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326" r:id="rId2"/>
    <p:sldId id="273" r:id="rId3"/>
    <p:sldId id="263" r:id="rId4"/>
    <p:sldId id="266" r:id="rId5"/>
    <p:sldId id="302" r:id="rId6"/>
    <p:sldId id="303" r:id="rId7"/>
    <p:sldId id="304" r:id="rId8"/>
    <p:sldId id="327" r:id="rId9"/>
    <p:sldId id="306" r:id="rId10"/>
    <p:sldId id="307" r:id="rId11"/>
    <p:sldId id="328" r:id="rId12"/>
    <p:sldId id="308" r:id="rId13"/>
    <p:sldId id="309" r:id="rId14"/>
    <p:sldId id="310" r:id="rId15"/>
    <p:sldId id="329" r:id="rId16"/>
    <p:sldId id="330"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262" r:id="rId31"/>
    <p:sldId id="276" r:id="rId32"/>
    <p:sldId id="277" r:id="rId33"/>
    <p:sldId id="335" r:id="rId34"/>
    <p:sldId id="336" r:id="rId35"/>
    <p:sldId id="283" r:id="rId36"/>
    <p:sldId id="278" r:id="rId37"/>
    <p:sldId id="280" r:id="rId38"/>
    <p:sldId id="333" r:id="rId39"/>
    <p:sldId id="334" r:id="rId40"/>
    <p:sldId id="284" r:id="rId41"/>
    <p:sldId id="281" r:id="rId42"/>
    <p:sldId id="279" r:id="rId43"/>
    <p:sldId id="282" r:id="rId44"/>
    <p:sldId id="292" r:id="rId45"/>
    <p:sldId id="293" r:id="rId46"/>
    <p:sldId id="285" r:id="rId47"/>
    <p:sldId id="286" r:id="rId48"/>
    <p:sldId id="299" r:id="rId49"/>
    <p:sldId id="300" r:id="rId50"/>
    <p:sldId id="296" r:id="rId51"/>
    <p:sldId id="287" r:id="rId52"/>
    <p:sldId id="289" r:id="rId53"/>
    <p:sldId id="331" r:id="rId54"/>
    <p:sldId id="332" r:id="rId55"/>
    <p:sldId id="290" r:id="rId56"/>
    <p:sldId id="295" r:id="rId57"/>
    <p:sldId id="291" r:id="rId58"/>
    <p:sldId id="298" r:id="rId59"/>
    <p:sldId id="297" r:id="rId60"/>
    <p:sldId id="33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44500"/>
    <a:srgbClr val="6F777D"/>
    <a:srgbClr val="3E3D3C"/>
    <a:srgbClr val="E8E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p:restoredTop sz="86438"/>
  </p:normalViewPr>
  <p:slideViewPr>
    <p:cSldViewPr snapToGrid="0" snapToObjects="1" showGuides="1">
      <p:cViewPr varScale="1">
        <p:scale>
          <a:sx n="99" d="100"/>
          <a:sy n="99" d="100"/>
        </p:scale>
        <p:origin x="1410" y="90"/>
      </p:cViewPr>
      <p:guideLst>
        <p:guide orient="horz" pos="2160"/>
        <p:guide pos="384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68" d="100"/>
          <a:sy n="168" d="100"/>
        </p:scale>
        <p:origin x="51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4B0E00-9206-3A4E-AD6C-96DEFB21C943}" type="datetimeFigureOut">
              <a:rPr lang="en-US" smtClean="0"/>
              <a:t>8/27/2020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22BF1-4B9E-BC44-AF37-A026AB48E595}" type="slidenum">
              <a:rPr lang="en-US" smtClean="0"/>
              <a:t>‹#›</a:t>
            </a:fld>
            <a:endParaRPr lang="en-US"/>
          </a:p>
        </p:txBody>
      </p:sp>
    </p:spTree>
    <p:extLst>
      <p:ext uri="{BB962C8B-B14F-4D97-AF65-F5344CB8AC3E}">
        <p14:creationId xmlns:p14="http://schemas.microsoft.com/office/powerpoint/2010/main" val="18520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FCD27-4B6F-264E-84EB-01FB92F2B3E8}"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AE360-FF46-004C-BFD2-6B36BE4CBC0A}" type="slidenum">
              <a:rPr lang="en-US" smtClean="0"/>
              <a:t>‹#›</a:t>
            </a:fld>
            <a:endParaRPr lang="en-US"/>
          </a:p>
        </p:txBody>
      </p:sp>
    </p:spTree>
    <p:extLst>
      <p:ext uri="{BB962C8B-B14F-4D97-AF65-F5344CB8AC3E}">
        <p14:creationId xmlns:p14="http://schemas.microsoft.com/office/powerpoint/2010/main" val="151714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a:t>
            </a:fld>
            <a:endParaRPr lang="en-US"/>
          </a:p>
        </p:txBody>
      </p:sp>
    </p:spTree>
    <p:extLst>
      <p:ext uri="{BB962C8B-B14F-4D97-AF65-F5344CB8AC3E}">
        <p14:creationId xmlns:p14="http://schemas.microsoft.com/office/powerpoint/2010/main" val="298900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24</a:t>
            </a:fld>
            <a:endParaRPr lang="en-US"/>
          </a:p>
        </p:txBody>
      </p:sp>
    </p:spTree>
    <p:extLst>
      <p:ext uri="{BB962C8B-B14F-4D97-AF65-F5344CB8AC3E}">
        <p14:creationId xmlns:p14="http://schemas.microsoft.com/office/powerpoint/2010/main" val="304693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29</a:t>
            </a:fld>
            <a:endParaRPr lang="en-US"/>
          </a:p>
        </p:txBody>
      </p:sp>
    </p:spTree>
    <p:extLst>
      <p:ext uri="{BB962C8B-B14F-4D97-AF65-F5344CB8AC3E}">
        <p14:creationId xmlns:p14="http://schemas.microsoft.com/office/powerpoint/2010/main" val="388122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30</a:t>
            </a:fld>
            <a:endParaRPr lang="en-US"/>
          </a:p>
        </p:txBody>
      </p:sp>
    </p:spTree>
    <p:extLst>
      <p:ext uri="{BB962C8B-B14F-4D97-AF65-F5344CB8AC3E}">
        <p14:creationId xmlns:p14="http://schemas.microsoft.com/office/powerpoint/2010/main" val="54120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31</a:t>
            </a:fld>
            <a:endParaRPr lang="en-US"/>
          </a:p>
        </p:txBody>
      </p:sp>
    </p:spTree>
    <p:extLst>
      <p:ext uri="{BB962C8B-B14F-4D97-AF65-F5344CB8AC3E}">
        <p14:creationId xmlns:p14="http://schemas.microsoft.com/office/powerpoint/2010/main" val="136110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32</a:t>
            </a:fld>
            <a:endParaRPr lang="en-US"/>
          </a:p>
        </p:txBody>
      </p:sp>
    </p:spTree>
    <p:extLst>
      <p:ext uri="{BB962C8B-B14F-4D97-AF65-F5344CB8AC3E}">
        <p14:creationId xmlns:p14="http://schemas.microsoft.com/office/powerpoint/2010/main" val="148856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33</a:t>
            </a:fld>
            <a:endParaRPr lang="en-US"/>
          </a:p>
        </p:txBody>
      </p:sp>
    </p:spTree>
    <p:extLst>
      <p:ext uri="{BB962C8B-B14F-4D97-AF65-F5344CB8AC3E}">
        <p14:creationId xmlns:p14="http://schemas.microsoft.com/office/powerpoint/2010/main" val="104316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34</a:t>
            </a:fld>
            <a:endParaRPr lang="en-US"/>
          </a:p>
        </p:txBody>
      </p:sp>
    </p:spTree>
    <p:extLst>
      <p:ext uri="{BB962C8B-B14F-4D97-AF65-F5344CB8AC3E}">
        <p14:creationId xmlns:p14="http://schemas.microsoft.com/office/powerpoint/2010/main" val="45817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35</a:t>
            </a:fld>
            <a:endParaRPr lang="en-US"/>
          </a:p>
        </p:txBody>
      </p:sp>
    </p:spTree>
    <p:extLst>
      <p:ext uri="{BB962C8B-B14F-4D97-AF65-F5344CB8AC3E}">
        <p14:creationId xmlns:p14="http://schemas.microsoft.com/office/powerpoint/2010/main" val="3866423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36</a:t>
            </a:fld>
            <a:endParaRPr lang="en-US"/>
          </a:p>
        </p:txBody>
      </p:sp>
    </p:spTree>
    <p:extLst>
      <p:ext uri="{BB962C8B-B14F-4D97-AF65-F5344CB8AC3E}">
        <p14:creationId xmlns:p14="http://schemas.microsoft.com/office/powerpoint/2010/main" val="45052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37</a:t>
            </a:fld>
            <a:endParaRPr lang="en-US"/>
          </a:p>
        </p:txBody>
      </p:sp>
    </p:spTree>
    <p:extLst>
      <p:ext uri="{BB962C8B-B14F-4D97-AF65-F5344CB8AC3E}">
        <p14:creationId xmlns:p14="http://schemas.microsoft.com/office/powerpoint/2010/main" val="13371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2</a:t>
            </a:fld>
            <a:endParaRPr lang="en-US"/>
          </a:p>
        </p:txBody>
      </p:sp>
    </p:spTree>
    <p:extLst>
      <p:ext uri="{BB962C8B-B14F-4D97-AF65-F5344CB8AC3E}">
        <p14:creationId xmlns:p14="http://schemas.microsoft.com/office/powerpoint/2010/main" val="152230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38</a:t>
            </a:fld>
            <a:endParaRPr lang="en-US"/>
          </a:p>
        </p:txBody>
      </p:sp>
    </p:spTree>
    <p:extLst>
      <p:ext uri="{BB962C8B-B14F-4D97-AF65-F5344CB8AC3E}">
        <p14:creationId xmlns:p14="http://schemas.microsoft.com/office/powerpoint/2010/main" val="475980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39</a:t>
            </a:fld>
            <a:endParaRPr lang="en-US"/>
          </a:p>
        </p:txBody>
      </p:sp>
    </p:spTree>
    <p:extLst>
      <p:ext uri="{BB962C8B-B14F-4D97-AF65-F5344CB8AC3E}">
        <p14:creationId xmlns:p14="http://schemas.microsoft.com/office/powerpoint/2010/main" val="3747863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40</a:t>
            </a:fld>
            <a:endParaRPr lang="en-US"/>
          </a:p>
        </p:txBody>
      </p:sp>
    </p:spTree>
    <p:extLst>
      <p:ext uri="{BB962C8B-B14F-4D97-AF65-F5344CB8AC3E}">
        <p14:creationId xmlns:p14="http://schemas.microsoft.com/office/powerpoint/2010/main" val="3111158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41</a:t>
            </a:fld>
            <a:endParaRPr lang="en-US"/>
          </a:p>
        </p:txBody>
      </p:sp>
    </p:spTree>
    <p:extLst>
      <p:ext uri="{BB962C8B-B14F-4D97-AF65-F5344CB8AC3E}">
        <p14:creationId xmlns:p14="http://schemas.microsoft.com/office/powerpoint/2010/main" val="33236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42</a:t>
            </a:fld>
            <a:endParaRPr lang="en-US"/>
          </a:p>
        </p:txBody>
      </p:sp>
    </p:spTree>
    <p:extLst>
      <p:ext uri="{BB962C8B-B14F-4D97-AF65-F5344CB8AC3E}">
        <p14:creationId xmlns:p14="http://schemas.microsoft.com/office/powerpoint/2010/main" val="79557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43</a:t>
            </a:fld>
            <a:endParaRPr lang="en-US"/>
          </a:p>
        </p:txBody>
      </p:sp>
    </p:spTree>
    <p:extLst>
      <p:ext uri="{BB962C8B-B14F-4D97-AF65-F5344CB8AC3E}">
        <p14:creationId xmlns:p14="http://schemas.microsoft.com/office/powerpoint/2010/main" val="4271685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44</a:t>
            </a:fld>
            <a:endParaRPr lang="en-US"/>
          </a:p>
        </p:txBody>
      </p:sp>
    </p:spTree>
    <p:extLst>
      <p:ext uri="{BB962C8B-B14F-4D97-AF65-F5344CB8AC3E}">
        <p14:creationId xmlns:p14="http://schemas.microsoft.com/office/powerpoint/2010/main" val="425765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45</a:t>
            </a:fld>
            <a:endParaRPr lang="en-US"/>
          </a:p>
        </p:txBody>
      </p:sp>
    </p:spTree>
    <p:extLst>
      <p:ext uri="{BB962C8B-B14F-4D97-AF65-F5344CB8AC3E}">
        <p14:creationId xmlns:p14="http://schemas.microsoft.com/office/powerpoint/2010/main" val="2380293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46</a:t>
            </a:fld>
            <a:endParaRPr lang="en-US"/>
          </a:p>
        </p:txBody>
      </p:sp>
    </p:spTree>
    <p:extLst>
      <p:ext uri="{BB962C8B-B14F-4D97-AF65-F5344CB8AC3E}">
        <p14:creationId xmlns:p14="http://schemas.microsoft.com/office/powerpoint/2010/main" val="2500241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47</a:t>
            </a:fld>
            <a:endParaRPr lang="en-US"/>
          </a:p>
        </p:txBody>
      </p:sp>
    </p:spTree>
    <p:extLst>
      <p:ext uri="{BB962C8B-B14F-4D97-AF65-F5344CB8AC3E}">
        <p14:creationId xmlns:p14="http://schemas.microsoft.com/office/powerpoint/2010/main" val="140182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a:t>
            </a:fld>
            <a:endParaRPr lang="en-US"/>
          </a:p>
        </p:txBody>
      </p:sp>
    </p:spTree>
    <p:extLst>
      <p:ext uri="{BB962C8B-B14F-4D97-AF65-F5344CB8AC3E}">
        <p14:creationId xmlns:p14="http://schemas.microsoft.com/office/powerpoint/2010/main" val="984675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48</a:t>
            </a:fld>
            <a:endParaRPr lang="en-US"/>
          </a:p>
        </p:txBody>
      </p:sp>
    </p:spTree>
    <p:extLst>
      <p:ext uri="{BB962C8B-B14F-4D97-AF65-F5344CB8AC3E}">
        <p14:creationId xmlns:p14="http://schemas.microsoft.com/office/powerpoint/2010/main" val="2940308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49</a:t>
            </a:fld>
            <a:endParaRPr lang="en-US"/>
          </a:p>
        </p:txBody>
      </p:sp>
    </p:spTree>
    <p:extLst>
      <p:ext uri="{BB962C8B-B14F-4D97-AF65-F5344CB8AC3E}">
        <p14:creationId xmlns:p14="http://schemas.microsoft.com/office/powerpoint/2010/main" val="1970829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50</a:t>
            </a:fld>
            <a:endParaRPr lang="en-US"/>
          </a:p>
        </p:txBody>
      </p:sp>
    </p:spTree>
    <p:extLst>
      <p:ext uri="{BB962C8B-B14F-4D97-AF65-F5344CB8AC3E}">
        <p14:creationId xmlns:p14="http://schemas.microsoft.com/office/powerpoint/2010/main" val="2297708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51</a:t>
            </a:fld>
            <a:endParaRPr lang="en-US"/>
          </a:p>
        </p:txBody>
      </p:sp>
    </p:spTree>
    <p:extLst>
      <p:ext uri="{BB962C8B-B14F-4D97-AF65-F5344CB8AC3E}">
        <p14:creationId xmlns:p14="http://schemas.microsoft.com/office/powerpoint/2010/main" val="3595375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52</a:t>
            </a:fld>
            <a:endParaRPr lang="en-US"/>
          </a:p>
        </p:txBody>
      </p:sp>
    </p:spTree>
    <p:extLst>
      <p:ext uri="{BB962C8B-B14F-4D97-AF65-F5344CB8AC3E}">
        <p14:creationId xmlns:p14="http://schemas.microsoft.com/office/powerpoint/2010/main" val="1090250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53</a:t>
            </a:fld>
            <a:endParaRPr lang="en-US"/>
          </a:p>
        </p:txBody>
      </p:sp>
    </p:spTree>
    <p:extLst>
      <p:ext uri="{BB962C8B-B14F-4D97-AF65-F5344CB8AC3E}">
        <p14:creationId xmlns:p14="http://schemas.microsoft.com/office/powerpoint/2010/main" val="1555478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55</a:t>
            </a:fld>
            <a:endParaRPr lang="en-US"/>
          </a:p>
        </p:txBody>
      </p:sp>
    </p:spTree>
    <p:extLst>
      <p:ext uri="{BB962C8B-B14F-4D97-AF65-F5344CB8AC3E}">
        <p14:creationId xmlns:p14="http://schemas.microsoft.com/office/powerpoint/2010/main" val="3814881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56</a:t>
            </a:fld>
            <a:endParaRPr lang="en-US"/>
          </a:p>
        </p:txBody>
      </p:sp>
    </p:spTree>
    <p:extLst>
      <p:ext uri="{BB962C8B-B14F-4D97-AF65-F5344CB8AC3E}">
        <p14:creationId xmlns:p14="http://schemas.microsoft.com/office/powerpoint/2010/main" val="2664071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57</a:t>
            </a:fld>
            <a:endParaRPr lang="en-US"/>
          </a:p>
        </p:txBody>
      </p:sp>
    </p:spTree>
    <p:extLst>
      <p:ext uri="{BB962C8B-B14F-4D97-AF65-F5344CB8AC3E}">
        <p14:creationId xmlns:p14="http://schemas.microsoft.com/office/powerpoint/2010/main" val="3441339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58</a:t>
            </a:fld>
            <a:endParaRPr lang="en-US"/>
          </a:p>
        </p:txBody>
      </p:sp>
    </p:spTree>
    <p:extLst>
      <p:ext uri="{BB962C8B-B14F-4D97-AF65-F5344CB8AC3E}">
        <p14:creationId xmlns:p14="http://schemas.microsoft.com/office/powerpoint/2010/main" val="115523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a:t>
            </a:fld>
            <a:endParaRPr lang="en-US"/>
          </a:p>
        </p:txBody>
      </p:sp>
    </p:spTree>
    <p:extLst>
      <p:ext uri="{BB962C8B-B14F-4D97-AF65-F5344CB8AC3E}">
        <p14:creationId xmlns:p14="http://schemas.microsoft.com/office/powerpoint/2010/main" val="797913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59</a:t>
            </a:fld>
            <a:endParaRPr lang="en-US"/>
          </a:p>
        </p:txBody>
      </p:sp>
    </p:spTree>
    <p:extLst>
      <p:ext uri="{BB962C8B-B14F-4D97-AF65-F5344CB8AC3E}">
        <p14:creationId xmlns:p14="http://schemas.microsoft.com/office/powerpoint/2010/main" val="413621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a:t>
            </a:fld>
            <a:endParaRPr lang="en-US"/>
          </a:p>
        </p:txBody>
      </p:sp>
    </p:spTree>
    <p:extLst>
      <p:ext uri="{BB962C8B-B14F-4D97-AF65-F5344CB8AC3E}">
        <p14:creationId xmlns:p14="http://schemas.microsoft.com/office/powerpoint/2010/main" val="179962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6</a:t>
            </a:fld>
            <a:endParaRPr lang="en-US"/>
          </a:p>
        </p:txBody>
      </p:sp>
    </p:spTree>
    <p:extLst>
      <p:ext uri="{BB962C8B-B14F-4D97-AF65-F5344CB8AC3E}">
        <p14:creationId xmlns:p14="http://schemas.microsoft.com/office/powerpoint/2010/main" val="356539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7</a:t>
            </a:fld>
            <a:endParaRPr lang="en-US"/>
          </a:p>
        </p:txBody>
      </p:sp>
    </p:spTree>
    <p:extLst>
      <p:ext uri="{BB962C8B-B14F-4D97-AF65-F5344CB8AC3E}">
        <p14:creationId xmlns:p14="http://schemas.microsoft.com/office/powerpoint/2010/main" val="16438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11</a:t>
            </a:fld>
            <a:endParaRPr lang="en-US"/>
          </a:p>
        </p:txBody>
      </p:sp>
    </p:spTree>
    <p:extLst>
      <p:ext uri="{BB962C8B-B14F-4D97-AF65-F5344CB8AC3E}">
        <p14:creationId xmlns:p14="http://schemas.microsoft.com/office/powerpoint/2010/main" val="262127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22</a:t>
            </a:fld>
            <a:endParaRPr lang="en-US"/>
          </a:p>
        </p:txBody>
      </p:sp>
    </p:spTree>
    <p:extLst>
      <p:ext uri="{BB962C8B-B14F-4D97-AF65-F5344CB8AC3E}">
        <p14:creationId xmlns:p14="http://schemas.microsoft.com/office/powerpoint/2010/main" val="3210105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Orange sid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cNvSpPr>
            <a:spLocks noGrp="1"/>
          </p:cNvSpPr>
          <p:nvPr>
            <p:ph type="sldNum" sz="quarter" idx="10"/>
          </p:nvPr>
        </p:nvSpPr>
        <p:spPr>
          <a:xfrm>
            <a:off x="11126362" y="6325460"/>
            <a:ext cx="608437" cy="365125"/>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2" name="Presentation Title"/>
          <p:cNvSpPr>
            <a:spLocks noGrp="1"/>
          </p:cNvSpPr>
          <p:nvPr>
            <p:ph type="title" hasCustomPrompt="1"/>
          </p:nvPr>
        </p:nvSpPr>
        <p:spPr>
          <a:xfrm>
            <a:off x="1066800" y="914400"/>
            <a:ext cx="10058400" cy="2444750"/>
          </a:xfrm>
          <a:prstGeom prst="rect">
            <a:avLst/>
          </a:prstGeom>
        </p:spPr>
        <p:txBody>
          <a:bodyPr/>
          <a:lstStyle>
            <a:lvl1pPr>
              <a:lnSpc>
                <a:spcPct val="100000"/>
              </a:lnSpc>
              <a:defRPr sz="7200" b="0" i="0">
                <a:solidFill>
                  <a:srgbClr val="D44500"/>
                </a:solidFill>
                <a:latin typeface="Sherman Serif Book" charset="0"/>
                <a:ea typeface="Sherman Serif Book" charset="0"/>
                <a:cs typeface="Sherman Serif Book" charset="0"/>
              </a:defRPr>
            </a:lvl1pPr>
          </a:lstStyle>
          <a:p>
            <a:r>
              <a:rPr lang="en-US" dirty="0" smtClean="0"/>
              <a:t>Click to edit Presentation Title</a:t>
            </a:r>
            <a:endParaRPr lang="en-US" dirty="0"/>
          </a:p>
        </p:txBody>
      </p:sp>
      <p:sp>
        <p:nvSpPr>
          <p:cNvPr id="13" name="Presenter’s Name"/>
          <p:cNvSpPr>
            <a:spLocks noGrp="1"/>
          </p:cNvSpPr>
          <p:nvPr>
            <p:ph type="body" sz="quarter" idx="12" hasCustomPrompt="1"/>
          </p:nvPr>
        </p:nvSpPr>
        <p:spPr>
          <a:xfrm>
            <a:off x="1066800" y="3424825"/>
            <a:ext cx="10058400" cy="360784"/>
          </a:xfrm>
          <a:prstGeom prst="rect">
            <a:avLst/>
          </a:prstGeom>
        </p:spPr>
        <p:txBody>
          <a:bodyPr/>
          <a:lstStyle>
            <a:lvl1pPr marL="0" indent="0">
              <a:lnSpc>
                <a:spcPct val="100000"/>
              </a:lnSpc>
              <a:spcBef>
                <a:spcPts val="0"/>
              </a:spcBef>
              <a:buNone/>
              <a:defRPr sz="2800" b="0" i="0" baseline="0">
                <a:solidFill>
                  <a:srgbClr val="D44500"/>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Presenter’s Name </a:t>
            </a:r>
          </a:p>
        </p:txBody>
      </p:sp>
      <p:sp>
        <p:nvSpPr>
          <p:cNvPr id="15" name="Presenter’s Title"/>
          <p:cNvSpPr>
            <a:spLocks noGrp="1"/>
          </p:cNvSpPr>
          <p:nvPr>
            <p:ph type="body" sz="quarter" idx="14" hasCustomPrompt="1"/>
          </p:nvPr>
        </p:nvSpPr>
        <p:spPr>
          <a:xfrm>
            <a:off x="1066800" y="3864125"/>
            <a:ext cx="7772400" cy="546510"/>
          </a:xfrm>
          <a:prstGeom prst="rect">
            <a:avLst/>
          </a:prstGeom>
        </p:spPr>
        <p:txBody>
          <a:bodyPr/>
          <a:lstStyle>
            <a:lvl1pPr marL="0" indent="0">
              <a:lnSpc>
                <a:spcPct val="100000"/>
              </a:lnSpc>
              <a:spcBef>
                <a:spcPts val="0"/>
              </a:spcBef>
              <a:buNone/>
              <a:defRPr sz="1800" b="0" i="1" baseline="0">
                <a:solidFill>
                  <a:srgbClr val="6F777D"/>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Presenter’s Title</a:t>
            </a:r>
          </a:p>
        </p:txBody>
      </p:sp>
      <p:pic>
        <p:nvPicPr>
          <p:cNvPr id="9"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218" y="5719036"/>
            <a:ext cx="2550368" cy="324240"/>
          </a:xfrm>
          <a:prstGeom prst="rect">
            <a:avLst/>
          </a:prstGeom>
        </p:spPr>
      </p:pic>
      <p:sp>
        <p:nvSpPr>
          <p:cNvPr id="7" name="Division Name, if applicable"/>
          <p:cNvSpPr>
            <a:spLocks noGrp="1"/>
          </p:cNvSpPr>
          <p:nvPr>
            <p:ph type="body" sz="quarter" idx="19" hasCustomPrompt="1"/>
          </p:nvPr>
        </p:nvSpPr>
        <p:spPr>
          <a:xfrm>
            <a:off x="1066800" y="6030563"/>
            <a:ext cx="10058400" cy="612214"/>
          </a:xfrm>
          <a:prstGeom prst="rect">
            <a:avLst/>
          </a:prstGeom>
        </p:spPr>
        <p:txBody>
          <a:bodyPr/>
          <a:lstStyle>
            <a:lvl1pPr marL="0" indent="0">
              <a:lnSpc>
                <a:spcPct val="100000"/>
              </a:lnSpc>
              <a:spcBef>
                <a:spcPts val="0"/>
              </a:spcBef>
              <a:buNone/>
              <a:defRPr sz="1600" b="0" i="0">
                <a:solidFill>
                  <a:srgbClr val="6F777D"/>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School, Division, Office or Department Name, if applicable</a:t>
            </a:r>
          </a:p>
        </p:txBody>
      </p:sp>
      <p:sp>
        <p:nvSpPr>
          <p:cNvPr id="16" name="Date"/>
          <p:cNvSpPr>
            <a:spLocks noGrp="1"/>
          </p:cNvSpPr>
          <p:nvPr>
            <p:ph type="body" sz="quarter" idx="17" hasCustomPrompt="1"/>
          </p:nvPr>
        </p:nvSpPr>
        <p:spPr>
          <a:xfrm>
            <a:off x="8839199" y="5771808"/>
            <a:ext cx="2895599" cy="250686"/>
          </a:xfrm>
          <a:prstGeom prst="rect">
            <a:avLst/>
          </a:prstGeom>
        </p:spPr>
        <p:txBody>
          <a:bodyPr/>
          <a:lstStyle>
            <a:lvl1pPr marL="0" indent="0" algn="r">
              <a:lnSpc>
                <a:spcPct val="100000"/>
              </a:lnSpc>
              <a:spcBef>
                <a:spcPts val="0"/>
              </a:spcBef>
              <a:buNone/>
              <a:defRPr sz="1200" b="0" i="0" baseline="0">
                <a:solidFill>
                  <a:srgbClr val="6F777D"/>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cxnSp>
        <p:nvCxnSpPr>
          <p:cNvPr id="11" name="hairline rule [design object]"/>
          <p:cNvCxnSpPr/>
          <p:nvPr userDrawn="1"/>
        </p:nvCxnSpPr>
        <p:spPr>
          <a:xfrm>
            <a:off x="1066800" y="5450913"/>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9130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Only">
    <p:spTree>
      <p:nvGrpSpPr>
        <p:cNvPr id="1" name=""/>
        <p:cNvGrpSpPr/>
        <p:nvPr/>
      </p:nvGrpSpPr>
      <p:grpSpPr>
        <a:xfrm>
          <a:off x="0" y="0"/>
          <a:ext cx="0" cy="0"/>
          <a:chOff x="0" y="0"/>
          <a:chExt cx="0" cy="0"/>
        </a:xfrm>
      </p:grpSpPr>
      <p:sp>
        <p:nvSpPr>
          <p:cNvPr id="9"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cxnSp>
        <p:nvCxnSpPr>
          <p:cNvPr id="1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3"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smtClean="0"/>
              <a:t>Click to edit Master title style</a:t>
            </a:r>
            <a:endParaRPr lang="en-US" dirty="0"/>
          </a:p>
        </p:txBody>
      </p:sp>
      <p:sp>
        <p:nvSpPr>
          <p:cNvPr id="19" name="Main slide content text"/>
          <p:cNvSpPr>
            <a:spLocks noGrp="1"/>
          </p:cNvSpPr>
          <p:nvPr>
            <p:ph type="body" sz="quarter" idx="20"/>
          </p:nvPr>
        </p:nvSpPr>
        <p:spPr>
          <a:xfrm>
            <a:off x="1066800" y="1876680"/>
            <a:ext cx="10667998" cy="3646487"/>
          </a:xfrm>
          <a:prstGeom prst="rect">
            <a:avLst/>
          </a:prstGeom>
        </p:spPr>
        <p:txBody>
          <a:bodyPr/>
          <a:lstStyle>
            <a:lvl1pPr marL="0" indent="0">
              <a:buNone/>
              <a:defRPr sz="4400" b="0" i="0">
                <a:solidFill>
                  <a:srgbClr val="3E3D3C"/>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Subtitle, if applicable"/>
          <p:cNvSpPr>
            <a:spLocks noGrp="1"/>
          </p:cNvSpPr>
          <p:nvPr>
            <p:ph sz="quarter" idx="19" hasCustomPrompt="1"/>
          </p:nvPr>
        </p:nvSpPr>
        <p:spPr>
          <a:xfrm>
            <a:off x="1066799" y="1094048"/>
            <a:ext cx="10667999" cy="481659"/>
          </a:xfrm>
          <a:prstGeom prst="rect">
            <a:avLst/>
          </a:prstGeom>
        </p:spPr>
        <p:txBody>
          <a:bodyPr/>
          <a:lstStyle>
            <a:lvl1pPr marL="0" indent="0">
              <a:buNone/>
              <a:defRPr sz="2400" b="0" i="1">
                <a:solidFill>
                  <a:srgbClr val="6F777D"/>
                </a:solidFill>
                <a:latin typeface="Sherman Serif Book" charset="0"/>
                <a:ea typeface="Sherman Serif Book" charset="0"/>
                <a:cs typeface="Sherman Serif Book"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smtClean="0"/>
              <a:t>Click to add subtitle, if applicable</a:t>
            </a:r>
          </a:p>
        </p:txBody>
      </p:sp>
      <p:pic>
        <p:nvPicPr>
          <p:cNvPr id="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2"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11"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smtClean="0"/>
              <a:t>Click to add Division or Department Name, </a:t>
            </a:r>
            <a:r>
              <a:rPr lang="en-US" smtClean="0"/>
              <a:t>if applicable</a:t>
            </a:r>
            <a:endParaRPr lang="en-US" dirty="0" smtClean="0"/>
          </a:p>
        </p:txBody>
      </p:sp>
    </p:spTree>
    <p:extLst>
      <p:ext uri="{BB962C8B-B14F-4D97-AF65-F5344CB8AC3E}">
        <p14:creationId xmlns:p14="http://schemas.microsoft.com/office/powerpoint/2010/main" val="200918449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Photo">
    <p:bg>
      <p:bgPr>
        <a:solidFill>
          <a:schemeClr val="bg1"/>
        </a:solidFill>
        <a:effectLst/>
      </p:bgPr>
    </p:bg>
    <p:spTree>
      <p:nvGrpSpPr>
        <p:cNvPr id="1" name=""/>
        <p:cNvGrpSpPr/>
        <p:nvPr/>
      </p:nvGrpSpPr>
      <p:grpSpPr>
        <a:xfrm>
          <a:off x="0" y="0"/>
          <a:ext cx="0" cy="0"/>
          <a:chOff x="0" y="0"/>
          <a:chExt cx="0" cy="0"/>
        </a:xfrm>
      </p:grpSpPr>
      <p:sp>
        <p:nvSpPr>
          <p:cNvPr id="13"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1"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Title"/>
          <p:cNvSpPr>
            <a:spLocks noGrp="1"/>
          </p:cNvSpPr>
          <p:nvPr>
            <p:ph type="title" hasCustomPrompt="1"/>
          </p:nvPr>
        </p:nvSpPr>
        <p:spPr>
          <a:xfrm>
            <a:off x="1066801" y="2362200"/>
            <a:ext cx="4569012" cy="2819400"/>
          </a:xfrm>
          <a:prstGeom prst="rect">
            <a:avLst/>
          </a:prstGeom>
        </p:spPr>
        <p:txBody>
          <a:bodyPr/>
          <a:lstStyle>
            <a:lvl1pPr>
              <a:lnSpc>
                <a:spcPct val="100000"/>
              </a:lnSpc>
              <a:defRPr sz="4800" b="0" i="0">
                <a:solidFill>
                  <a:srgbClr val="D44500"/>
                </a:solidFill>
                <a:latin typeface="Sherman Serif Book" charset="0"/>
                <a:ea typeface="Sherman Serif Book" charset="0"/>
                <a:cs typeface="Sherman Serif Book" charset="0"/>
              </a:defRPr>
            </a:lvl1pPr>
          </a:lstStyle>
          <a:p>
            <a:r>
              <a:rPr lang="en-US" dirty="0" smtClean="0"/>
              <a:t>Click to edit Section Title</a:t>
            </a:r>
            <a:endParaRPr lang="en-US" dirty="0"/>
          </a:p>
        </p:txBody>
      </p:sp>
      <p:sp>
        <p:nvSpPr>
          <p:cNvPr id="9" name="Picture"/>
          <p:cNvSpPr>
            <a:spLocks noGrp="1"/>
          </p:cNvSpPr>
          <p:nvPr>
            <p:ph type="pic" sz="quarter" idx="14" hasCustomPrompt="1"/>
          </p:nvPr>
        </p:nvSpPr>
        <p:spPr>
          <a:xfrm>
            <a:off x="6096000" y="457202"/>
            <a:ext cx="5638800" cy="5739712"/>
          </a:xfrm>
          <a:prstGeom prst="rect">
            <a:avLst/>
          </a:prstGeom>
        </p:spPr>
        <p:txBody>
          <a:bodyPr/>
          <a:lstStyle>
            <a:lvl1pPr marL="0" indent="0">
              <a:buNone/>
              <a:defRPr sz="1800" b="0" i="0">
                <a:latin typeface="Sherman Sans Book" charset="0"/>
                <a:ea typeface="Sherman Sans Book" charset="0"/>
                <a:cs typeface="Sherman Sans Book" charset="0"/>
              </a:defRPr>
            </a:lvl1pPr>
          </a:lstStyle>
          <a:p>
            <a:r>
              <a:rPr lang="en-US" dirty="0" smtClean="0"/>
              <a:t>Drag photo here or click image icon to select a photo</a:t>
            </a:r>
            <a:endParaRPr lang="en-US" dirty="0"/>
          </a:p>
        </p:txBody>
      </p:sp>
      <p:pic>
        <p:nvPicPr>
          <p:cNvPr id="1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4" name="Division, if applicable"/>
          <p:cNvSpPr>
            <a:spLocks noGrp="1"/>
          </p:cNvSpPr>
          <p:nvPr>
            <p:ph type="body" sz="quarter" idx="18" hasCustomPrompt="1"/>
          </p:nvPr>
        </p:nvSpPr>
        <p:spPr>
          <a:xfrm>
            <a:off x="2496966" y="6340358"/>
            <a:ext cx="8629396" cy="365125"/>
          </a:xfrm>
          <a:prstGeom prst="rect">
            <a:avLst/>
          </a:prstGeom>
        </p:spPr>
        <p:txBody>
          <a:bodyPr anchor="ctr"/>
          <a:lstStyle>
            <a:lvl1pPr marL="0" indent="0">
              <a:buNone/>
              <a:defRPr sz="1100" b="0" i="0" baseline="0">
                <a:solidFill>
                  <a:srgbClr val="6F777D"/>
                </a:solidFill>
                <a:latin typeface="Sherman Sans Book" charset="0"/>
                <a:ea typeface="Sherman Sans Book" charset="0"/>
                <a:cs typeface="Sherman Sans Book" charset="0"/>
              </a:defRPr>
            </a:lvl1pPr>
          </a:lstStyle>
          <a:p>
            <a:pPr lvl="0"/>
            <a:r>
              <a:rPr lang="en-US" dirty="0" smtClean="0"/>
              <a:t>Click to add Division or Department Name, if applicable</a:t>
            </a:r>
            <a:endParaRPr lang="en-US" dirty="0"/>
          </a:p>
        </p:txBody>
      </p:sp>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no photo)">
    <p:bg>
      <p:bgPr>
        <a:solidFill>
          <a:schemeClr val="bg1"/>
        </a:solidFill>
        <a:effectLst/>
      </p:bgPr>
    </p:bg>
    <p:spTree>
      <p:nvGrpSpPr>
        <p:cNvPr id="1" name=""/>
        <p:cNvGrpSpPr/>
        <p:nvPr/>
      </p:nvGrpSpPr>
      <p:grpSpPr>
        <a:xfrm>
          <a:off x="0" y="0"/>
          <a:ext cx="0" cy="0"/>
          <a:chOff x="0" y="0"/>
          <a:chExt cx="0" cy="0"/>
        </a:xfrm>
      </p:grpSpPr>
      <p:sp>
        <p:nvSpPr>
          <p:cNvPr id="8"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8"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ction Title"/>
          <p:cNvSpPr>
            <a:spLocks noGrp="1"/>
          </p:cNvSpPr>
          <p:nvPr>
            <p:ph type="title" hasCustomPrompt="1"/>
          </p:nvPr>
        </p:nvSpPr>
        <p:spPr>
          <a:xfrm>
            <a:off x="1066800" y="2362200"/>
            <a:ext cx="10058400" cy="2819400"/>
          </a:xfrm>
          <a:prstGeom prst="rect">
            <a:avLst/>
          </a:prstGeom>
        </p:spPr>
        <p:txBody>
          <a:bodyPr/>
          <a:lstStyle>
            <a:lvl1pPr>
              <a:lnSpc>
                <a:spcPct val="100000"/>
              </a:lnSpc>
              <a:defRPr sz="4800" b="0" i="0">
                <a:solidFill>
                  <a:srgbClr val="D44500"/>
                </a:solidFill>
                <a:latin typeface="Sherman Serif Book" charset="0"/>
                <a:ea typeface="Sherman Serif Book" charset="0"/>
                <a:cs typeface="Sherman Serif Book" charset="0"/>
              </a:defRPr>
            </a:lvl1pPr>
          </a:lstStyle>
          <a:p>
            <a:r>
              <a:rPr lang="en-US" dirty="0" smtClean="0"/>
              <a:t>Click to edit Section Title</a:t>
            </a:r>
            <a:endParaRPr lang="en-US" dirty="0"/>
          </a:p>
        </p:txBody>
      </p:sp>
      <p:pic>
        <p:nvPicPr>
          <p:cNvPr id="15"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9" name="Division, if applicable"/>
          <p:cNvSpPr>
            <a:spLocks noGrp="1"/>
          </p:cNvSpPr>
          <p:nvPr>
            <p:ph type="body" sz="quarter" idx="18" hasCustomPrompt="1"/>
          </p:nvPr>
        </p:nvSpPr>
        <p:spPr>
          <a:xfrm>
            <a:off x="2496966" y="6340358"/>
            <a:ext cx="8629396" cy="365125"/>
          </a:xfrm>
          <a:prstGeom prst="rect">
            <a:avLst/>
          </a:prstGeom>
        </p:spPr>
        <p:txBody>
          <a:bodyPr anchor="ctr"/>
          <a:lstStyle>
            <a:lvl1pPr marL="0" indent="0">
              <a:buNone/>
              <a:defRPr sz="1100" b="0" i="0" baseline="0">
                <a:solidFill>
                  <a:srgbClr val="6F777D"/>
                </a:solidFill>
                <a:latin typeface="Sherman Sans Book" charset="0"/>
                <a:ea typeface="Sherman Sans Book" charset="0"/>
                <a:cs typeface="Sherman Sans Book" charset="0"/>
              </a:defRPr>
            </a:lvl1pPr>
          </a:lstStyle>
          <a:p>
            <a:pPr lvl="0"/>
            <a:r>
              <a:rPr lang="en-US" dirty="0" smtClean="0"/>
              <a:t>Click to add Division or Department Name, if applicable</a:t>
            </a:r>
            <a:endParaRPr lang="en-US" dirty="0"/>
          </a:p>
        </p:txBody>
      </p:sp>
    </p:spTree>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w/ Bullets + Photo">
    <p:spTree>
      <p:nvGrpSpPr>
        <p:cNvPr id="1" name=""/>
        <p:cNvGrpSpPr/>
        <p:nvPr/>
      </p:nvGrpSpPr>
      <p:grpSpPr>
        <a:xfrm>
          <a:off x="0" y="0"/>
          <a:ext cx="0" cy="0"/>
          <a:chOff x="0" y="0"/>
          <a:chExt cx="0" cy="0"/>
        </a:xfrm>
      </p:grpSpPr>
      <p:sp>
        <p:nvSpPr>
          <p:cNvPr id="12"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5"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smtClean="0"/>
              <a:t>Click to edit Master title style</a:t>
            </a:r>
            <a:endParaRPr lang="en-US" dirty="0"/>
          </a:p>
        </p:txBody>
      </p:sp>
      <p:sp>
        <p:nvSpPr>
          <p:cNvPr id="28" name="Subtitle, if applicable"/>
          <p:cNvSpPr>
            <a:spLocks noGrp="1"/>
          </p:cNvSpPr>
          <p:nvPr>
            <p:ph sz="quarter" idx="19" hasCustomPrompt="1"/>
          </p:nvPr>
        </p:nvSpPr>
        <p:spPr>
          <a:xfrm>
            <a:off x="1066799" y="1094048"/>
            <a:ext cx="4567883" cy="808231"/>
          </a:xfrm>
          <a:prstGeom prst="rect">
            <a:avLst/>
          </a:prstGeom>
        </p:spPr>
        <p:txBody>
          <a:bodyPr/>
          <a:lstStyle>
            <a:lvl1pPr marL="0" indent="0">
              <a:buNone/>
              <a:defRPr sz="2400" b="0" i="1">
                <a:solidFill>
                  <a:srgbClr val="6F777D"/>
                </a:solidFill>
                <a:latin typeface="Sherman Serif Book" charset="0"/>
                <a:ea typeface="Sherman Serif Book" charset="0"/>
                <a:cs typeface="Sherman Serif Book"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smtClean="0"/>
              <a:t>Click to add subtitle, if applicable</a:t>
            </a:r>
          </a:p>
        </p:txBody>
      </p:sp>
      <p:sp>
        <p:nvSpPr>
          <p:cNvPr id="3" name="Main heading and bullets text"/>
          <p:cNvSpPr>
            <a:spLocks noGrp="1"/>
          </p:cNvSpPr>
          <p:nvPr>
            <p:ph type="body" sz="quarter" idx="21"/>
          </p:nvPr>
        </p:nvSpPr>
        <p:spPr>
          <a:xfrm>
            <a:off x="1066800" y="2122595"/>
            <a:ext cx="4567882" cy="3225693"/>
          </a:xfrm>
          <a:prstGeom prst="rect">
            <a:avLst/>
          </a:prstGeom>
        </p:spPr>
        <p:txBody>
          <a:bodyPr/>
          <a:lstStyle>
            <a:lvl1pPr marL="0" indent="0">
              <a:buSzPct val="60000"/>
              <a:buNone/>
              <a:defRPr b="0" i="0">
                <a:solidFill>
                  <a:srgbClr val="3E3D3C"/>
                </a:solidFill>
                <a:latin typeface="Sherman Sans Book" charset="0"/>
                <a:ea typeface="Sherman Sans Book" charset="0"/>
                <a:cs typeface="Sherman Sans Book" charset="0"/>
              </a:defRPr>
            </a:lvl1pPr>
            <a:lvl2pPr>
              <a:buSzPct val="60000"/>
              <a:defRPr b="0" i="0">
                <a:solidFill>
                  <a:srgbClr val="3E3D3C"/>
                </a:solidFill>
                <a:latin typeface="Sherman Sans Book" charset="0"/>
                <a:ea typeface="Sherman Sans Book" charset="0"/>
                <a:cs typeface="Sherman Sans Book" charset="0"/>
              </a:defRPr>
            </a:lvl2pPr>
            <a:lvl3pPr>
              <a:buSzPct val="60000"/>
              <a:defRPr b="0" i="0">
                <a:solidFill>
                  <a:srgbClr val="3E3D3C"/>
                </a:solidFill>
                <a:latin typeface="Sherman Sans Book" charset="0"/>
                <a:ea typeface="Sherman Sans Book" charset="0"/>
                <a:cs typeface="Sherman Sans Book" charset="0"/>
              </a:defRPr>
            </a:lvl3pPr>
            <a:lvl4pPr>
              <a:buSzPct val="60000"/>
              <a:defRPr b="0" i="0">
                <a:solidFill>
                  <a:srgbClr val="3E3D3C"/>
                </a:solidFill>
                <a:latin typeface="Sherman Sans Book" charset="0"/>
                <a:ea typeface="Sherman Sans Book" charset="0"/>
                <a:cs typeface="Sherman Sans Book" charset="0"/>
              </a:defRPr>
            </a:lvl4pPr>
            <a:lvl5pPr>
              <a:buSzPct val="60000"/>
              <a:defRPr b="0" i="0">
                <a:solidFill>
                  <a:srgbClr val="3E3D3C"/>
                </a:solidFill>
                <a:latin typeface="Sherman Sans Book" charset="0"/>
                <a:ea typeface="Sherman Sans Book" charset="0"/>
                <a:cs typeface="Sherman Sans Book"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6"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9" name="Picture"/>
          <p:cNvSpPr>
            <a:spLocks noGrp="1"/>
          </p:cNvSpPr>
          <p:nvPr>
            <p:ph type="pic" sz="quarter" idx="14" hasCustomPrompt="1"/>
          </p:nvPr>
        </p:nvSpPr>
        <p:spPr>
          <a:xfrm>
            <a:off x="6096000" y="926689"/>
            <a:ext cx="5638800" cy="5270225"/>
          </a:xfrm>
          <a:prstGeom prst="rect">
            <a:avLst/>
          </a:prstGeom>
        </p:spPr>
        <p:txBody>
          <a:bodyPr/>
          <a:lstStyle>
            <a:lvl1pPr marL="0" indent="0">
              <a:buNone/>
              <a:defRPr sz="1800" b="0" i="0">
                <a:latin typeface="Sherman Sans Book" charset="0"/>
                <a:ea typeface="Sherman Sans Book" charset="0"/>
                <a:cs typeface="Sherman Sans Book" charset="0"/>
              </a:defRPr>
            </a:lvl1pPr>
          </a:lstStyle>
          <a:p>
            <a:r>
              <a:rPr lang="en-US" dirty="0" smtClean="0"/>
              <a:t>Drag photo here or click image icon to select a photo</a:t>
            </a:r>
            <a:endParaRPr lang="en-US" dirty="0"/>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5"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smtClean="0"/>
              <a:t>Click to add Division or Department Name, </a:t>
            </a:r>
            <a:r>
              <a:rPr lang="en-US" smtClean="0"/>
              <a:t>if applicable</a:t>
            </a:r>
            <a:endParaRPr lang="en-US" dirty="0" smtClean="0"/>
          </a:p>
        </p:txBody>
      </p:sp>
    </p:spTree>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 Bullets (no photo)">
    <p:spTree>
      <p:nvGrpSpPr>
        <p:cNvPr id="1" name=""/>
        <p:cNvGrpSpPr/>
        <p:nvPr/>
      </p:nvGrpSpPr>
      <p:grpSpPr>
        <a:xfrm>
          <a:off x="0" y="0"/>
          <a:ext cx="0" cy="0"/>
          <a:chOff x="0" y="0"/>
          <a:chExt cx="0" cy="0"/>
        </a:xfrm>
      </p:grpSpPr>
      <p:sp>
        <p:nvSpPr>
          <p:cNvPr id="12"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9"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smtClean="0"/>
              <a:t>Click to edit Master title style</a:t>
            </a:r>
            <a:endParaRPr lang="en-US" dirty="0"/>
          </a:p>
        </p:txBody>
      </p:sp>
      <p:cxnSp>
        <p:nvCxnSpPr>
          <p:cNvPr id="2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4" name="Subtitle, if applicable"/>
          <p:cNvSpPr>
            <a:spLocks noGrp="1"/>
          </p:cNvSpPr>
          <p:nvPr>
            <p:ph sz="quarter" idx="19" hasCustomPrompt="1"/>
          </p:nvPr>
        </p:nvSpPr>
        <p:spPr>
          <a:xfrm>
            <a:off x="1066799" y="1094049"/>
            <a:ext cx="10668000" cy="590332"/>
          </a:xfrm>
          <a:prstGeom prst="rect">
            <a:avLst/>
          </a:prstGeom>
        </p:spPr>
        <p:txBody>
          <a:bodyPr/>
          <a:lstStyle>
            <a:lvl1pPr marL="0" indent="0">
              <a:buNone/>
              <a:defRPr sz="2400" b="0" i="1">
                <a:solidFill>
                  <a:srgbClr val="6F777D"/>
                </a:solidFill>
                <a:latin typeface="Sherman Serif Book" charset="0"/>
                <a:ea typeface="Sherman Serif Book" charset="0"/>
                <a:cs typeface="Sherman Serif Book"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smtClean="0"/>
              <a:t>Click to add subtitle, if applicable</a:t>
            </a:r>
          </a:p>
        </p:txBody>
      </p:sp>
      <p:sp>
        <p:nvSpPr>
          <p:cNvPr id="4" name="Main heading and bullets text"/>
          <p:cNvSpPr>
            <a:spLocks noGrp="1"/>
          </p:cNvSpPr>
          <p:nvPr>
            <p:ph type="body" sz="quarter" idx="20"/>
          </p:nvPr>
        </p:nvSpPr>
        <p:spPr>
          <a:xfrm>
            <a:off x="1066800" y="1890713"/>
            <a:ext cx="10668000" cy="3832225"/>
          </a:xfrm>
          <a:prstGeom prst="rect">
            <a:avLst/>
          </a:prstGeom>
        </p:spPr>
        <p:txBody>
          <a:bodyPr/>
          <a:lstStyle>
            <a:lvl1pPr marL="0" indent="0">
              <a:spcAft>
                <a:spcPts val="600"/>
              </a:spcAft>
              <a:buSzPct val="60000"/>
              <a:buNone/>
              <a:defRPr sz="3600" b="0" i="0">
                <a:solidFill>
                  <a:srgbClr val="3E3D3C"/>
                </a:solidFill>
                <a:latin typeface="Sherman Sans Book" charset="0"/>
                <a:ea typeface="Sherman Sans Book" charset="0"/>
                <a:cs typeface="Sherman Sans Book" charset="0"/>
              </a:defRPr>
            </a:lvl1pPr>
            <a:lvl2pPr>
              <a:buSzPct val="60000"/>
              <a:defRPr sz="3200" b="0" i="0">
                <a:solidFill>
                  <a:srgbClr val="3E3D3C"/>
                </a:solidFill>
                <a:latin typeface="Sherman Sans Book" charset="0"/>
                <a:ea typeface="Sherman Sans Book" charset="0"/>
                <a:cs typeface="Sherman Sans Book" charset="0"/>
              </a:defRPr>
            </a:lvl2pPr>
            <a:lvl3pPr>
              <a:buSzPct val="60000"/>
              <a:defRPr sz="2400" b="0" i="0">
                <a:solidFill>
                  <a:srgbClr val="3E3D3C"/>
                </a:solidFill>
                <a:latin typeface="Sherman Sans Book" charset="0"/>
                <a:ea typeface="Sherman Sans Book" charset="0"/>
                <a:cs typeface="Sherman Sans Book" charset="0"/>
              </a:defRPr>
            </a:lvl3pPr>
            <a:lvl4pPr>
              <a:buSzPct val="60000"/>
              <a:defRPr sz="2000" b="0" i="0">
                <a:solidFill>
                  <a:srgbClr val="3E3D3C"/>
                </a:solidFill>
                <a:latin typeface="Sherman Sans Book" charset="0"/>
                <a:ea typeface="Sherman Sans Book" charset="0"/>
                <a:cs typeface="Sherman Sans Book" charset="0"/>
              </a:defRPr>
            </a:lvl4pPr>
            <a:lvl5pPr>
              <a:buSzPct val="60000"/>
              <a:defRPr sz="2000" b="0" i="0">
                <a:solidFill>
                  <a:srgbClr val="3E3D3C"/>
                </a:solidFill>
                <a:latin typeface="Sherman Sans Book" charset="0"/>
                <a:ea typeface="Sherman Sans Book" charset="0"/>
                <a:cs typeface="Sherman Sans Book"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4"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smtClean="0"/>
              <a:t>Click to add Division or Department Name, </a:t>
            </a:r>
            <a:r>
              <a:rPr lang="en-US" smtClean="0"/>
              <a:t>if applicable</a:t>
            </a:r>
            <a:endParaRPr lang="en-US" dirty="0" smtClean="0"/>
          </a:p>
        </p:txBody>
      </p:sp>
    </p:spTree>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w/ Sidebar">
    <p:bg>
      <p:bgRef idx="1001">
        <a:schemeClr val="bg1"/>
      </p:bgRef>
    </p:bg>
    <p:spTree>
      <p:nvGrpSpPr>
        <p:cNvPr id="1" name=""/>
        <p:cNvGrpSpPr/>
        <p:nvPr/>
      </p:nvGrpSpPr>
      <p:grpSpPr>
        <a:xfrm>
          <a:off x="0" y="0"/>
          <a:ext cx="0" cy="0"/>
          <a:chOff x="0" y="0"/>
          <a:chExt cx="0" cy="0"/>
        </a:xfrm>
      </p:grpSpPr>
      <p:sp>
        <p:nvSpPr>
          <p:cNvPr id="12"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2" name="Title"/>
          <p:cNvSpPr>
            <a:spLocks noGrp="1"/>
          </p:cNvSpPr>
          <p:nvPr>
            <p:ph type="title" hasCustomPrompt="1"/>
          </p:nvPr>
        </p:nvSpPr>
        <p:spPr>
          <a:xfrm>
            <a:off x="8839201" y="914399"/>
            <a:ext cx="2895598" cy="1120141"/>
          </a:xfrm>
          <a:prstGeom prst="rect">
            <a:avLst/>
          </a:prstGeom>
        </p:spPr>
        <p:txBody>
          <a:bodyPr/>
          <a:lstStyle>
            <a:lvl1pPr>
              <a:lnSpc>
                <a:spcPct val="100000"/>
              </a:lnSpc>
              <a:defRPr sz="2400" b="0" i="0" baseline="0">
                <a:solidFill>
                  <a:srgbClr val="D44500"/>
                </a:solidFill>
                <a:latin typeface="Sherman Serif Book" charset="0"/>
                <a:ea typeface="Sherman Serif Book" charset="0"/>
                <a:cs typeface="Sherman Serif Book" charset="0"/>
              </a:defRPr>
            </a:lvl1pPr>
          </a:lstStyle>
          <a:p>
            <a:r>
              <a:rPr lang="en-US" dirty="0" smtClean="0"/>
              <a:t>Click to edit Title</a:t>
            </a:r>
            <a:endParaRPr lang="en-US" dirty="0"/>
          </a:p>
        </p:txBody>
      </p:sp>
      <p:sp>
        <p:nvSpPr>
          <p:cNvPr id="4" name="Main content or caption text"/>
          <p:cNvSpPr>
            <a:spLocks noGrp="1"/>
          </p:cNvSpPr>
          <p:nvPr>
            <p:ph type="body" sz="quarter" idx="19" hasCustomPrompt="1"/>
          </p:nvPr>
        </p:nvSpPr>
        <p:spPr>
          <a:xfrm>
            <a:off x="8839200" y="2362200"/>
            <a:ext cx="2895600" cy="3467100"/>
          </a:xfrm>
          <a:prstGeom prst="rect">
            <a:avLst/>
          </a:prstGeom>
        </p:spPr>
        <p:txBody>
          <a:bodyPr/>
          <a:lstStyle>
            <a:lvl1pPr marL="0" indent="0">
              <a:buNone/>
              <a:defRPr sz="1600" b="0" i="0" baseline="0">
                <a:solidFill>
                  <a:srgbClr val="D44500"/>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z="1600" dirty="0" smtClean="0"/>
              <a:t>Click to add text </a:t>
            </a:r>
            <a:endParaRPr lang="en-US" dirty="0"/>
          </a:p>
        </p:txBody>
      </p:sp>
      <p:sp>
        <p:nvSpPr>
          <p:cNvPr id="9" name="Picture"/>
          <p:cNvSpPr>
            <a:spLocks noGrp="1"/>
          </p:cNvSpPr>
          <p:nvPr>
            <p:ph type="pic" sz="quarter" idx="15" hasCustomPrompt="1"/>
          </p:nvPr>
        </p:nvSpPr>
        <p:spPr>
          <a:xfrm>
            <a:off x="1066799" y="457202"/>
            <a:ext cx="7578503" cy="573971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0" i="0">
                <a:latin typeface="Sherman Sans Book" charset="0"/>
                <a:ea typeface="Sherman Sans Book" charset="0"/>
                <a:cs typeface="Sherman Sans Boo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Drag photo here or click image icon to select a photo</a:t>
            </a:r>
          </a:p>
        </p:txBody>
      </p:sp>
      <p:pic>
        <p:nvPicPr>
          <p:cNvPr id="17"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9"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0"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smtClean="0"/>
              <a:t>Click to add Division or Department Name, </a:t>
            </a:r>
            <a:r>
              <a:rPr lang="en-US" smtClean="0"/>
              <a:t>if applicable</a:t>
            </a:r>
            <a:endParaRPr lang="en-US" dirty="0" smtClean="0"/>
          </a:p>
        </p:txBody>
      </p:sp>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0"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21"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smtClean="0"/>
              <a:t>Click to edit Master title style</a:t>
            </a:r>
            <a:endParaRPr lang="en-US" dirty="0"/>
          </a:p>
        </p:txBody>
      </p:sp>
      <p:cxnSp>
        <p:nvCxnSpPr>
          <p:cNvPr id="12"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pic>
        <p:nvPicPr>
          <p:cNvPr id="14"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1"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17" name="Table content"/>
          <p:cNvSpPr>
            <a:spLocks noGrp="1"/>
          </p:cNvSpPr>
          <p:nvPr>
            <p:ph type="tbl" sz="quarter" idx="11" hasCustomPrompt="1"/>
          </p:nvPr>
        </p:nvSpPr>
        <p:spPr>
          <a:xfrm>
            <a:off x="1066799" y="1806575"/>
            <a:ext cx="10667999" cy="3858245"/>
          </a:xfrm>
          <a:prstGeom prst="rect">
            <a:avLst/>
          </a:prstGeom>
        </p:spPr>
        <p:txBody>
          <a:bodyPr/>
          <a:lstStyle>
            <a:lvl1pPr marL="0" indent="0">
              <a:buNone/>
              <a:defRPr b="0" i="0">
                <a:latin typeface="Sherman Sans Book" charset="0"/>
                <a:ea typeface="Sherman Sans Book" charset="0"/>
                <a:cs typeface="Sherman Sans Book" charset="0"/>
              </a:defRPr>
            </a:lvl1pPr>
          </a:lstStyle>
          <a:p>
            <a:r>
              <a:rPr lang="en-US" dirty="0" smtClean="0"/>
              <a:t>Click to add table</a:t>
            </a:r>
            <a:endParaRPr lang="en-US" dirty="0"/>
          </a:p>
        </p:txBody>
      </p:sp>
      <p:sp>
        <p:nvSpPr>
          <p:cNvPr id="19"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smtClean="0"/>
              <a:t>Click to add Division or Department Name, </a:t>
            </a:r>
            <a:r>
              <a:rPr lang="en-US" smtClean="0"/>
              <a:t>if applicable</a:t>
            </a:r>
            <a:endParaRPr lang="en-US" dirty="0" smtClean="0"/>
          </a:p>
        </p:txBody>
      </p:sp>
    </p:spTree>
    <p:extLst>
      <p:ext uri="{BB962C8B-B14F-4D97-AF65-F5344CB8AC3E}">
        <p14:creationId xmlns:p14="http://schemas.microsoft.com/office/powerpoint/2010/main" val="11466559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ing-Only">
    <p:spTree>
      <p:nvGrpSpPr>
        <p:cNvPr id="1" name=""/>
        <p:cNvGrpSpPr/>
        <p:nvPr/>
      </p:nvGrpSpPr>
      <p:grpSpPr>
        <a:xfrm>
          <a:off x="0" y="0"/>
          <a:ext cx="0" cy="0"/>
          <a:chOff x="0" y="0"/>
          <a:chExt cx="0" cy="0"/>
        </a:xfrm>
      </p:grpSpPr>
      <p:sp>
        <p:nvSpPr>
          <p:cNvPr id="9"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dirty="0"/>
          </a:p>
        </p:txBody>
      </p:sp>
      <p:cxnSp>
        <p:nvCxnSpPr>
          <p:cNvPr id="1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3"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smtClean="0"/>
              <a:t>Click to edit Master title style</a:t>
            </a:r>
            <a:endParaRPr lang="en-US" dirty="0"/>
          </a:p>
        </p:txBody>
      </p:sp>
      <p:sp>
        <p:nvSpPr>
          <p:cNvPr id="19" name="Main slide content text"/>
          <p:cNvSpPr>
            <a:spLocks noGrp="1"/>
          </p:cNvSpPr>
          <p:nvPr>
            <p:ph type="body" sz="quarter" idx="20"/>
          </p:nvPr>
        </p:nvSpPr>
        <p:spPr>
          <a:xfrm>
            <a:off x="1066800" y="1876680"/>
            <a:ext cx="10667998" cy="3646487"/>
          </a:xfrm>
          <a:prstGeom prst="rect">
            <a:avLst/>
          </a:prstGeom>
        </p:spPr>
        <p:txBody>
          <a:bodyPr/>
          <a:lstStyle>
            <a:lvl1pPr marL="0" indent="0">
              <a:buNone/>
              <a:defRPr sz="3600">
                <a:solidFill>
                  <a:srgbClr val="3E3D3C"/>
                </a:solidFill>
                <a:latin typeface="Trebuchet MS" charset="0"/>
                <a:ea typeface="Trebuchet MS" charset="0"/>
                <a:cs typeface="Trebuchet M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Subtitle, if applicable"/>
          <p:cNvSpPr>
            <a:spLocks noGrp="1"/>
          </p:cNvSpPr>
          <p:nvPr>
            <p:ph sz="quarter" idx="19" hasCustomPrompt="1"/>
          </p:nvPr>
        </p:nvSpPr>
        <p:spPr>
          <a:xfrm>
            <a:off x="1066799" y="1094048"/>
            <a:ext cx="10667999" cy="481659"/>
          </a:xfrm>
          <a:prstGeom prst="rect">
            <a:avLst/>
          </a:prstGeom>
        </p:spPr>
        <p:txBody>
          <a:bodyPr/>
          <a:lstStyle>
            <a:lvl1pPr marL="0" indent="0">
              <a:buNone/>
              <a:defRPr sz="2400" i="1">
                <a:solidFill>
                  <a:srgbClr val="6F777D"/>
                </a:solidFill>
                <a:latin typeface="Georgia" charset="0"/>
                <a:ea typeface="Georgia" charset="0"/>
                <a:cs typeface="Georgia"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smtClean="0"/>
              <a:t>Click to add subtitle, if applicable</a:t>
            </a:r>
          </a:p>
        </p:txBody>
      </p:sp>
      <p:pic>
        <p:nvPicPr>
          <p:cNvPr id="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2"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5" name="Division Name, if applicable"/>
          <p:cNvSpPr>
            <a:spLocks noGrp="1"/>
          </p:cNvSpPr>
          <p:nvPr>
            <p:ph type="body" sz="quarter" idx="21" hasCustomPrompt="1"/>
          </p:nvPr>
        </p:nvSpPr>
        <p:spPr>
          <a:xfrm>
            <a:off x="2501900" y="6334354"/>
            <a:ext cx="8623300" cy="359406"/>
          </a:xfrm>
          <a:prstGeom prst="rect">
            <a:avLst/>
          </a:prstGeom>
        </p:spPr>
        <p:txBody>
          <a:bodyPr anchor="ctr"/>
          <a:lstStyle>
            <a:lvl1pPr marL="0" indent="0">
              <a:buNone/>
              <a:defRPr sz="1000">
                <a:solidFill>
                  <a:srgbClr val="6F777D"/>
                </a:solidFill>
                <a:latin typeface="Trebuchet MS" charset="0"/>
                <a:ea typeface="Trebuchet MS" charset="0"/>
                <a:cs typeface="Trebuchet MS"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smtClean="0"/>
              <a:t>Click to add Division or Department Name, if applicable</a:t>
            </a:r>
          </a:p>
        </p:txBody>
      </p:sp>
    </p:spTree>
    <p:extLst>
      <p:ext uri="{BB962C8B-B14F-4D97-AF65-F5344CB8AC3E}">
        <p14:creationId xmlns:p14="http://schemas.microsoft.com/office/powerpoint/2010/main" val="154081404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1600" y="6325460"/>
            <a:ext cx="2743200" cy="365125"/>
          </a:xfrm>
          <a:prstGeom prst="rect">
            <a:avLst/>
          </a:prstGeom>
        </p:spPr>
        <p:txBody>
          <a:bodyPr vert="horz" lIns="91440" tIns="45720" rIns="91440" bIns="45720" rtlCol="0" anchor="ctr"/>
          <a:lstStyle>
            <a:lvl1pPr algn="r">
              <a:defRPr sz="1000" b="1">
                <a:solidFill>
                  <a:srgbClr val="D44500"/>
                </a:solidFill>
                <a:latin typeface="Trebuchet MS" charset="0"/>
                <a:ea typeface="Trebuchet MS" charset="0"/>
                <a:cs typeface="Trebuchet MS" charset="0"/>
              </a:defRPr>
            </a:lvl1pPr>
          </a:lstStyle>
          <a:p>
            <a:fld id="{F343A32A-436A-8143-8894-653E98457856}" type="slidenum">
              <a:rPr lang="en-US" smtClean="0"/>
              <a:pPr/>
              <a:t>‹#›</a:t>
            </a:fld>
            <a:endParaRPr lang="en-US" dirty="0"/>
          </a:p>
        </p:txBody>
      </p:sp>
    </p:spTree>
    <p:extLst>
      <p:ext uri="{BB962C8B-B14F-4D97-AF65-F5344CB8AC3E}">
        <p14:creationId xmlns:p14="http://schemas.microsoft.com/office/powerpoint/2010/main" val="2054839871"/>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61" r:id="rId4"/>
    <p:sldLayoutId id="2147483660" r:id="rId5"/>
    <p:sldLayoutId id="2147483662" r:id="rId6"/>
    <p:sldLayoutId id="2147483663" r:id="rId7"/>
    <p:sldLayoutId id="2147483665" r:id="rId8"/>
    <p:sldLayoutId id="2147483666" r:id="rId9"/>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2376" userDrawn="1">
          <p15:clr>
            <a:srgbClr val="F26B43"/>
          </p15:clr>
        </p15:guide>
        <p15:guide id="6" orient="horz" pos="3264" userDrawn="1">
          <p15:clr>
            <a:srgbClr val="F26B43"/>
          </p15:clr>
        </p15:guide>
        <p15:guide id="7" orient="horz" pos="1488" userDrawn="1">
          <p15:clr>
            <a:srgbClr val="F26B43"/>
          </p15:clr>
        </p15:guide>
        <p15:guide id="8" orient="horz" pos="4128" userDrawn="1">
          <p15:clr>
            <a:srgbClr val="F26B43"/>
          </p15:clr>
        </p15:guide>
        <p15:guide id="9" orient="horz" pos="576" userDrawn="1">
          <p15:clr>
            <a:srgbClr val="F26B43"/>
          </p15:clr>
        </p15:guide>
        <p15:guide id="10" pos="5568" userDrawn="1">
          <p15:clr>
            <a:srgbClr val="F26B43"/>
          </p15:clr>
        </p15:guide>
        <p15:guide id="11" pos="672" userDrawn="1">
          <p15:clr>
            <a:srgbClr val="F26B43"/>
          </p15:clr>
        </p15:guide>
        <p15:guide id="12" pos="7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etnastudenthealth.com/" TargetMode="External"/><Relationship Id="rId2" Type="http://schemas.openxmlformats.org/officeDocument/2006/relationships/hyperlink" Target="http://healthinsurance.syr.edu/"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isoa.org/voyag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graduateschool.syr.edu/gradhousing/" TargetMode="External"/><Relationship Id="rId2" Type="http://schemas.openxmlformats.org/officeDocument/2006/relationships/hyperlink" Target="https://housing.offcampus.syr.edu/" TargetMode="Externa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tunes.apple.com/us/app/syracuse-university-mobile/id1030890088" TargetMode="External"/><Relationship Id="rId2" Type="http://schemas.openxmlformats.org/officeDocument/2006/relationships/hyperlink" Target="https://play.google.com/store/apps/details?id=edu.syr.its.mobilecampus.dev&amp;hl=en" TargetMode="Externa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dmv.org/"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dmv.org/"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dmv.org/" TargetMode="External"/><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www.cbp.gov/I-9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7.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syracuse.edu/admissions/visit-tour/virtual-tour/"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yracuseuniversity.qualtrics.com/jfe/form/SV_3eIGwpVffvR2VKZ"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mjhammil@syr.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www.aetnastudenthealth.com/en/school/474908/index.html" TargetMode="External"/><Relationship Id="rId5" Type="http://schemas.openxmlformats.org/officeDocument/2006/relationships/hyperlink" Target="https://ese.syr.edu/bewell/insurance/" TargetMode="External"/><Relationship Id="rId4" Type="http://schemas.openxmlformats.org/officeDocument/2006/relationships/hyperlink" Target="https://ese.syr.edu/bewell/patient-port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esentation Title"/>
          <p:cNvSpPr>
            <a:spLocks noGrp="1"/>
          </p:cNvSpPr>
          <p:nvPr>
            <p:ph type="title"/>
          </p:nvPr>
        </p:nvSpPr>
        <p:spPr>
          <a:xfrm>
            <a:off x="1066800" y="914399"/>
            <a:ext cx="10502766" cy="4350620"/>
          </a:xfrm>
        </p:spPr>
        <p:txBody>
          <a:bodyPr/>
          <a:lstStyle/>
          <a:p>
            <a:r>
              <a:rPr lang="en-US" dirty="0" smtClean="0"/>
              <a:t>Fall 2020</a:t>
            </a:r>
            <a:br>
              <a:rPr lang="en-US" dirty="0" smtClean="0"/>
            </a:br>
            <a:r>
              <a:rPr lang="en-US" dirty="0" smtClean="0"/>
              <a:t>New Student Arrival Seminar and </a:t>
            </a:r>
            <a:br>
              <a:rPr lang="en-US" dirty="0" smtClean="0"/>
            </a:br>
            <a:r>
              <a:rPr lang="en-US" dirty="0" smtClean="0"/>
              <a:t>Immigration Essentials</a:t>
            </a:r>
            <a:endParaRPr lang="en-US" dirty="0"/>
          </a:p>
        </p:txBody>
      </p:sp>
      <p:sp>
        <p:nvSpPr>
          <p:cNvPr id="7" name="Division Name, if applicable"/>
          <p:cNvSpPr>
            <a:spLocks noGrp="1"/>
          </p:cNvSpPr>
          <p:nvPr>
            <p:ph type="body" sz="quarter" idx="19"/>
          </p:nvPr>
        </p:nvSpPr>
        <p:spPr/>
        <p:txBody>
          <a:bodyPr/>
          <a:lstStyle/>
          <a:p>
            <a:r>
              <a:rPr lang="en-US" dirty="0" smtClean="0"/>
              <a:t>Center for International Services</a:t>
            </a:r>
            <a:endParaRPr lang="en-US" dirty="0"/>
          </a:p>
        </p:txBody>
      </p:sp>
    </p:spTree>
    <p:extLst>
      <p:ext uri="{BB962C8B-B14F-4D97-AF65-F5344CB8AC3E}">
        <p14:creationId xmlns:p14="http://schemas.microsoft.com/office/powerpoint/2010/main" val="35815696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10</a:t>
            </a:fld>
            <a:endParaRPr lang="en-US" dirty="0"/>
          </a:p>
        </p:txBody>
      </p:sp>
      <p:sp>
        <p:nvSpPr>
          <p:cNvPr id="3" name="Title 2"/>
          <p:cNvSpPr>
            <a:spLocks noGrp="1"/>
          </p:cNvSpPr>
          <p:nvPr>
            <p:ph type="title"/>
          </p:nvPr>
        </p:nvSpPr>
        <p:spPr/>
        <p:txBody>
          <a:bodyPr/>
          <a:lstStyle/>
          <a:p>
            <a:r>
              <a:rPr lang="en-US" dirty="0" smtClean="0"/>
              <a:t>Health Insurance</a:t>
            </a:r>
            <a:endParaRPr lang="en-US" dirty="0"/>
          </a:p>
        </p:txBody>
      </p:sp>
      <p:sp>
        <p:nvSpPr>
          <p:cNvPr id="4" name="Content Placeholder 3"/>
          <p:cNvSpPr>
            <a:spLocks noGrp="1"/>
          </p:cNvSpPr>
          <p:nvPr>
            <p:ph sz="quarter" idx="19"/>
          </p:nvPr>
        </p:nvSpPr>
        <p:spPr>
          <a:xfrm>
            <a:off x="1066798" y="1094048"/>
            <a:ext cx="6019801" cy="808231"/>
          </a:xfrm>
        </p:spPr>
        <p:txBody>
          <a:bodyPr/>
          <a:lstStyle/>
          <a:p>
            <a:r>
              <a:rPr lang="en-US" i="0" dirty="0">
                <a:latin typeface="Sherman Sans Book"/>
                <a:hlinkClick r:id="rId2"/>
              </a:rPr>
              <a:t>http://healthinsurance.syr.edu</a:t>
            </a:r>
            <a:r>
              <a:rPr lang="en-US" i="0" dirty="0" smtClean="0">
                <a:latin typeface="Sherman Sans Book"/>
                <a:hlinkClick r:id="rId2"/>
              </a:rPr>
              <a:t>/</a:t>
            </a:r>
            <a:endParaRPr lang="en-US" i="0" dirty="0" smtClean="0">
              <a:latin typeface="Sherman Sans Book"/>
            </a:endParaRPr>
          </a:p>
          <a:p>
            <a:r>
              <a:rPr lang="en-US" i="0" dirty="0">
                <a:latin typeface="Sherman Sans Book"/>
                <a:hlinkClick r:id="rId3"/>
              </a:rPr>
              <a:t>https://www.aetnastudenthealth.com</a:t>
            </a:r>
            <a:r>
              <a:rPr lang="en-US" i="0" dirty="0" smtClean="0">
                <a:latin typeface="Sherman Sans Book"/>
                <a:hlinkClick r:id="rId3"/>
              </a:rPr>
              <a:t>/</a:t>
            </a:r>
            <a:endParaRPr lang="en-US" i="0" dirty="0" smtClean="0">
              <a:latin typeface="Sherman Sans Book"/>
            </a:endParaRPr>
          </a:p>
          <a:p>
            <a:endParaRPr lang="en-US" dirty="0" smtClean="0"/>
          </a:p>
          <a:p>
            <a:endParaRPr lang="en-US" dirty="0"/>
          </a:p>
        </p:txBody>
      </p:sp>
      <p:sp>
        <p:nvSpPr>
          <p:cNvPr id="5" name="Text Placeholder 4"/>
          <p:cNvSpPr>
            <a:spLocks noGrp="1"/>
          </p:cNvSpPr>
          <p:nvPr>
            <p:ph type="body" sz="quarter" idx="21"/>
          </p:nvPr>
        </p:nvSpPr>
        <p:spPr>
          <a:xfrm>
            <a:off x="1066800" y="2524870"/>
            <a:ext cx="7381461" cy="2772872"/>
          </a:xfrm>
        </p:spPr>
        <p:txBody>
          <a:bodyPr/>
          <a:lstStyle/>
          <a:p>
            <a:r>
              <a:rPr lang="en-US" sz="2000" dirty="0" smtClean="0"/>
              <a:t>To Print Your Insurance Card:</a:t>
            </a:r>
          </a:p>
          <a:p>
            <a:pPr marL="514350" indent="-514350">
              <a:buFont typeface="+mj-lt"/>
              <a:buAutoNum type="arabicPeriod"/>
            </a:pPr>
            <a:r>
              <a:rPr lang="en-US" sz="2000" dirty="0"/>
              <a:t>Visit the Aetna website</a:t>
            </a:r>
          </a:p>
          <a:p>
            <a:pPr marL="514350" indent="-514350">
              <a:buFont typeface="+mj-lt"/>
              <a:buAutoNum type="arabicPeriod"/>
            </a:pPr>
            <a:r>
              <a:rPr lang="en-US" sz="2000" dirty="0"/>
              <a:t>Select Syracuse University in the school search box</a:t>
            </a:r>
          </a:p>
          <a:p>
            <a:pPr marL="514350" indent="-514350">
              <a:buFont typeface="+mj-lt"/>
              <a:buAutoNum type="arabicPeriod"/>
            </a:pPr>
            <a:r>
              <a:rPr lang="en-US" sz="2000" dirty="0"/>
              <a:t>Click ‘View your school’</a:t>
            </a:r>
          </a:p>
          <a:p>
            <a:pPr marL="514350" indent="-514350">
              <a:buFont typeface="+mj-lt"/>
              <a:buAutoNum type="arabicPeriod"/>
            </a:pPr>
            <a:r>
              <a:rPr lang="en-US" sz="2000" dirty="0"/>
              <a:t>Click ‘Print Your ID Card’ on the bottom menu</a:t>
            </a:r>
          </a:p>
          <a:p>
            <a:pPr marL="514350" indent="-514350">
              <a:buFont typeface="+mj-lt"/>
              <a:buAutoNum type="arabicPeriod"/>
            </a:pPr>
            <a:r>
              <a:rPr lang="en-US" sz="2000" dirty="0"/>
              <a:t>Enter in your SU student ID number and date of birth to view/print </a:t>
            </a:r>
            <a:r>
              <a:rPr lang="en-US" sz="2000" dirty="0" smtClean="0"/>
              <a:t>your </a:t>
            </a:r>
            <a:r>
              <a:rPr lang="en-US" sz="2000" dirty="0"/>
              <a:t>card</a:t>
            </a:r>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9" name="Picture 8"/>
          <p:cNvPicPr>
            <a:picLocks noChangeAspect="1"/>
          </p:cNvPicPr>
          <p:nvPr/>
        </p:nvPicPr>
        <p:blipFill>
          <a:blip r:embed="rId4"/>
          <a:stretch>
            <a:fillRect/>
          </a:stretch>
        </p:blipFill>
        <p:spPr>
          <a:xfrm>
            <a:off x="8919055" y="952661"/>
            <a:ext cx="3016158" cy="2339867"/>
          </a:xfrm>
          <a:prstGeom prst="rect">
            <a:avLst/>
          </a:prstGeom>
        </p:spPr>
      </p:pic>
      <p:pic>
        <p:nvPicPr>
          <p:cNvPr id="11" name="Picture 10"/>
          <p:cNvPicPr>
            <a:picLocks noChangeAspect="1"/>
          </p:cNvPicPr>
          <p:nvPr/>
        </p:nvPicPr>
        <p:blipFill>
          <a:blip r:embed="rId5"/>
          <a:stretch>
            <a:fillRect/>
          </a:stretch>
        </p:blipFill>
        <p:spPr>
          <a:xfrm>
            <a:off x="8915912" y="3270486"/>
            <a:ext cx="2901714" cy="2901714"/>
          </a:xfrm>
          <a:prstGeom prst="rect">
            <a:avLst/>
          </a:prstGeom>
        </p:spPr>
      </p:pic>
      <p:pic>
        <p:nvPicPr>
          <p:cNvPr id="12" name="Picture 11"/>
          <p:cNvPicPr>
            <a:picLocks noChangeAspect="1"/>
          </p:cNvPicPr>
          <p:nvPr/>
        </p:nvPicPr>
        <p:blipFill>
          <a:blip r:embed="rId6"/>
          <a:stretch>
            <a:fillRect/>
          </a:stretch>
        </p:blipFill>
        <p:spPr>
          <a:xfrm>
            <a:off x="9194457" y="2307060"/>
            <a:ext cx="780356" cy="256054"/>
          </a:xfrm>
          <a:prstGeom prst="rect">
            <a:avLst/>
          </a:prstGeom>
        </p:spPr>
      </p:pic>
    </p:spTree>
    <p:extLst>
      <p:ext uri="{BB962C8B-B14F-4D97-AF65-F5344CB8AC3E}">
        <p14:creationId xmlns:p14="http://schemas.microsoft.com/office/powerpoint/2010/main" val="16585505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11</a:t>
            </a:fld>
            <a:endParaRPr lang="en-US" dirty="0"/>
          </a:p>
        </p:txBody>
      </p:sp>
      <p:sp>
        <p:nvSpPr>
          <p:cNvPr id="3" name="Title 2"/>
          <p:cNvSpPr>
            <a:spLocks noGrp="1"/>
          </p:cNvSpPr>
          <p:nvPr>
            <p:ph type="title"/>
          </p:nvPr>
        </p:nvSpPr>
        <p:spPr/>
        <p:txBody>
          <a:bodyPr/>
          <a:lstStyle/>
          <a:p>
            <a:r>
              <a:rPr lang="en-US" dirty="0" smtClean="0"/>
              <a:t>Health Insurance for Dependents</a:t>
            </a:r>
            <a:endParaRPr lang="en-US" dirty="0"/>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12" name="Picture 11"/>
          <p:cNvPicPr>
            <a:picLocks noChangeAspect="1"/>
          </p:cNvPicPr>
          <p:nvPr/>
        </p:nvPicPr>
        <p:blipFill>
          <a:blip r:embed="rId3"/>
          <a:stretch>
            <a:fillRect/>
          </a:stretch>
        </p:blipFill>
        <p:spPr>
          <a:xfrm>
            <a:off x="9194457" y="2307060"/>
            <a:ext cx="780356" cy="256054"/>
          </a:xfrm>
          <a:prstGeom prst="rect">
            <a:avLst/>
          </a:prstGeom>
        </p:spPr>
      </p:pic>
      <p:sp>
        <p:nvSpPr>
          <p:cNvPr id="6" name="Text Placeholder 5"/>
          <p:cNvSpPr>
            <a:spLocks noGrp="1"/>
          </p:cNvSpPr>
          <p:nvPr>
            <p:ph type="body" sz="quarter" idx="21"/>
          </p:nvPr>
        </p:nvSpPr>
        <p:spPr>
          <a:xfrm>
            <a:off x="1066800" y="1223041"/>
            <a:ext cx="4567882" cy="4792748"/>
          </a:xfrm>
        </p:spPr>
        <p:txBody>
          <a:bodyPr/>
          <a:lstStyle/>
          <a:p>
            <a:pPr marL="342900" indent="-342900">
              <a:buFont typeface="Arial" panose="020B0604020202020204" pitchFamily="34" charset="0"/>
              <a:buChar char="•"/>
            </a:pPr>
            <a:r>
              <a:rPr lang="en-US" sz="2000" dirty="0"/>
              <a:t>Aetna SHIP allows you to enroll dependents</a:t>
            </a:r>
          </a:p>
          <a:p>
            <a:endParaRPr lang="en-US" sz="2000" dirty="0" smtClean="0"/>
          </a:p>
          <a:p>
            <a:pPr marL="342900" indent="-342900">
              <a:buFont typeface="Arial" panose="020B0604020202020204" pitchFamily="34" charset="0"/>
              <a:buChar char="•"/>
            </a:pPr>
            <a:r>
              <a:rPr lang="en-US" sz="2000" dirty="0" smtClean="0"/>
              <a:t>See the Center for International Services website for a plan that allows enrollment of dependents only</a:t>
            </a:r>
          </a:p>
          <a:p>
            <a:endParaRPr lang="en-US" sz="2000" dirty="0"/>
          </a:p>
          <a:p>
            <a:pPr marL="342900" indent="-342900">
              <a:buFont typeface="Arial" panose="020B0604020202020204" pitchFamily="34" charset="0"/>
              <a:buChar char="•"/>
            </a:pPr>
            <a:r>
              <a:rPr lang="en-US" sz="2000" dirty="0" smtClean="0"/>
              <a:t>Strongly discourage you from following the advice of friends and enrolling in New York State of Health plans-may be seen as a “public charge” issue and cause a problem for your immigration status  </a:t>
            </a:r>
            <a:endParaRPr lang="en-US" sz="2000" dirty="0"/>
          </a:p>
        </p:txBody>
      </p:sp>
      <p:sp>
        <p:nvSpPr>
          <p:cNvPr id="9" name="Text Placeholder 5"/>
          <p:cNvSpPr txBox="1">
            <a:spLocks/>
          </p:cNvSpPr>
          <p:nvPr/>
        </p:nvSpPr>
        <p:spPr>
          <a:xfrm>
            <a:off x="6158947" y="1236821"/>
            <a:ext cx="5648739" cy="4521776"/>
          </a:xfrm>
          <a:prstGeom prst="rect">
            <a:avLst/>
          </a:prstGeom>
        </p:spPr>
        <p:txBody>
          <a:bodyPr/>
          <a:lstStyle>
            <a:lvl1pPr marL="0" indent="0" algn="l" defTabSz="914400" rtl="0" eaLnBrk="1" latinLnBrk="0" hangingPunct="1">
              <a:lnSpc>
                <a:spcPct val="90000"/>
              </a:lnSpc>
              <a:spcBef>
                <a:spcPts val="1000"/>
              </a:spcBef>
              <a:buSzPct val="60000"/>
              <a:buFont typeface="Arial"/>
              <a:buNone/>
              <a:defRPr sz="2800" kern="1200">
                <a:solidFill>
                  <a:srgbClr val="3E3D3C"/>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SzPct val="60000"/>
              <a:buFont typeface="Arial"/>
              <a:buChar char="•"/>
              <a:defRPr sz="2400" kern="1200">
                <a:solidFill>
                  <a:srgbClr val="3E3D3C"/>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SzPct val="60000"/>
              <a:buFont typeface="Arial"/>
              <a:buChar char="•"/>
              <a:defRPr sz="2000" kern="1200">
                <a:solidFill>
                  <a:srgbClr val="3E3D3C"/>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SzPct val="60000"/>
              <a:buFont typeface="Arial"/>
              <a:buChar char="•"/>
              <a:defRPr sz="1800" kern="1200">
                <a:solidFill>
                  <a:srgbClr val="3E3D3C"/>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SzPct val="60000"/>
              <a:buFont typeface="Arial"/>
              <a:buChar char="•"/>
              <a:defRPr sz="1800" kern="1200">
                <a:solidFill>
                  <a:srgbClr val="3E3D3C"/>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smtClean="0"/>
              <a:t>In your </a:t>
            </a:r>
            <a:r>
              <a:rPr lang="en-US" sz="2000" dirty="0" err="1" smtClean="0"/>
              <a:t>MySlice</a:t>
            </a:r>
            <a:r>
              <a:rPr lang="en-US" sz="2000" dirty="0" smtClean="0"/>
              <a:t> account; student must be         enrolled first</a:t>
            </a:r>
          </a:p>
          <a:p>
            <a:endParaRPr lang="en-US" sz="2000" dirty="0" smtClean="0"/>
          </a:p>
          <a:p>
            <a:r>
              <a:rPr lang="en-US" sz="2000" dirty="0">
                <a:hlinkClick r:id="rId4"/>
              </a:rPr>
              <a:t>https://</a:t>
            </a:r>
            <a:r>
              <a:rPr lang="en-US" sz="2000" dirty="0" smtClean="0">
                <a:hlinkClick r:id="rId4"/>
              </a:rPr>
              <a:t>www.isoa.org/voyager</a:t>
            </a:r>
            <a:r>
              <a:rPr lang="en-US" sz="2000" dirty="0" smtClean="0"/>
              <a: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p:txBody>
      </p:sp>
      <p:pic>
        <p:nvPicPr>
          <p:cNvPr id="4" name="Picture 3"/>
          <p:cNvPicPr>
            <a:picLocks noChangeAspect="1"/>
          </p:cNvPicPr>
          <p:nvPr/>
        </p:nvPicPr>
        <p:blipFill>
          <a:blip r:embed="rId5"/>
          <a:stretch>
            <a:fillRect/>
          </a:stretch>
        </p:blipFill>
        <p:spPr>
          <a:xfrm>
            <a:off x="5992440" y="2980764"/>
            <a:ext cx="2249557" cy="1259752"/>
          </a:xfrm>
          <a:prstGeom prst="rect">
            <a:avLst/>
          </a:prstGeom>
        </p:spPr>
      </p:pic>
      <p:pic>
        <p:nvPicPr>
          <p:cNvPr id="11" name="Picture 10"/>
          <p:cNvPicPr>
            <a:picLocks noChangeAspect="1"/>
          </p:cNvPicPr>
          <p:nvPr/>
        </p:nvPicPr>
        <p:blipFill>
          <a:blip r:embed="rId6"/>
          <a:stretch>
            <a:fillRect/>
          </a:stretch>
        </p:blipFill>
        <p:spPr>
          <a:xfrm>
            <a:off x="8482193" y="4072175"/>
            <a:ext cx="3085297" cy="1558075"/>
          </a:xfrm>
          <a:prstGeom prst="rect">
            <a:avLst/>
          </a:prstGeom>
        </p:spPr>
      </p:pic>
      <p:cxnSp>
        <p:nvCxnSpPr>
          <p:cNvPr id="14" name="Straight Arrow Connector 13"/>
          <p:cNvCxnSpPr/>
          <p:nvPr/>
        </p:nvCxnSpPr>
        <p:spPr>
          <a:xfrm>
            <a:off x="5325648" y="1613695"/>
            <a:ext cx="833299"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5380522" y="2516835"/>
            <a:ext cx="65641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4" name="Circular Arrow 23"/>
          <p:cNvSpPr/>
          <p:nvPr/>
        </p:nvSpPr>
        <p:spPr>
          <a:xfrm rot="1988575">
            <a:off x="7934230" y="3129561"/>
            <a:ext cx="1818861" cy="1535332"/>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14878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12</a:t>
            </a:fld>
            <a:endParaRPr lang="en-US" dirty="0"/>
          </a:p>
        </p:txBody>
      </p:sp>
      <p:sp>
        <p:nvSpPr>
          <p:cNvPr id="3" name="Title 2"/>
          <p:cNvSpPr>
            <a:spLocks noGrp="1"/>
          </p:cNvSpPr>
          <p:nvPr>
            <p:ph type="title"/>
          </p:nvPr>
        </p:nvSpPr>
        <p:spPr/>
        <p:txBody>
          <a:bodyPr/>
          <a:lstStyle/>
          <a:p>
            <a:r>
              <a:rPr lang="en-US" dirty="0" smtClean="0"/>
              <a:t>Bursar’s Office</a:t>
            </a:r>
            <a:endParaRPr lang="en-US" dirty="0"/>
          </a:p>
        </p:txBody>
      </p:sp>
      <p:sp>
        <p:nvSpPr>
          <p:cNvPr id="4" name="Content Placeholder 3"/>
          <p:cNvSpPr>
            <a:spLocks noGrp="1"/>
          </p:cNvSpPr>
          <p:nvPr>
            <p:ph sz="quarter" idx="19"/>
          </p:nvPr>
        </p:nvSpPr>
        <p:spPr>
          <a:xfrm>
            <a:off x="1066799" y="1094048"/>
            <a:ext cx="4567882" cy="1213217"/>
          </a:xfrm>
          <a:solidFill>
            <a:srgbClr val="D44500"/>
          </a:solidFill>
        </p:spPr>
        <p:txBody>
          <a:bodyPr/>
          <a:lstStyle/>
          <a:p>
            <a:r>
              <a:rPr lang="en-US" sz="2000" i="0" dirty="0">
                <a:solidFill>
                  <a:schemeClr val="bg1"/>
                </a:solidFill>
                <a:latin typeface="Sherman Sans Book"/>
              </a:rPr>
              <a:t>119 Bowne Hall, Syracuse, NY </a:t>
            </a:r>
            <a:r>
              <a:rPr lang="en-US" sz="2000" i="0" dirty="0" smtClean="0">
                <a:solidFill>
                  <a:schemeClr val="bg1"/>
                </a:solidFill>
                <a:latin typeface="Sherman Sans Book"/>
              </a:rPr>
              <a:t>13244</a:t>
            </a:r>
          </a:p>
          <a:p>
            <a:r>
              <a:rPr lang="en-US" sz="2000" i="0" dirty="0">
                <a:solidFill>
                  <a:schemeClr val="bg1"/>
                </a:solidFill>
                <a:latin typeface="Sherman Sans Book"/>
              </a:rPr>
              <a:t>315-443-2444 - </a:t>
            </a:r>
            <a:r>
              <a:rPr lang="en-US" sz="2000" i="0" dirty="0" smtClean="0">
                <a:solidFill>
                  <a:schemeClr val="bg1"/>
                </a:solidFill>
                <a:latin typeface="Sherman Sans Book"/>
              </a:rPr>
              <a:t>bursar@syr.edu</a:t>
            </a:r>
          </a:p>
          <a:p>
            <a:r>
              <a:rPr lang="en-US" sz="2000" dirty="0">
                <a:solidFill>
                  <a:schemeClr val="bg1"/>
                </a:solidFill>
                <a:latin typeface="Sherman Sans Book"/>
              </a:rPr>
              <a:t>http://bursar.syr.edu/</a:t>
            </a:r>
          </a:p>
        </p:txBody>
      </p:sp>
      <p:sp>
        <p:nvSpPr>
          <p:cNvPr id="5" name="Text Placeholder 4"/>
          <p:cNvSpPr>
            <a:spLocks noGrp="1"/>
          </p:cNvSpPr>
          <p:nvPr>
            <p:ph type="body" sz="quarter" idx="21"/>
          </p:nvPr>
        </p:nvSpPr>
        <p:spPr>
          <a:xfrm>
            <a:off x="1066799" y="2519132"/>
            <a:ext cx="4567882" cy="3413947"/>
          </a:xfrm>
        </p:spPr>
        <p:txBody>
          <a:bodyPr/>
          <a:lstStyle/>
          <a:p>
            <a:pPr marL="457200" indent="-457200">
              <a:buFont typeface="Arial" panose="020B0604020202020204" pitchFamily="34" charset="0"/>
              <a:buChar char="•"/>
            </a:pPr>
            <a:r>
              <a:rPr lang="en-US" dirty="0" smtClean="0"/>
              <a:t>Account Information</a:t>
            </a:r>
          </a:p>
          <a:p>
            <a:pPr marL="457200" indent="-457200">
              <a:buFont typeface="Arial" panose="020B0604020202020204" pitchFamily="34" charset="0"/>
              <a:buChar char="•"/>
            </a:pPr>
            <a:r>
              <a:rPr lang="en-US" dirty="0" smtClean="0"/>
              <a:t>Billing Information</a:t>
            </a:r>
          </a:p>
          <a:p>
            <a:pPr marL="457200" indent="-457200">
              <a:buFont typeface="Arial" panose="020B0604020202020204" pitchFamily="34" charset="0"/>
              <a:buChar char="•"/>
            </a:pPr>
            <a:r>
              <a:rPr lang="en-US" dirty="0" smtClean="0"/>
              <a:t>Payment Plans</a:t>
            </a:r>
          </a:p>
          <a:p>
            <a:pPr marL="457200" indent="-457200">
              <a:buFont typeface="Arial" panose="020B0604020202020204" pitchFamily="34" charset="0"/>
              <a:buChar char="•"/>
            </a:pPr>
            <a:r>
              <a:rPr lang="en-US" dirty="0" smtClean="0"/>
              <a:t>Electronic Funds Transfers</a:t>
            </a:r>
          </a:p>
          <a:p>
            <a:pPr marL="457200" indent="-457200">
              <a:buFont typeface="Arial" panose="020B0604020202020204" pitchFamily="34" charset="0"/>
              <a:buChar char="•"/>
            </a:pPr>
            <a:r>
              <a:rPr lang="en-US" dirty="0" smtClean="0"/>
              <a:t>Share Access to your Account via </a:t>
            </a:r>
            <a:r>
              <a:rPr lang="en-US" dirty="0" err="1"/>
              <a:t>M</a:t>
            </a:r>
            <a:r>
              <a:rPr lang="en-US" dirty="0" err="1" smtClean="0"/>
              <a:t>ySlice</a:t>
            </a:r>
            <a:endParaRPr lang="en-US" dirty="0"/>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2050" name="Picture 2" descr="Image result for bowne hall syracus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34" r="2799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695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13</a:t>
            </a:fld>
            <a:endParaRPr lang="en-US" dirty="0"/>
          </a:p>
        </p:txBody>
      </p:sp>
      <p:sp>
        <p:nvSpPr>
          <p:cNvPr id="7" name="Title 6"/>
          <p:cNvSpPr>
            <a:spLocks noGrp="1"/>
          </p:cNvSpPr>
          <p:nvPr>
            <p:ph type="title"/>
          </p:nvPr>
        </p:nvSpPr>
        <p:spPr>
          <a:xfrm>
            <a:off x="769088" y="0"/>
            <a:ext cx="10058400" cy="689344"/>
          </a:xfrm>
        </p:spPr>
        <p:txBody>
          <a:bodyPr/>
          <a:lstStyle/>
          <a:p>
            <a:r>
              <a:rPr lang="en-US" dirty="0" smtClean="0"/>
              <a:t>Academic Calendar</a:t>
            </a:r>
            <a:endParaRPr lang="en-US" dirty="0"/>
          </a:p>
        </p:txBody>
      </p:sp>
      <p:sp>
        <p:nvSpPr>
          <p:cNvPr id="8" name="Text Placeholder 7"/>
          <p:cNvSpPr>
            <a:spLocks noGrp="1"/>
          </p:cNvSpPr>
          <p:nvPr>
            <p:ph type="body" sz="quarter" idx="18"/>
          </p:nvPr>
        </p:nvSpPr>
        <p:spPr/>
        <p:txBody>
          <a:bodyPr/>
          <a:lstStyle/>
          <a:p>
            <a:r>
              <a:rPr lang="en-US" dirty="0" smtClean="0"/>
              <a:t>Center </a:t>
            </a:r>
            <a:r>
              <a:rPr lang="en-US" dirty="0"/>
              <a:t>for International Services</a:t>
            </a:r>
          </a:p>
        </p:txBody>
      </p:sp>
      <p:pic>
        <p:nvPicPr>
          <p:cNvPr id="4" name="Picture 3"/>
          <p:cNvPicPr>
            <a:picLocks noChangeAspect="1"/>
          </p:cNvPicPr>
          <p:nvPr/>
        </p:nvPicPr>
        <p:blipFill rotWithShape="1">
          <a:blip r:embed="rId2"/>
          <a:srcRect b="31924"/>
          <a:stretch/>
        </p:blipFill>
        <p:spPr>
          <a:xfrm>
            <a:off x="2678599" y="689344"/>
            <a:ext cx="7861870" cy="5422698"/>
          </a:xfrm>
          <a:prstGeom prst="rect">
            <a:avLst/>
          </a:prstGeom>
        </p:spPr>
      </p:pic>
      <p:sp>
        <p:nvSpPr>
          <p:cNvPr id="5" name="Right Arrow 4"/>
          <p:cNvSpPr/>
          <p:nvPr/>
        </p:nvSpPr>
        <p:spPr>
          <a:xfrm>
            <a:off x="1654841" y="23757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654841" y="44292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654841" y="51946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49273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14</a:t>
            </a:fld>
            <a:endParaRPr lang="en-US" dirty="0"/>
          </a:p>
        </p:txBody>
      </p:sp>
      <p:sp>
        <p:nvSpPr>
          <p:cNvPr id="7" name="Title 6"/>
          <p:cNvSpPr>
            <a:spLocks noGrp="1"/>
          </p:cNvSpPr>
          <p:nvPr>
            <p:ph type="title"/>
          </p:nvPr>
        </p:nvSpPr>
        <p:spPr>
          <a:xfrm>
            <a:off x="769088" y="0"/>
            <a:ext cx="10058400" cy="689344"/>
          </a:xfrm>
        </p:spPr>
        <p:txBody>
          <a:bodyPr/>
          <a:lstStyle/>
          <a:p>
            <a:r>
              <a:rPr lang="en-US" dirty="0" smtClean="0"/>
              <a:t>Academic Calendar</a:t>
            </a:r>
            <a:endParaRPr lang="en-US" dirty="0"/>
          </a:p>
        </p:txBody>
      </p:sp>
      <p:sp>
        <p:nvSpPr>
          <p:cNvPr id="8" name="Text Placeholder 7"/>
          <p:cNvSpPr>
            <a:spLocks noGrp="1"/>
          </p:cNvSpPr>
          <p:nvPr>
            <p:ph type="body" sz="quarter" idx="18"/>
          </p:nvPr>
        </p:nvSpPr>
        <p:spPr/>
        <p:txBody>
          <a:bodyPr/>
          <a:lstStyle/>
          <a:p>
            <a:r>
              <a:rPr lang="en-US" dirty="0" smtClean="0"/>
              <a:t>Center </a:t>
            </a:r>
            <a:r>
              <a:rPr lang="en-US" dirty="0"/>
              <a:t>for International Services</a:t>
            </a:r>
          </a:p>
        </p:txBody>
      </p:sp>
      <p:pic>
        <p:nvPicPr>
          <p:cNvPr id="6" name="Picture 5"/>
          <p:cNvPicPr>
            <a:picLocks noChangeAspect="1"/>
          </p:cNvPicPr>
          <p:nvPr/>
        </p:nvPicPr>
        <p:blipFill rotWithShape="1">
          <a:blip r:embed="rId2"/>
          <a:srcRect t="68077"/>
          <a:stretch/>
        </p:blipFill>
        <p:spPr>
          <a:xfrm>
            <a:off x="2879744" y="1064084"/>
            <a:ext cx="7863840" cy="2543528"/>
          </a:xfrm>
          <a:prstGeom prst="rect">
            <a:avLst/>
          </a:prstGeom>
        </p:spPr>
      </p:pic>
    </p:spTree>
    <p:extLst>
      <p:ext uri="{BB962C8B-B14F-4D97-AF65-F5344CB8AC3E}">
        <p14:creationId xmlns:p14="http://schemas.microsoft.com/office/powerpoint/2010/main" val="26699595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15</a:t>
            </a:fld>
            <a:endParaRPr lang="en-US" dirty="0"/>
          </a:p>
        </p:txBody>
      </p:sp>
      <p:sp>
        <p:nvSpPr>
          <p:cNvPr id="3" name="Title 2"/>
          <p:cNvSpPr>
            <a:spLocks noGrp="1"/>
          </p:cNvSpPr>
          <p:nvPr>
            <p:ph type="title"/>
          </p:nvPr>
        </p:nvSpPr>
        <p:spPr/>
        <p:txBody>
          <a:bodyPr/>
          <a:lstStyle/>
          <a:p>
            <a:r>
              <a:rPr lang="en-US" dirty="0" smtClean="0"/>
              <a:t>Off-Campus and Commuter Services</a:t>
            </a:r>
            <a:endParaRPr lang="en-US" dirty="0"/>
          </a:p>
        </p:txBody>
      </p:sp>
      <p:sp>
        <p:nvSpPr>
          <p:cNvPr id="4" name="Content Placeholder 3"/>
          <p:cNvSpPr>
            <a:spLocks noGrp="1"/>
          </p:cNvSpPr>
          <p:nvPr>
            <p:ph sz="quarter" idx="19"/>
          </p:nvPr>
        </p:nvSpPr>
        <p:spPr>
          <a:xfrm>
            <a:off x="1066799" y="1094048"/>
            <a:ext cx="5131870" cy="1494766"/>
          </a:xfrm>
          <a:solidFill>
            <a:srgbClr val="D44500"/>
          </a:solidFill>
        </p:spPr>
        <p:txBody>
          <a:bodyPr/>
          <a:lstStyle/>
          <a:p>
            <a:r>
              <a:rPr lang="en-US" sz="2000" i="0" dirty="0" smtClean="0">
                <a:solidFill>
                  <a:schemeClr val="bg1"/>
                </a:solidFill>
                <a:latin typeface="Sherman Sans Book"/>
              </a:rPr>
              <a:t>206 Goldstein Student Center,</a:t>
            </a:r>
            <a:r>
              <a:rPr lang="en-US" sz="2000" i="0" dirty="0">
                <a:solidFill>
                  <a:schemeClr val="bg1"/>
                </a:solidFill>
                <a:latin typeface="Sherman Sans Book"/>
              </a:rPr>
              <a:t> </a:t>
            </a:r>
            <a:r>
              <a:rPr lang="en-US" sz="2000" i="0" dirty="0" smtClean="0">
                <a:solidFill>
                  <a:schemeClr val="bg1"/>
                </a:solidFill>
                <a:latin typeface="Sherman Sans Book"/>
              </a:rPr>
              <a:t>South Campus</a:t>
            </a:r>
            <a:endParaRPr lang="en-US" sz="2000" i="0" dirty="0">
              <a:solidFill>
                <a:schemeClr val="bg1"/>
              </a:solidFill>
              <a:latin typeface="Sherman Sans Book"/>
            </a:endParaRPr>
          </a:p>
          <a:p>
            <a:r>
              <a:rPr lang="en-US" sz="2000" i="0" dirty="0" smtClean="0">
                <a:solidFill>
                  <a:schemeClr val="bg1"/>
                </a:solidFill>
                <a:latin typeface="Sherman Sans Book"/>
              </a:rPr>
              <a:t>315.443.5489 - </a:t>
            </a:r>
            <a:r>
              <a:rPr lang="en-US" sz="2000" i="0" u="sng" dirty="0" smtClean="0">
                <a:solidFill>
                  <a:schemeClr val="bg1"/>
                </a:solidFill>
                <a:latin typeface="Sherman Sans Book"/>
              </a:rPr>
              <a:t>offcampus@syr.edu</a:t>
            </a:r>
          </a:p>
          <a:p>
            <a:r>
              <a:rPr lang="en-US" sz="2000" i="0" dirty="0">
                <a:solidFill>
                  <a:schemeClr val="bg1"/>
                </a:solidFill>
                <a:latin typeface="Sherman Sans Book"/>
              </a:rPr>
              <a:t>http://occs.syr.edu/</a:t>
            </a:r>
          </a:p>
        </p:txBody>
      </p:sp>
      <p:sp>
        <p:nvSpPr>
          <p:cNvPr id="5" name="Text Placeholder 4"/>
          <p:cNvSpPr>
            <a:spLocks noGrp="1"/>
          </p:cNvSpPr>
          <p:nvPr>
            <p:ph type="body" sz="quarter" idx="21"/>
          </p:nvPr>
        </p:nvSpPr>
        <p:spPr>
          <a:xfrm>
            <a:off x="1066799" y="2588814"/>
            <a:ext cx="5131870" cy="3397315"/>
          </a:xfrm>
        </p:spPr>
        <p:txBody>
          <a:bodyPr/>
          <a:lstStyle/>
          <a:p>
            <a:pPr marL="457200" indent="-457200">
              <a:buFont typeface="Arial" panose="020B0604020202020204" pitchFamily="34" charset="0"/>
              <a:buChar char="•"/>
            </a:pPr>
            <a:r>
              <a:rPr lang="en-US" sz="2000" dirty="0" smtClean="0"/>
              <a:t>Resources:</a:t>
            </a:r>
          </a:p>
          <a:p>
            <a:pPr marL="1143000" lvl="1" indent="-457200">
              <a:buFont typeface="Arial" panose="020B0604020202020204" pitchFamily="34" charset="0"/>
              <a:buChar char="•"/>
            </a:pPr>
            <a:r>
              <a:rPr lang="en-US" sz="1800" dirty="0" smtClean="0"/>
              <a:t>Apartment Listings: </a:t>
            </a:r>
            <a:r>
              <a:rPr lang="en-US" sz="1800" dirty="0">
                <a:hlinkClick r:id="rId2"/>
              </a:rPr>
              <a:t>https://housing.offcampus.syr.edu/</a:t>
            </a:r>
            <a:endParaRPr lang="en-US" sz="1800" dirty="0" smtClean="0"/>
          </a:p>
          <a:p>
            <a:pPr marL="1143000" lvl="1" indent="-457200">
              <a:buFont typeface="Arial" panose="020B0604020202020204" pitchFamily="34" charset="0"/>
              <a:buChar char="•"/>
            </a:pPr>
            <a:r>
              <a:rPr lang="en-US" sz="1800" dirty="0" smtClean="0"/>
              <a:t>Landlord Tenant Relations:  leases, responsibilities, requesting repairs, utilities</a:t>
            </a:r>
          </a:p>
          <a:p>
            <a:pPr marL="457200" indent="-457200">
              <a:buFont typeface="Arial" panose="020B0604020202020204" pitchFamily="34" charset="0"/>
              <a:buChar char="•"/>
            </a:pPr>
            <a:r>
              <a:rPr lang="en-US" sz="2000" dirty="0" smtClean="0"/>
              <a:t>Neighborhoods </a:t>
            </a:r>
          </a:p>
          <a:p>
            <a:pPr marL="457200" indent="-457200">
              <a:buFont typeface="Arial" panose="020B0604020202020204" pitchFamily="34" charset="0"/>
              <a:buChar char="•"/>
            </a:pPr>
            <a:r>
              <a:rPr lang="en-US" sz="2000" dirty="0" smtClean="0"/>
              <a:t>Short Term Housing: </a:t>
            </a:r>
          </a:p>
          <a:p>
            <a:pPr marL="1143000" lvl="1" indent="-457200">
              <a:buFont typeface="Arial" panose="020B0604020202020204" pitchFamily="34" charset="0"/>
              <a:buChar char="•"/>
            </a:pPr>
            <a:r>
              <a:rPr lang="en-US" sz="1800" dirty="0">
                <a:hlinkClick r:id="rId3"/>
              </a:rPr>
              <a:t>http://graduateschool.syr.edu/gradhousing/</a:t>
            </a:r>
            <a:endParaRPr lang="en-US" sz="1800" dirty="0" smtClean="0"/>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9" name="Picture Placeholder 8"/>
          <p:cNvPicPr>
            <a:picLocks noGrp="1" noChangeAspect="1"/>
          </p:cNvPicPr>
          <p:nvPr>
            <p:ph type="pic" sz="quarter" idx="14"/>
          </p:nvPr>
        </p:nvPicPr>
        <p:blipFill>
          <a:blip r:embed="rId4"/>
          <a:srcRect l="14337" r="14337"/>
          <a:stretch>
            <a:fillRect/>
          </a:stretch>
        </p:blipFill>
        <p:spPr>
          <a:xfrm>
            <a:off x="6776185" y="926690"/>
            <a:ext cx="4958614" cy="4704090"/>
          </a:xfrm>
          <a:prstGeom prst="rect">
            <a:avLst/>
          </a:prstGeom>
        </p:spPr>
      </p:pic>
    </p:spTree>
    <p:extLst>
      <p:ext uri="{BB962C8B-B14F-4D97-AF65-F5344CB8AC3E}">
        <p14:creationId xmlns:p14="http://schemas.microsoft.com/office/powerpoint/2010/main" val="38753522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16</a:t>
            </a:fld>
            <a:endParaRPr lang="en-US" dirty="0"/>
          </a:p>
        </p:txBody>
      </p:sp>
      <p:sp>
        <p:nvSpPr>
          <p:cNvPr id="3" name="Title 2"/>
          <p:cNvSpPr>
            <a:spLocks noGrp="1"/>
          </p:cNvSpPr>
          <p:nvPr>
            <p:ph type="title"/>
          </p:nvPr>
        </p:nvSpPr>
        <p:spPr/>
        <p:txBody>
          <a:bodyPr/>
          <a:lstStyle/>
          <a:p>
            <a:r>
              <a:rPr lang="en-US" dirty="0" smtClean="0"/>
              <a:t>Student Legal Services</a:t>
            </a:r>
            <a:endParaRPr lang="en-US" dirty="0"/>
          </a:p>
        </p:txBody>
      </p:sp>
      <p:sp>
        <p:nvSpPr>
          <p:cNvPr id="4" name="Content Placeholder 3"/>
          <p:cNvSpPr>
            <a:spLocks noGrp="1"/>
          </p:cNvSpPr>
          <p:nvPr>
            <p:ph sz="quarter" idx="19"/>
          </p:nvPr>
        </p:nvSpPr>
        <p:spPr>
          <a:xfrm>
            <a:off x="1066799" y="1094047"/>
            <a:ext cx="4813006" cy="1382779"/>
          </a:xfrm>
          <a:solidFill>
            <a:srgbClr val="D44500"/>
          </a:solidFill>
        </p:spPr>
        <p:txBody>
          <a:bodyPr/>
          <a:lstStyle/>
          <a:p>
            <a:r>
              <a:rPr lang="en-US" sz="2000" i="0" dirty="0" smtClean="0">
                <a:solidFill>
                  <a:schemeClr val="bg1"/>
                </a:solidFill>
                <a:latin typeface="Sherman Sans Book"/>
              </a:rPr>
              <a:t>Marshall Square Mall, 720 University Avenue-next to the U.S. Post Office</a:t>
            </a:r>
          </a:p>
          <a:p>
            <a:r>
              <a:rPr lang="en-US" sz="2000" i="0" dirty="0" smtClean="0">
                <a:solidFill>
                  <a:schemeClr val="bg1"/>
                </a:solidFill>
                <a:latin typeface="Sherman Sans Book"/>
              </a:rPr>
              <a:t>315.443.4532 – </a:t>
            </a:r>
            <a:r>
              <a:rPr lang="en-US" sz="2000" i="0" u="sng" dirty="0" smtClean="0">
                <a:solidFill>
                  <a:schemeClr val="bg1"/>
                </a:solidFill>
                <a:latin typeface="Sherman Sans Book"/>
              </a:rPr>
              <a:t>email@studentlegal.net</a:t>
            </a:r>
          </a:p>
          <a:p>
            <a:r>
              <a:rPr lang="en-US" sz="2000" i="0" u="sng" dirty="0">
                <a:solidFill>
                  <a:schemeClr val="bg1"/>
                </a:solidFill>
                <a:latin typeface="Sherman Sans Book"/>
              </a:rPr>
              <a:t>http://www.studentlegal.net/</a:t>
            </a:r>
          </a:p>
        </p:txBody>
      </p:sp>
      <p:sp>
        <p:nvSpPr>
          <p:cNvPr id="5" name="Text Placeholder 4"/>
          <p:cNvSpPr>
            <a:spLocks noGrp="1"/>
          </p:cNvSpPr>
          <p:nvPr>
            <p:ph type="body" sz="quarter" idx="21"/>
          </p:nvPr>
        </p:nvSpPr>
        <p:spPr>
          <a:xfrm>
            <a:off x="1066799" y="2610079"/>
            <a:ext cx="4813006" cy="3591023"/>
          </a:xfrm>
        </p:spPr>
        <p:txBody>
          <a:bodyPr/>
          <a:lstStyle/>
          <a:p>
            <a:pPr marL="285750" indent="-285750">
              <a:buFont typeface="Arial" panose="020B0604020202020204" pitchFamily="34" charset="0"/>
              <a:buChar char="•"/>
            </a:pPr>
            <a:r>
              <a:rPr lang="en-US" sz="1800" dirty="0" smtClean="0"/>
              <a:t>Legal advice available to full-time </a:t>
            </a:r>
            <a:r>
              <a:rPr lang="en-US" sz="1800" dirty="0"/>
              <a:t>undergraduate or graduate </a:t>
            </a:r>
            <a:r>
              <a:rPr lang="en-US" sz="1800" dirty="0" smtClean="0"/>
              <a:t>students </a:t>
            </a:r>
            <a:r>
              <a:rPr lang="en-US" sz="1800" dirty="0"/>
              <a:t>paying the full-time activity </a:t>
            </a:r>
            <a:r>
              <a:rPr lang="en-US" sz="1800" dirty="0" smtClean="0"/>
              <a:t>fee</a:t>
            </a:r>
          </a:p>
          <a:p>
            <a:pPr marL="285750" indent="-285750">
              <a:buFont typeface="Arial" panose="020B0604020202020204" pitchFamily="34" charset="0"/>
              <a:buChar char="•"/>
            </a:pPr>
            <a:r>
              <a:rPr lang="en-US" sz="1800" dirty="0" smtClean="0"/>
              <a:t>Free </a:t>
            </a:r>
            <a:r>
              <a:rPr lang="en-US" sz="1800" dirty="0"/>
              <a:t>legal advice and, in certain situations, court </a:t>
            </a:r>
            <a:r>
              <a:rPr lang="en-US" sz="1800" dirty="0" smtClean="0"/>
              <a:t>representation:  review of leases, interpretation of leases, traffic tickets</a:t>
            </a:r>
          </a:p>
          <a:p>
            <a:pPr marL="285750" indent="-285750">
              <a:buFont typeface="Arial" panose="020B0604020202020204" pitchFamily="34" charset="0"/>
              <a:buChar char="•"/>
            </a:pPr>
            <a:r>
              <a:rPr lang="en-US" sz="1800" dirty="0" smtClean="0"/>
              <a:t>Out-of-pocket </a:t>
            </a:r>
            <a:r>
              <a:rPr lang="en-US" sz="1800" dirty="0"/>
              <a:t>expenses such as court fines and fees and outside charges from other organizations needed in order to successfully represent you on your </a:t>
            </a:r>
            <a:r>
              <a:rPr lang="en-US" sz="1800" dirty="0" smtClean="0"/>
              <a:t>case</a:t>
            </a:r>
            <a:r>
              <a:rPr lang="en-US" sz="1800" dirty="0"/>
              <a:t> </a:t>
            </a:r>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4098" name="Picture 2" descr="Image result for marshall square mall syracuse"/>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9880" r="9880"/>
          <a:stretch>
            <a:fillRect/>
          </a:stretch>
        </p:blipFill>
        <p:spPr bwMode="auto">
          <a:xfrm>
            <a:off x="6585927" y="1212574"/>
            <a:ext cx="4950089" cy="46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5689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17</a:t>
            </a:fld>
            <a:endParaRPr lang="en-US" dirty="0"/>
          </a:p>
        </p:txBody>
      </p:sp>
      <p:sp>
        <p:nvSpPr>
          <p:cNvPr id="3" name="Title 2"/>
          <p:cNvSpPr>
            <a:spLocks noGrp="1"/>
          </p:cNvSpPr>
          <p:nvPr>
            <p:ph type="title"/>
          </p:nvPr>
        </p:nvSpPr>
        <p:spPr/>
        <p:txBody>
          <a:bodyPr/>
          <a:lstStyle/>
          <a:p>
            <a:r>
              <a:rPr lang="en-US" dirty="0" smtClean="0"/>
              <a:t>Safety</a:t>
            </a:r>
            <a:endParaRPr lang="en-US" dirty="0"/>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graphicFrame>
        <p:nvGraphicFramePr>
          <p:cNvPr id="9" name="Table 8"/>
          <p:cNvGraphicFramePr>
            <a:graphicFrameLocks noGrp="1"/>
          </p:cNvGraphicFramePr>
          <p:nvPr>
            <p:extLst/>
          </p:nvPr>
        </p:nvGraphicFramePr>
        <p:xfrm>
          <a:off x="1507986" y="1554550"/>
          <a:ext cx="9785628" cy="3405167"/>
        </p:xfrm>
        <a:graphic>
          <a:graphicData uri="http://schemas.openxmlformats.org/drawingml/2006/table">
            <a:tbl>
              <a:tblPr firstRow="1" bandRow="1">
                <a:tableStyleId>{5C22544A-7EE6-4342-B048-85BDC9FD1C3A}</a:tableStyleId>
              </a:tblPr>
              <a:tblGrid>
                <a:gridCol w="4892814">
                  <a:extLst>
                    <a:ext uri="{9D8B030D-6E8A-4147-A177-3AD203B41FA5}">
                      <a16:colId xmlns:a16="http://schemas.microsoft.com/office/drawing/2014/main" val="397523552"/>
                    </a:ext>
                  </a:extLst>
                </a:gridCol>
                <a:gridCol w="4892814">
                  <a:extLst>
                    <a:ext uri="{9D8B030D-6E8A-4147-A177-3AD203B41FA5}">
                      <a16:colId xmlns:a16="http://schemas.microsoft.com/office/drawing/2014/main" val="3168082462"/>
                    </a:ext>
                  </a:extLst>
                </a:gridCol>
              </a:tblGrid>
              <a:tr h="4870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Syracuse University Department of Public Safety</a:t>
                      </a:r>
                    </a:p>
                  </a:txBody>
                  <a:tcPr anchor="ctr"/>
                </a:tc>
                <a:tc hMerge="1">
                  <a:txBody>
                    <a:bodyPr/>
                    <a:lstStyle/>
                    <a:p>
                      <a:endParaRPr lang="en-US" dirty="0"/>
                    </a:p>
                  </a:txBody>
                  <a:tcPr/>
                </a:tc>
                <a:extLst>
                  <a:ext uri="{0D108BD9-81ED-4DB2-BD59-A6C34878D82A}">
                    <a16:rowId xmlns:a16="http://schemas.microsoft.com/office/drawing/2014/main" val="2508474739"/>
                  </a:ext>
                </a:extLst>
              </a:tr>
              <a:tr h="48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Emergency Number from a</a:t>
                      </a:r>
                      <a:r>
                        <a:rPr lang="en-US" sz="1800" baseline="0" dirty="0" smtClean="0"/>
                        <a:t> </a:t>
                      </a:r>
                      <a:r>
                        <a:rPr lang="en-US" sz="1800" dirty="0" smtClean="0"/>
                        <a:t>Cell Phone</a:t>
                      </a:r>
                    </a:p>
                  </a:txBody>
                  <a:tcPr/>
                </a:tc>
                <a:tc>
                  <a:txBody>
                    <a:bodyPr/>
                    <a:lstStyle/>
                    <a:p>
                      <a:r>
                        <a:rPr lang="en-US" dirty="0" smtClean="0"/>
                        <a:t>#78 (#SU)</a:t>
                      </a:r>
                      <a:endParaRPr lang="en-US" dirty="0"/>
                    </a:p>
                  </a:txBody>
                  <a:tcPr/>
                </a:tc>
                <a:extLst>
                  <a:ext uri="{0D108BD9-81ED-4DB2-BD59-A6C34878D82A}">
                    <a16:rowId xmlns:a16="http://schemas.microsoft.com/office/drawing/2014/main" val="4117346474"/>
                  </a:ext>
                </a:extLst>
              </a:tr>
              <a:tr h="48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Emergency Number from</a:t>
                      </a:r>
                      <a:r>
                        <a:rPr lang="en-US" sz="1800" baseline="0" dirty="0" smtClean="0"/>
                        <a:t> campus landline</a:t>
                      </a:r>
                      <a:endParaRPr lang="en-US" sz="1800" dirty="0" smtClean="0"/>
                    </a:p>
                  </a:txBody>
                  <a:tcPr/>
                </a:tc>
                <a:tc>
                  <a:txBody>
                    <a:bodyPr/>
                    <a:lstStyle/>
                    <a:p>
                      <a:r>
                        <a:rPr lang="en-US" dirty="0" smtClean="0"/>
                        <a:t>711</a:t>
                      </a:r>
                      <a:endParaRPr lang="en-US" dirty="0"/>
                    </a:p>
                  </a:txBody>
                  <a:tcPr/>
                </a:tc>
                <a:extLst>
                  <a:ext uri="{0D108BD9-81ED-4DB2-BD59-A6C34878D82A}">
                    <a16:rowId xmlns:a16="http://schemas.microsoft.com/office/drawing/2014/main" val="2863928914"/>
                  </a:ext>
                </a:extLst>
              </a:tr>
              <a:tr h="48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Non-Emergency</a:t>
                      </a:r>
                      <a:r>
                        <a:rPr lang="en-US" sz="1800" baseline="0" dirty="0" smtClean="0"/>
                        <a:t> </a:t>
                      </a:r>
                      <a:endParaRPr lang="en-US" sz="1800" dirty="0" smtClean="0"/>
                    </a:p>
                  </a:txBody>
                  <a:tcPr/>
                </a:tc>
                <a:tc>
                  <a:txBody>
                    <a:bodyPr/>
                    <a:lstStyle/>
                    <a:p>
                      <a:r>
                        <a:rPr lang="en-US" dirty="0" smtClean="0"/>
                        <a:t>315-443-2224</a:t>
                      </a:r>
                      <a:endParaRPr lang="en-US" dirty="0"/>
                    </a:p>
                  </a:txBody>
                  <a:tcPr/>
                </a:tc>
                <a:extLst>
                  <a:ext uri="{0D108BD9-81ED-4DB2-BD59-A6C34878D82A}">
                    <a16:rowId xmlns:a16="http://schemas.microsoft.com/office/drawing/2014/main" val="3806435113"/>
                  </a:ext>
                </a:extLst>
              </a:tr>
              <a:tr h="4870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City of Syracuse Police Department</a:t>
                      </a:r>
                    </a:p>
                  </a:txBody>
                  <a:tcPr anchor="ctr">
                    <a:solidFill>
                      <a:schemeClr val="accent1"/>
                    </a:solidFill>
                  </a:tcPr>
                </a:tc>
                <a:tc hMerge="1">
                  <a:txBody>
                    <a:bodyPr/>
                    <a:lstStyle/>
                    <a:p>
                      <a:endParaRPr lang="en-US" dirty="0"/>
                    </a:p>
                  </a:txBody>
                  <a:tcPr/>
                </a:tc>
                <a:extLst>
                  <a:ext uri="{0D108BD9-81ED-4DB2-BD59-A6C34878D82A}">
                    <a16:rowId xmlns:a16="http://schemas.microsoft.com/office/drawing/2014/main" val="588196242"/>
                  </a:ext>
                </a:extLst>
              </a:tr>
              <a:tr h="48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Emergency Number </a:t>
                      </a:r>
                    </a:p>
                  </a:txBody>
                  <a:tcPr/>
                </a:tc>
                <a:tc>
                  <a:txBody>
                    <a:bodyPr/>
                    <a:lstStyle/>
                    <a:p>
                      <a:r>
                        <a:rPr lang="en-US" dirty="0" smtClean="0"/>
                        <a:t>911</a:t>
                      </a:r>
                      <a:endParaRPr lang="en-US" dirty="0"/>
                    </a:p>
                  </a:txBody>
                  <a:tcPr/>
                </a:tc>
                <a:extLst>
                  <a:ext uri="{0D108BD9-81ED-4DB2-BD59-A6C34878D82A}">
                    <a16:rowId xmlns:a16="http://schemas.microsoft.com/office/drawing/2014/main" val="3551670378"/>
                  </a:ext>
                </a:extLst>
              </a:tr>
              <a:tr h="48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Non-Emergency Number</a:t>
                      </a:r>
                    </a:p>
                  </a:txBody>
                  <a:tcPr/>
                </a:tc>
                <a:tc>
                  <a:txBody>
                    <a:bodyPr/>
                    <a:lstStyle/>
                    <a:p>
                      <a:r>
                        <a:rPr lang="en-US" dirty="0" smtClean="0"/>
                        <a:t>315-442-5111</a:t>
                      </a:r>
                      <a:endParaRPr lang="en-US" dirty="0"/>
                    </a:p>
                  </a:txBody>
                  <a:tcPr/>
                </a:tc>
                <a:extLst>
                  <a:ext uri="{0D108BD9-81ED-4DB2-BD59-A6C34878D82A}">
                    <a16:rowId xmlns:a16="http://schemas.microsoft.com/office/drawing/2014/main" val="576557700"/>
                  </a:ext>
                </a:extLst>
              </a:tr>
            </a:tbl>
          </a:graphicData>
        </a:graphic>
      </p:graphicFrame>
    </p:spTree>
    <p:extLst>
      <p:ext uri="{BB962C8B-B14F-4D97-AF65-F5344CB8AC3E}">
        <p14:creationId xmlns:p14="http://schemas.microsoft.com/office/powerpoint/2010/main" val="37073677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18</a:t>
            </a:fld>
            <a:endParaRPr lang="en-US" dirty="0"/>
          </a:p>
        </p:txBody>
      </p:sp>
      <p:sp>
        <p:nvSpPr>
          <p:cNvPr id="3" name="Title 2"/>
          <p:cNvSpPr>
            <a:spLocks noGrp="1"/>
          </p:cNvSpPr>
          <p:nvPr>
            <p:ph type="title"/>
          </p:nvPr>
        </p:nvSpPr>
        <p:spPr/>
        <p:txBody>
          <a:bodyPr/>
          <a:lstStyle/>
          <a:p>
            <a:r>
              <a:rPr lang="en-US" dirty="0" smtClean="0"/>
              <a:t>Banking</a:t>
            </a:r>
            <a:endParaRPr lang="en-US" dirty="0"/>
          </a:p>
        </p:txBody>
      </p:sp>
      <p:graphicFrame>
        <p:nvGraphicFramePr>
          <p:cNvPr id="7" name="Content Placeholder 6"/>
          <p:cNvGraphicFramePr>
            <a:graphicFrameLocks noGrp="1"/>
          </p:cNvGraphicFramePr>
          <p:nvPr>
            <p:ph sz="quarter" idx="19"/>
            <p:extLst/>
          </p:nvPr>
        </p:nvGraphicFramePr>
        <p:xfrm>
          <a:off x="1066799" y="1347788"/>
          <a:ext cx="10668000" cy="3972560"/>
        </p:xfrm>
        <a:graphic>
          <a:graphicData uri="http://schemas.openxmlformats.org/drawingml/2006/table">
            <a:tbl>
              <a:tblPr firstRow="1" bandRow="1">
                <a:tableStyleId>{5C22544A-7EE6-4342-B048-85BDC9FD1C3A}</a:tableStyleId>
              </a:tblPr>
              <a:tblGrid>
                <a:gridCol w="3556000">
                  <a:extLst>
                    <a:ext uri="{9D8B030D-6E8A-4147-A177-3AD203B41FA5}">
                      <a16:colId xmlns:a16="http://schemas.microsoft.com/office/drawing/2014/main" val="44065041"/>
                    </a:ext>
                  </a:extLst>
                </a:gridCol>
                <a:gridCol w="3556000">
                  <a:extLst>
                    <a:ext uri="{9D8B030D-6E8A-4147-A177-3AD203B41FA5}">
                      <a16:colId xmlns:a16="http://schemas.microsoft.com/office/drawing/2014/main" val="3361924729"/>
                    </a:ext>
                  </a:extLst>
                </a:gridCol>
                <a:gridCol w="3556000">
                  <a:extLst>
                    <a:ext uri="{9D8B030D-6E8A-4147-A177-3AD203B41FA5}">
                      <a16:colId xmlns:a16="http://schemas.microsoft.com/office/drawing/2014/main" val="577042493"/>
                    </a:ext>
                  </a:extLst>
                </a:gridCol>
              </a:tblGrid>
              <a:tr h="0">
                <a:tc>
                  <a:txBody>
                    <a:bodyPr/>
                    <a:lstStyle/>
                    <a:p>
                      <a:r>
                        <a:rPr lang="en-US" dirty="0" smtClean="0"/>
                        <a:t>Name</a:t>
                      </a:r>
                      <a:endParaRPr lang="en-US" dirty="0"/>
                    </a:p>
                  </a:txBody>
                  <a:tcPr>
                    <a:solidFill>
                      <a:schemeClr val="accent1">
                        <a:lumMod val="50000"/>
                      </a:schemeClr>
                    </a:solidFill>
                  </a:tcPr>
                </a:tc>
                <a:tc>
                  <a:txBody>
                    <a:bodyPr/>
                    <a:lstStyle/>
                    <a:p>
                      <a:r>
                        <a:rPr lang="en-US" dirty="0" smtClean="0"/>
                        <a:t>Address</a:t>
                      </a:r>
                      <a:endParaRPr lang="en-US" dirty="0"/>
                    </a:p>
                  </a:txBody>
                  <a:tcPr>
                    <a:solidFill>
                      <a:schemeClr val="accent1">
                        <a:lumMod val="50000"/>
                      </a:schemeClr>
                    </a:solidFill>
                  </a:tcPr>
                </a:tc>
                <a:tc>
                  <a:txBody>
                    <a:bodyPr/>
                    <a:lstStyle/>
                    <a:p>
                      <a:r>
                        <a:rPr lang="en-US" dirty="0" smtClean="0"/>
                        <a:t>Phone</a:t>
                      </a:r>
                      <a:endParaRPr lang="en-US" dirty="0"/>
                    </a:p>
                  </a:txBody>
                  <a:tcPr>
                    <a:solidFill>
                      <a:schemeClr val="accent1">
                        <a:lumMod val="50000"/>
                      </a:schemeClr>
                    </a:solidFill>
                  </a:tcPr>
                </a:tc>
                <a:extLst>
                  <a:ext uri="{0D108BD9-81ED-4DB2-BD59-A6C34878D82A}">
                    <a16:rowId xmlns:a16="http://schemas.microsoft.com/office/drawing/2014/main" val="1983237461"/>
                  </a:ext>
                </a:extLst>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Near</a:t>
                      </a:r>
                      <a:r>
                        <a:rPr lang="en-US" baseline="0" dirty="0" smtClean="0"/>
                        <a:t> Main Campus</a:t>
                      </a:r>
                      <a:endParaRPr lang="en-US" b="1" dirty="0" smtClean="0">
                        <a:solidFill>
                          <a:schemeClr val="tx1"/>
                        </a:solidFill>
                      </a:endParaRPr>
                    </a:p>
                  </a:txBody>
                  <a:tcPr anchor="ctr">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31631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JP Morgan Chase</a:t>
                      </a:r>
                      <a:endParaRPr lang="en-US" b="1" dirty="0" smtClean="0">
                        <a:solidFill>
                          <a:schemeClr val="tx1"/>
                        </a:solidFill>
                      </a:endParaRPr>
                    </a:p>
                  </a:txBody>
                  <a:tcPr/>
                </a:tc>
                <a:tc>
                  <a:txBody>
                    <a:bodyPr/>
                    <a:lstStyle/>
                    <a:p>
                      <a:r>
                        <a:rPr lang="en-US" sz="1800" kern="1200" dirty="0" smtClean="0">
                          <a:effectLst/>
                        </a:rPr>
                        <a:t>649 S. Crouse Ave</a:t>
                      </a:r>
                      <a:endParaRPr lang="en-US" dirty="0"/>
                    </a:p>
                  </a:txBody>
                  <a:tcPr/>
                </a:tc>
                <a:tc>
                  <a:txBody>
                    <a:bodyPr/>
                    <a:lstStyle/>
                    <a:p>
                      <a:r>
                        <a:rPr lang="en-US" dirty="0" smtClean="0"/>
                        <a:t>315-476-5870</a:t>
                      </a:r>
                      <a:endParaRPr lang="en-US" dirty="0"/>
                    </a:p>
                  </a:txBody>
                  <a:tcPr/>
                </a:tc>
                <a:extLst>
                  <a:ext uri="{0D108BD9-81ED-4DB2-BD59-A6C34878D82A}">
                    <a16:rowId xmlns:a16="http://schemas.microsoft.com/office/drawing/2014/main" val="3803192304"/>
                  </a:ext>
                </a:extLst>
              </a:tr>
              <a:tr h="370840">
                <a:tc>
                  <a:txBody>
                    <a:bodyPr/>
                    <a:lstStyle/>
                    <a:p>
                      <a:r>
                        <a:rPr lang="en-US" dirty="0" smtClean="0"/>
                        <a:t>Key Bank</a:t>
                      </a:r>
                      <a:endParaRPr lang="en-US" b="1" dirty="0" smtClean="0"/>
                    </a:p>
                  </a:txBody>
                  <a:tcPr/>
                </a:tc>
                <a:tc>
                  <a:txBody>
                    <a:bodyPr/>
                    <a:lstStyle/>
                    <a:p>
                      <a:r>
                        <a:rPr lang="en-US" sz="1800" kern="1200" dirty="0" smtClean="0">
                          <a:effectLst/>
                        </a:rPr>
                        <a:t>1004 E. Adams St</a:t>
                      </a:r>
                      <a:endParaRPr lang="en-US" dirty="0"/>
                    </a:p>
                  </a:txBody>
                  <a:tcPr/>
                </a:tc>
                <a:tc>
                  <a:txBody>
                    <a:bodyPr/>
                    <a:lstStyle/>
                    <a:p>
                      <a:r>
                        <a:rPr lang="en-US" dirty="0" smtClean="0"/>
                        <a:t>315-476-2530</a:t>
                      </a:r>
                      <a:endParaRPr lang="en-US" dirty="0"/>
                    </a:p>
                  </a:txBody>
                  <a:tcPr/>
                </a:tc>
                <a:extLst>
                  <a:ext uri="{0D108BD9-81ED-4DB2-BD59-A6C34878D82A}">
                    <a16:rowId xmlns:a16="http://schemas.microsoft.com/office/drawing/2014/main" val="20362526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M&amp;T</a:t>
                      </a:r>
                      <a:r>
                        <a:rPr lang="en-US" dirty="0" smtClean="0"/>
                        <a:t> Bank</a:t>
                      </a:r>
                      <a:endParaRPr lang="en-US" b="1" dirty="0" smtClean="0">
                        <a:solidFill>
                          <a:schemeClr val="tx1"/>
                        </a:solidFill>
                      </a:endParaRPr>
                    </a:p>
                  </a:txBody>
                  <a:tcPr/>
                </a:tc>
                <a:tc>
                  <a:txBody>
                    <a:bodyPr/>
                    <a:lstStyle/>
                    <a:p>
                      <a:r>
                        <a:rPr lang="en-US" sz="1800" kern="1200" dirty="0" smtClean="0">
                          <a:effectLst/>
                        </a:rPr>
                        <a:t>725 Irving Ave.</a:t>
                      </a:r>
                      <a:endParaRPr lang="en-US" dirty="0"/>
                    </a:p>
                  </a:txBody>
                  <a:tcPr/>
                </a:tc>
                <a:tc>
                  <a:txBody>
                    <a:bodyPr/>
                    <a:lstStyle/>
                    <a:p>
                      <a:r>
                        <a:rPr lang="en-US" dirty="0" smtClean="0"/>
                        <a:t>315-422-2121</a:t>
                      </a:r>
                      <a:endParaRPr lang="en-US" dirty="0"/>
                    </a:p>
                  </a:txBody>
                  <a:tcPr/>
                </a:tc>
                <a:extLst>
                  <a:ext uri="{0D108BD9-81ED-4DB2-BD59-A6C34878D82A}">
                    <a16:rowId xmlns:a16="http://schemas.microsoft.com/office/drawing/2014/main" val="707715656"/>
                  </a:ext>
                </a:extLst>
              </a:tr>
              <a:tr h="370840">
                <a:tc>
                  <a:txBody>
                    <a:bodyPr/>
                    <a:lstStyle/>
                    <a:p>
                      <a:r>
                        <a:rPr lang="en-US" dirty="0" err="1" smtClean="0"/>
                        <a:t>NBT</a:t>
                      </a:r>
                      <a:r>
                        <a:rPr lang="en-US" dirty="0" smtClean="0"/>
                        <a:t> Bank</a:t>
                      </a:r>
                      <a:endParaRPr lang="en-US" b="1" dirty="0" smtClean="0">
                        <a:solidFill>
                          <a:schemeClr val="tx1"/>
                        </a:solidFill>
                      </a:endParaRPr>
                    </a:p>
                  </a:txBody>
                  <a:tcPr/>
                </a:tc>
                <a:tc>
                  <a:txBody>
                    <a:bodyPr/>
                    <a:lstStyle/>
                    <a:p>
                      <a:r>
                        <a:rPr lang="en-US" sz="1800" kern="1200" dirty="0" smtClean="0">
                          <a:effectLst/>
                        </a:rPr>
                        <a:t>101 Marshall St.</a:t>
                      </a:r>
                      <a:endParaRPr lang="en-US" dirty="0"/>
                    </a:p>
                  </a:txBody>
                  <a:tcPr/>
                </a:tc>
                <a:tc>
                  <a:txBody>
                    <a:bodyPr/>
                    <a:lstStyle/>
                    <a:p>
                      <a:r>
                        <a:rPr lang="en-US" dirty="0" smtClean="0"/>
                        <a:t>315-703-1300</a:t>
                      </a:r>
                      <a:endParaRPr lang="en-US" dirty="0"/>
                    </a:p>
                  </a:txBody>
                  <a:tcPr/>
                </a:tc>
                <a:extLst>
                  <a:ext uri="{0D108BD9-81ED-4DB2-BD59-A6C34878D82A}">
                    <a16:rowId xmlns:a16="http://schemas.microsoft.com/office/drawing/2014/main" val="1146459142"/>
                  </a:ext>
                </a:extLst>
              </a:tr>
              <a:tr h="370840">
                <a:tc gridSpan="3">
                  <a:txBody>
                    <a:bodyPr/>
                    <a:lstStyle/>
                    <a:p>
                      <a:pPr algn="ctr"/>
                      <a:r>
                        <a:rPr lang="en-US" dirty="0" smtClean="0"/>
                        <a:t>Near South Campus</a:t>
                      </a:r>
                      <a:endParaRPr lang="en-US" b="1" dirty="0"/>
                    </a:p>
                  </a:txBody>
                  <a:tcPr>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78699803"/>
                  </a:ext>
                </a:extLst>
              </a:tr>
              <a:tr h="370840">
                <a:tc>
                  <a:txBody>
                    <a:bodyPr/>
                    <a:lstStyle/>
                    <a:p>
                      <a:r>
                        <a:rPr lang="en-US" dirty="0" smtClean="0"/>
                        <a:t>Key Bank</a:t>
                      </a:r>
                      <a:endParaRPr lang="en-US" dirty="0"/>
                    </a:p>
                  </a:txBody>
                  <a:tcPr/>
                </a:tc>
                <a:tc>
                  <a:txBody>
                    <a:bodyPr/>
                    <a:lstStyle/>
                    <a:p>
                      <a:r>
                        <a:rPr lang="en-US" sz="1800" b="0" i="0" kern="1200" dirty="0" smtClean="0">
                          <a:solidFill>
                            <a:schemeClr val="dk1"/>
                          </a:solidFill>
                          <a:effectLst/>
                          <a:latin typeface="+mn-lt"/>
                          <a:ea typeface="+mn-ea"/>
                          <a:cs typeface="+mn-cs"/>
                        </a:rPr>
                        <a:t>215 Tecumseh Rd. </a:t>
                      </a:r>
                      <a:endParaRPr lang="en-US" dirty="0"/>
                    </a:p>
                  </a:txBody>
                  <a:tcPr/>
                </a:tc>
                <a:tc>
                  <a:txBody>
                    <a:bodyPr/>
                    <a:lstStyle/>
                    <a:p>
                      <a:r>
                        <a:rPr lang="en-US" dirty="0" smtClean="0"/>
                        <a:t>315-446-8091</a:t>
                      </a:r>
                      <a:endParaRPr lang="en-US" dirty="0"/>
                    </a:p>
                  </a:txBody>
                  <a:tcPr/>
                </a:tc>
                <a:extLst>
                  <a:ext uri="{0D108BD9-81ED-4DB2-BD59-A6C34878D82A}">
                    <a16:rowId xmlns:a16="http://schemas.microsoft.com/office/drawing/2014/main" val="2450968300"/>
                  </a:ext>
                </a:extLst>
              </a:tr>
              <a:tr h="370840">
                <a:tc>
                  <a:txBody>
                    <a:bodyPr/>
                    <a:lstStyle/>
                    <a:p>
                      <a:r>
                        <a:rPr lang="en-US" dirty="0" smtClean="0"/>
                        <a:t>Bank of America</a:t>
                      </a:r>
                      <a:endParaRPr lang="en-US" dirty="0"/>
                    </a:p>
                  </a:txBody>
                  <a:tcPr/>
                </a:tc>
                <a:tc>
                  <a:txBody>
                    <a:bodyPr/>
                    <a:lstStyle/>
                    <a:p>
                      <a:r>
                        <a:rPr lang="en-US" sz="1800" b="0" i="0" kern="1200" dirty="0" smtClean="0">
                          <a:solidFill>
                            <a:schemeClr val="dk1"/>
                          </a:solidFill>
                          <a:effectLst/>
                          <a:latin typeface="+mn-lt"/>
                          <a:ea typeface="+mn-ea"/>
                          <a:cs typeface="+mn-cs"/>
                        </a:rPr>
                        <a:t>401 Nottingham Rd.</a:t>
                      </a:r>
                      <a:endParaRPr lang="en-US" dirty="0"/>
                    </a:p>
                  </a:txBody>
                  <a:tcPr/>
                </a:tc>
                <a:tc>
                  <a:txBody>
                    <a:bodyPr/>
                    <a:lstStyle/>
                    <a:p>
                      <a:r>
                        <a:rPr lang="en-US" dirty="0" smtClean="0"/>
                        <a:t>315-446-4205</a:t>
                      </a:r>
                      <a:endParaRPr lang="en-US" dirty="0"/>
                    </a:p>
                  </a:txBody>
                  <a:tcPr/>
                </a:tc>
                <a:extLst>
                  <a:ext uri="{0D108BD9-81ED-4DB2-BD59-A6C34878D82A}">
                    <a16:rowId xmlns:a16="http://schemas.microsoft.com/office/drawing/2014/main" val="1924279920"/>
                  </a:ext>
                </a:extLst>
              </a:tr>
              <a:tr h="370840">
                <a:tc gridSpan="3">
                  <a:txBody>
                    <a:bodyPr/>
                    <a:lstStyle/>
                    <a:p>
                      <a:pPr algn="ctr"/>
                      <a:r>
                        <a:rPr lang="en-US" sz="1800" b="1" i="0" kern="1200" dirty="0" smtClean="0">
                          <a:solidFill>
                            <a:schemeClr val="bg1"/>
                          </a:solidFill>
                          <a:effectLst/>
                          <a:latin typeface="+mn-lt"/>
                          <a:ea typeface="+mn-ea"/>
                          <a:cs typeface="+mn-cs"/>
                        </a:rPr>
                        <a:t>You should take your passport and other immigration documents with you when you go to open your bank account, the bank representative will need you to show proof of your identity.</a:t>
                      </a:r>
                      <a:endParaRPr lang="en-US" b="1" dirty="0">
                        <a:solidFill>
                          <a:schemeClr val="bg1"/>
                        </a:solidFill>
                      </a:endParaRPr>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9282543"/>
                  </a:ext>
                </a:extLst>
              </a:tr>
            </a:tbl>
          </a:graphicData>
        </a:graphic>
      </p:graphicFrame>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spTree>
    <p:extLst>
      <p:ext uri="{BB962C8B-B14F-4D97-AF65-F5344CB8AC3E}">
        <p14:creationId xmlns:p14="http://schemas.microsoft.com/office/powerpoint/2010/main" val="21324306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19</a:t>
            </a:fld>
            <a:endParaRPr lang="en-US" dirty="0"/>
          </a:p>
        </p:txBody>
      </p:sp>
      <p:sp>
        <p:nvSpPr>
          <p:cNvPr id="3" name="Title 2"/>
          <p:cNvSpPr>
            <a:spLocks noGrp="1"/>
          </p:cNvSpPr>
          <p:nvPr>
            <p:ph type="title"/>
          </p:nvPr>
        </p:nvSpPr>
        <p:spPr/>
        <p:txBody>
          <a:bodyPr/>
          <a:lstStyle/>
          <a:p>
            <a:r>
              <a:rPr lang="en-US" dirty="0" smtClean="0">
                <a:latin typeface="Sherman Serif Book"/>
              </a:rPr>
              <a:t>Cell Phones</a:t>
            </a:r>
            <a:endParaRPr lang="en-US" dirty="0">
              <a:latin typeface="Sherman Serif Book"/>
            </a:endParaRPr>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sp>
        <p:nvSpPr>
          <p:cNvPr id="8" name="Content Placeholder 7"/>
          <p:cNvSpPr>
            <a:spLocks noGrp="1"/>
          </p:cNvSpPr>
          <p:nvPr>
            <p:ph sz="quarter" idx="19"/>
          </p:nvPr>
        </p:nvSpPr>
        <p:spPr>
          <a:xfrm>
            <a:off x="1066799" y="1094048"/>
            <a:ext cx="10667999" cy="3328865"/>
          </a:xfrm>
        </p:spPr>
        <p:txBody>
          <a:bodyPr/>
          <a:lstStyle/>
          <a:p>
            <a:pPr marL="342900" indent="-342900">
              <a:buFont typeface="Arial" panose="020B0604020202020204" pitchFamily="34" charset="0"/>
              <a:buChar char="•"/>
            </a:pPr>
            <a:r>
              <a:rPr lang="en-US" i="0" dirty="0">
                <a:solidFill>
                  <a:schemeClr val="tx1"/>
                </a:solidFill>
                <a:latin typeface="Sherman Sans Book"/>
              </a:rPr>
              <a:t>Verizon, T-Mobile, AT&amp;T, </a:t>
            </a:r>
            <a:r>
              <a:rPr lang="en-US" i="0" dirty="0" smtClean="0">
                <a:solidFill>
                  <a:schemeClr val="tx1"/>
                </a:solidFill>
                <a:latin typeface="Sherman Sans Book"/>
              </a:rPr>
              <a:t>and Sprint all have locations at Destiny Mall</a:t>
            </a:r>
            <a:endParaRPr lang="en-US" i="0" dirty="0">
              <a:solidFill>
                <a:schemeClr val="tx1"/>
              </a:solidFill>
              <a:latin typeface="Sherman Sans Book"/>
            </a:endParaRPr>
          </a:p>
          <a:p>
            <a:pPr marL="342900" indent="-342900">
              <a:buFont typeface="Arial" panose="020B0604020202020204" pitchFamily="34" charset="0"/>
              <a:buChar char="•"/>
            </a:pPr>
            <a:r>
              <a:rPr lang="en-US" i="0" dirty="0">
                <a:solidFill>
                  <a:schemeClr val="tx1"/>
                </a:solidFill>
                <a:latin typeface="Sherman Sans Book"/>
              </a:rPr>
              <a:t>You need to bring your passport, I-20, and </a:t>
            </a:r>
            <a:r>
              <a:rPr lang="en-US" i="0" dirty="0" err="1">
                <a:solidFill>
                  <a:schemeClr val="tx1"/>
                </a:solidFill>
                <a:latin typeface="Sherman Sans Book"/>
              </a:rPr>
              <a:t>SUID</a:t>
            </a:r>
            <a:r>
              <a:rPr lang="en-US" i="0" dirty="0">
                <a:solidFill>
                  <a:schemeClr val="tx1"/>
                </a:solidFill>
                <a:latin typeface="Sherman Sans Book"/>
              </a:rPr>
              <a:t> to open an account or purchase a new cellphone.   </a:t>
            </a:r>
          </a:p>
          <a:p>
            <a:pPr marL="342900" indent="-342900">
              <a:buFont typeface="Arial" panose="020B0604020202020204" pitchFamily="34" charset="0"/>
              <a:buChar char="•"/>
            </a:pPr>
            <a:r>
              <a:rPr lang="en-US" i="0" dirty="0">
                <a:solidFill>
                  <a:schemeClr val="tx1"/>
                </a:solidFill>
                <a:latin typeface="Sherman Sans Book"/>
              </a:rPr>
              <a:t>Every phone company offers different plans for Syracuse students, it is important to assess your needs and choose accordingly.</a:t>
            </a:r>
          </a:p>
          <a:p>
            <a:pPr marL="342900" indent="-342900">
              <a:buFont typeface="Arial" panose="020B0604020202020204" pitchFamily="34" charset="0"/>
              <a:buChar char="•"/>
            </a:pPr>
            <a:r>
              <a:rPr lang="en-US" i="0" dirty="0">
                <a:solidFill>
                  <a:schemeClr val="tx1"/>
                </a:solidFill>
                <a:latin typeface="Sherman Sans Book"/>
              </a:rPr>
              <a:t>Syracuse University does not endorse any vendors. Be advised that discounts may change from time to time and must be confirmed with the vendor at the time of purchase</a:t>
            </a:r>
          </a:p>
          <a:p>
            <a:endParaRPr lang="en-US" dirty="0"/>
          </a:p>
        </p:txBody>
      </p:sp>
      <p:pic>
        <p:nvPicPr>
          <p:cNvPr id="9" name="Picture 8"/>
          <p:cNvPicPr>
            <a:picLocks noChangeAspect="1"/>
          </p:cNvPicPr>
          <p:nvPr/>
        </p:nvPicPr>
        <p:blipFill rotWithShape="1">
          <a:blip r:embed="rId2"/>
          <a:srcRect t="35159" b="36087"/>
          <a:stretch/>
        </p:blipFill>
        <p:spPr>
          <a:xfrm>
            <a:off x="1215886" y="5054146"/>
            <a:ext cx="2226085" cy="640080"/>
          </a:xfrm>
          <a:prstGeom prst="rect">
            <a:avLst/>
          </a:prstGeom>
        </p:spPr>
      </p:pic>
      <p:pic>
        <p:nvPicPr>
          <p:cNvPr id="10" name="Picture 9"/>
          <p:cNvPicPr>
            <a:picLocks noChangeAspect="1"/>
          </p:cNvPicPr>
          <p:nvPr/>
        </p:nvPicPr>
        <p:blipFill rotWithShape="1">
          <a:blip r:embed="rId3"/>
          <a:srcRect t="29945" b="29185"/>
          <a:stretch/>
        </p:blipFill>
        <p:spPr>
          <a:xfrm>
            <a:off x="3531718" y="4550134"/>
            <a:ext cx="2983152" cy="640080"/>
          </a:xfrm>
          <a:prstGeom prst="rect">
            <a:avLst/>
          </a:prstGeom>
        </p:spPr>
      </p:pic>
      <p:pic>
        <p:nvPicPr>
          <p:cNvPr id="12" name="Picture 11"/>
          <p:cNvPicPr>
            <a:picLocks noChangeAspect="1"/>
          </p:cNvPicPr>
          <p:nvPr/>
        </p:nvPicPr>
        <p:blipFill rotWithShape="1">
          <a:blip r:embed="rId4"/>
          <a:srcRect t="24540" b="30800"/>
          <a:stretch/>
        </p:blipFill>
        <p:spPr>
          <a:xfrm>
            <a:off x="9353550" y="4126727"/>
            <a:ext cx="2381250" cy="1063487"/>
          </a:xfrm>
          <a:prstGeom prst="rect">
            <a:avLst/>
          </a:prstGeom>
        </p:spPr>
      </p:pic>
      <p:pic>
        <p:nvPicPr>
          <p:cNvPr id="13" name="Picture 12"/>
          <p:cNvPicPr>
            <a:picLocks noChangeAspect="1"/>
          </p:cNvPicPr>
          <p:nvPr/>
        </p:nvPicPr>
        <p:blipFill>
          <a:blip r:embed="rId5"/>
          <a:stretch>
            <a:fillRect/>
          </a:stretch>
        </p:blipFill>
        <p:spPr>
          <a:xfrm>
            <a:off x="6813550" y="4658470"/>
            <a:ext cx="2231059" cy="1435315"/>
          </a:xfrm>
          <a:prstGeom prst="rect">
            <a:avLst/>
          </a:prstGeom>
        </p:spPr>
      </p:pic>
    </p:spTree>
    <p:extLst>
      <p:ext uri="{BB962C8B-B14F-4D97-AF65-F5344CB8AC3E}">
        <p14:creationId xmlns:p14="http://schemas.microsoft.com/office/powerpoint/2010/main" val="1938153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
          <p:cNvSpPr>
            <a:spLocks noGrp="1"/>
          </p:cNvSpPr>
          <p:nvPr>
            <p:ph type="sldNum" sz="quarter" idx="10"/>
          </p:nvPr>
        </p:nvSpPr>
        <p:spPr/>
        <p:txBody>
          <a:bodyPr/>
          <a:lstStyle/>
          <a:p>
            <a:fld id="{F343A32A-436A-8143-8894-653E98457856}" type="slidenum">
              <a:rPr lang="en-US" smtClean="0"/>
              <a:pPr/>
              <a:t>2</a:t>
            </a:fld>
            <a:endParaRPr lang="en-US" dirty="0"/>
          </a:p>
        </p:txBody>
      </p:sp>
      <p:sp>
        <p:nvSpPr>
          <p:cNvPr id="3" name="Slide Title"/>
          <p:cNvSpPr>
            <a:spLocks noGrp="1"/>
          </p:cNvSpPr>
          <p:nvPr>
            <p:ph type="title"/>
          </p:nvPr>
        </p:nvSpPr>
        <p:spPr/>
        <p:txBody>
          <a:bodyPr/>
          <a:lstStyle/>
          <a:p>
            <a:r>
              <a:rPr lang="en-US" dirty="0" smtClean="0"/>
              <a:t>International Student Population at SU</a:t>
            </a:r>
            <a:br>
              <a:rPr lang="en-US" dirty="0" smtClean="0"/>
            </a:br>
            <a:endParaRPr lang="en-US" dirty="0"/>
          </a:p>
        </p:txBody>
      </p:sp>
      <p:sp>
        <p:nvSpPr>
          <p:cNvPr id="5" name="Subtitle, if applicable"/>
          <p:cNvSpPr>
            <a:spLocks noGrp="1"/>
          </p:cNvSpPr>
          <p:nvPr>
            <p:ph sz="quarter" idx="19"/>
          </p:nvPr>
        </p:nvSpPr>
        <p:spPr/>
        <p:txBody>
          <a:bodyPr/>
          <a:lstStyle/>
          <a:p>
            <a:r>
              <a:rPr lang="en-US" dirty="0" smtClean="0"/>
              <a:t>2019-2020</a:t>
            </a:r>
            <a:endParaRPr lang="en-US" dirty="0"/>
          </a:p>
        </p:txBody>
      </p:sp>
      <p:sp>
        <p:nvSpPr>
          <p:cNvPr id="7" name="Division Name, if applicable"/>
          <p:cNvSpPr>
            <a:spLocks noGrp="1"/>
          </p:cNvSpPr>
          <p:nvPr>
            <p:ph type="body" sz="quarter" idx="22"/>
          </p:nvPr>
        </p:nvSpPr>
        <p:spPr/>
        <p:txBody>
          <a:bodyPr/>
          <a:lstStyle/>
          <a:p>
            <a:r>
              <a:rPr lang="en-US" dirty="0">
                <a:latin typeface="Sherman Sans Book"/>
              </a:rPr>
              <a:t>C</a:t>
            </a:r>
            <a:r>
              <a:rPr lang="en-US" dirty="0" smtClean="0">
                <a:latin typeface="Sherman Sans Book"/>
              </a:rPr>
              <a:t>enter for International Services</a:t>
            </a:r>
            <a:endParaRPr lang="en-US" dirty="0">
              <a:latin typeface="Sherman Sans Book"/>
            </a:endParaRPr>
          </a:p>
        </p:txBody>
      </p:sp>
      <p:sp>
        <p:nvSpPr>
          <p:cNvPr id="8" name="TextBox 7"/>
          <p:cNvSpPr txBox="1"/>
          <p:nvPr/>
        </p:nvSpPr>
        <p:spPr>
          <a:xfrm>
            <a:off x="1066799" y="1575707"/>
            <a:ext cx="697992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Sherman Sans Book"/>
              </a:rPr>
              <a:t>Total Student Enrollment: 22,850</a:t>
            </a:r>
          </a:p>
          <a:p>
            <a:pPr marL="285750" indent="-285750">
              <a:buFont typeface="Arial" panose="020B0604020202020204" pitchFamily="34" charset="0"/>
              <a:buChar char="•"/>
            </a:pPr>
            <a:r>
              <a:rPr lang="en-US" sz="2000" dirty="0" smtClean="0">
                <a:latin typeface="Sherman Sans Book"/>
              </a:rPr>
              <a:t>Total International Students: 4,302</a:t>
            </a:r>
          </a:p>
          <a:p>
            <a:pPr marL="285750" indent="-285750">
              <a:buFont typeface="Arial" panose="020B0604020202020204" pitchFamily="34" charset="0"/>
              <a:buChar char="•"/>
            </a:pPr>
            <a:endParaRPr lang="en-US" sz="2000" dirty="0" smtClean="0">
              <a:latin typeface="Sherman Sans Book"/>
            </a:endParaRPr>
          </a:p>
          <a:p>
            <a:pPr marL="285750" indent="-285750">
              <a:buFont typeface="Arial" panose="020B0604020202020204" pitchFamily="34" charset="0"/>
              <a:buChar char="•"/>
            </a:pPr>
            <a:r>
              <a:rPr lang="en-US" sz="2000" dirty="0" smtClean="0">
                <a:latin typeface="Sherman Sans Book"/>
              </a:rPr>
              <a:t>Undergraduate </a:t>
            </a:r>
            <a:r>
              <a:rPr lang="en-US" sz="2000" dirty="0">
                <a:latin typeface="Sherman Sans Book"/>
              </a:rPr>
              <a:t>Student Enrollment: </a:t>
            </a:r>
            <a:r>
              <a:rPr lang="en-US" sz="2000" dirty="0" smtClean="0">
                <a:latin typeface="Sherman Sans Book"/>
              </a:rPr>
              <a:t>15,275</a:t>
            </a:r>
          </a:p>
          <a:p>
            <a:pPr marL="285750" indent="-285750">
              <a:buFont typeface="Arial" panose="020B0604020202020204" pitchFamily="34" charset="0"/>
              <a:buChar char="•"/>
            </a:pPr>
            <a:r>
              <a:rPr lang="en-US" sz="2000" dirty="0" smtClean="0">
                <a:latin typeface="Sherman Sans Book"/>
              </a:rPr>
              <a:t>International </a:t>
            </a:r>
            <a:r>
              <a:rPr lang="en-US" sz="2000" dirty="0">
                <a:latin typeface="Sherman Sans Book"/>
              </a:rPr>
              <a:t>Undergraduate Students</a:t>
            </a:r>
            <a:r>
              <a:rPr lang="en-US" sz="2000" dirty="0" smtClean="0">
                <a:latin typeface="Sherman Sans Book"/>
              </a:rPr>
              <a:t>:  2,139</a:t>
            </a:r>
          </a:p>
          <a:p>
            <a:pPr marL="285750" indent="-285750">
              <a:buFont typeface="Arial" panose="020B0604020202020204" pitchFamily="34" charset="0"/>
              <a:buChar char="•"/>
            </a:pPr>
            <a:endParaRPr lang="en-US" sz="2000" dirty="0">
              <a:latin typeface="Sherman Sans Book"/>
            </a:endParaRPr>
          </a:p>
          <a:p>
            <a:pPr marL="285750" indent="-285750">
              <a:buFont typeface="Arial" panose="020B0604020202020204" pitchFamily="34" charset="0"/>
              <a:buChar char="•"/>
            </a:pPr>
            <a:r>
              <a:rPr lang="en-US" sz="2000" dirty="0">
                <a:latin typeface="Sherman Sans Book"/>
              </a:rPr>
              <a:t>Graduate Student Enrollment: </a:t>
            </a:r>
            <a:r>
              <a:rPr lang="en-US" sz="2000" dirty="0" smtClean="0">
                <a:latin typeface="Sherman Sans Book"/>
              </a:rPr>
              <a:t>7,575</a:t>
            </a:r>
          </a:p>
          <a:p>
            <a:pPr marL="285750" indent="-285750">
              <a:buFont typeface="Arial" panose="020B0604020202020204" pitchFamily="34" charset="0"/>
              <a:buChar char="•"/>
            </a:pPr>
            <a:r>
              <a:rPr lang="en-US" sz="2000" dirty="0" smtClean="0">
                <a:latin typeface="Sherman Sans Book"/>
              </a:rPr>
              <a:t>International </a:t>
            </a:r>
            <a:r>
              <a:rPr lang="en-US" sz="2000" dirty="0">
                <a:latin typeface="Sherman Sans Book"/>
              </a:rPr>
              <a:t>Graduate Students</a:t>
            </a:r>
            <a:r>
              <a:rPr lang="en-US" sz="2000" dirty="0" smtClean="0">
                <a:latin typeface="Sherman Sans Book"/>
              </a:rPr>
              <a:t>:  2,163</a:t>
            </a:r>
          </a:p>
          <a:p>
            <a:pPr marL="285750" indent="-285750">
              <a:buFont typeface="Arial" panose="020B0604020202020204" pitchFamily="34" charset="0"/>
              <a:buChar char="•"/>
            </a:pPr>
            <a:endParaRPr lang="en-US" sz="2000" dirty="0">
              <a:latin typeface="Sherman Sans Book"/>
            </a:endParaRPr>
          </a:p>
          <a:p>
            <a:r>
              <a:rPr lang="en-US" sz="2000" dirty="0" smtClean="0">
                <a:latin typeface="Sherman Sans Book"/>
              </a:rPr>
              <a:t>On OPT:  735</a:t>
            </a:r>
          </a:p>
          <a:p>
            <a:r>
              <a:rPr lang="en-US" sz="2000" dirty="0" smtClean="0">
                <a:latin typeface="Sherman Sans Book"/>
              </a:rPr>
              <a:t>On STEM OPT:  398</a:t>
            </a:r>
          </a:p>
          <a:p>
            <a:endParaRPr lang="en-US" sz="2000" dirty="0">
              <a:latin typeface="Sherman Sans Book"/>
            </a:endParaRPr>
          </a:p>
          <a:p>
            <a:r>
              <a:rPr lang="en-US" sz="2000" dirty="0" smtClean="0">
                <a:latin typeface="Sherman Sans Book"/>
              </a:rPr>
              <a:t>On CPT:  338</a:t>
            </a:r>
          </a:p>
          <a:p>
            <a:r>
              <a:rPr lang="en-US" sz="2000" dirty="0" smtClean="0">
                <a:latin typeface="Sherman Sans Book"/>
              </a:rPr>
              <a:t>In 2018-2019:  533</a:t>
            </a:r>
            <a:endParaRPr lang="en-US" sz="2000" dirty="0">
              <a:latin typeface="Sherman Sans Book"/>
            </a:endParaRPr>
          </a:p>
        </p:txBody>
      </p:sp>
      <p:pic>
        <p:nvPicPr>
          <p:cNvPr id="9" name="Picture 8"/>
          <p:cNvPicPr>
            <a:picLocks noChangeAspect="1"/>
          </p:cNvPicPr>
          <p:nvPr/>
        </p:nvPicPr>
        <p:blipFill>
          <a:blip r:embed="rId3"/>
          <a:stretch>
            <a:fillRect/>
          </a:stretch>
        </p:blipFill>
        <p:spPr>
          <a:xfrm>
            <a:off x="7132320" y="2479202"/>
            <a:ext cx="4602478" cy="3510291"/>
          </a:xfrm>
          <a:prstGeom prst="rect">
            <a:avLst/>
          </a:prstGeom>
        </p:spPr>
      </p:pic>
    </p:spTree>
    <p:extLst>
      <p:ext uri="{BB962C8B-B14F-4D97-AF65-F5344CB8AC3E}">
        <p14:creationId xmlns:p14="http://schemas.microsoft.com/office/powerpoint/2010/main" val="44702197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20</a:t>
            </a:fld>
            <a:endParaRPr lang="en-US" dirty="0"/>
          </a:p>
        </p:txBody>
      </p:sp>
      <p:sp>
        <p:nvSpPr>
          <p:cNvPr id="3" name="Title 2"/>
          <p:cNvSpPr>
            <a:spLocks noGrp="1"/>
          </p:cNvSpPr>
          <p:nvPr>
            <p:ph type="title"/>
          </p:nvPr>
        </p:nvSpPr>
        <p:spPr/>
        <p:txBody>
          <a:bodyPr/>
          <a:lstStyle/>
          <a:p>
            <a:r>
              <a:rPr lang="en-US" dirty="0" smtClean="0">
                <a:latin typeface="Sherman Serif Book"/>
              </a:rPr>
              <a:t>SU Mobile App!</a:t>
            </a:r>
            <a:endParaRPr lang="en-US" dirty="0">
              <a:latin typeface="Sherman Serif Book"/>
            </a:endParaRPr>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sp>
        <p:nvSpPr>
          <p:cNvPr id="9" name="TextBox 8"/>
          <p:cNvSpPr txBox="1"/>
          <p:nvPr/>
        </p:nvSpPr>
        <p:spPr>
          <a:xfrm>
            <a:off x="8468139" y="1172818"/>
            <a:ext cx="3170583" cy="3970318"/>
          </a:xfrm>
          <a:prstGeom prst="rect">
            <a:avLst/>
          </a:prstGeom>
          <a:noFill/>
        </p:spPr>
        <p:txBody>
          <a:bodyPr wrap="square" rtlCol="0">
            <a:spAutoFit/>
          </a:bodyPr>
          <a:lstStyle/>
          <a:p>
            <a:r>
              <a:rPr lang="en-US" dirty="0" smtClean="0">
                <a:latin typeface="Sherman Sans Book"/>
              </a:rPr>
              <a:t>Features:</a:t>
            </a:r>
          </a:p>
          <a:p>
            <a:pPr marL="285750" indent="-285750">
              <a:buFont typeface="Arial" panose="020B0604020202020204" pitchFamily="34" charset="0"/>
              <a:buChar char="•"/>
            </a:pPr>
            <a:r>
              <a:rPr lang="en-US" dirty="0" err="1" smtClean="0">
                <a:latin typeface="Sherman Sans Book"/>
              </a:rPr>
              <a:t>MySlice</a:t>
            </a:r>
            <a:r>
              <a:rPr lang="en-US" dirty="0" smtClean="0">
                <a:latin typeface="Sherman Sans Book"/>
              </a:rPr>
              <a:t> Services</a:t>
            </a:r>
          </a:p>
          <a:p>
            <a:pPr marL="285750" indent="-285750">
              <a:buFont typeface="Arial" panose="020B0604020202020204" pitchFamily="34" charset="0"/>
              <a:buChar char="•"/>
            </a:pPr>
            <a:r>
              <a:rPr lang="en-US" dirty="0" smtClean="0">
                <a:latin typeface="Sherman Sans Book"/>
              </a:rPr>
              <a:t>SU News</a:t>
            </a:r>
          </a:p>
          <a:p>
            <a:pPr marL="285750" indent="-285750">
              <a:buFont typeface="Arial" panose="020B0604020202020204" pitchFamily="34" charset="0"/>
              <a:buChar char="•"/>
            </a:pPr>
            <a:r>
              <a:rPr lang="en-US" dirty="0" smtClean="0">
                <a:latin typeface="Sherman Sans Book"/>
              </a:rPr>
              <a:t>Campus Maps</a:t>
            </a:r>
          </a:p>
          <a:p>
            <a:pPr marL="285750" indent="-285750">
              <a:buFont typeface="Arial" panose="020B0604020202020204" pitchFamily="34" charset="0"/>
              <a:buChar char="•"/>
            </a:pPr>
            <a:r>
              <a:rPr lang="en-US" dirty="0" smtClean="0">
                <a:latin typeface="Sherman Sans Book"/>
              </a:rPr>
              <a:t>Bus Times and Tracker</a:t>
            </a:r>
          </a:p>
          <a:p>
            <a:pPr marL="285750" indent="-285750">
              <a:buFont typeface="Arial" panose="020B0604020202020204" pitchFamily="34" charset="0"/>
              <a:buChar char="•"/>
            </a:pPr>
            <a:r>
              <a:rPr lang="en-US" dirty="0" smtClean="0">
                <a:latin typeface="Sherman Sans Book"/>
              </a:rPr>
              <a:t>SU Events Calendar</a:t>
            </a:r>
          </a:p>
          <a:p>
            <a:pPr marL="285750" indent="-285750">
              <a:buFont typeface="Arial" panose="020B0604020202020204" pitchFamily="34" charset="0"/>
              <a:buChar char="•"/>
            </a:pPr>
            <a:r>
              <a:rPr lang="en-US" dirty="0" smtClean="0">
                <a:latin typeface="Sherman Sans Book"/>
              </a:rPr>
              <a:t>SU Directory</a:t>
            </a:r>
          </a:p>
          <a:p>
            <a:pPr marL="285750" indent="-285750">
              <a:buFont typeface="Arial" panose="020B0604020202020204" pitchFamily="34" charset="0"/>
              <a:buChar char="•"/>
            </a:pPr>
            <a:r>
              <a:rPr lang="en-US" dirty="0" smtClean="0">
                <a:latin typeface="Sherman Sans Book"/>
              </a:rPr>
              <a:t>SU Food Services Menu</a:t>
            </a:r>
          </a:p>
          <a:p>
            <a:pPr marL="285750" indent="-285750">
              <a:buFont typeface="Arial" panose="020B0604020202020204" pitchFamily="34" charset="0"/>
              <a:buChar char="•"/>
            </a:pPr>
            <a:r>
              <a:rPr lang="en-US" dirty="0" smtClean="0">
                <a:latin typeface="Sherman Sans Book"/>
              </a:rPr>
              <a:t>LiveSafe, Blackboard, Adobe Connect, </a:t>
            </a:r>
            <a:r>
              <a:rPr lang="en-US" dirty="0" err="1" smtClean="0">
                <a:latin typeface="Sherman Sans Book"/>
              </a:rPr>
              <a:t>Tapingo</a:t>
            </a:r>
            <a:r>
              <a:rPr lang="en-US" dirty="0" smtClean="0">
                <a:latin typeface="Sherman Sans Book"/>
              </a:rPr>
              <a:t>, and SU Guides integration</a:t>
            </a:r>
          </a:p>
          <a:p>
            <a:pPr marL="285750" indent="-285750">
              <a:buFont typeface="Arial" panose="020B0604020202020204" pitchFamily="34" charset="0"/>
              <a:buChar char="•"/>
            </a:pPr>
            <a:endParaRPr lang="en-US" dirty="0">
              <a:latin typeface="Sherman Sans Book"/>
            </a:endParaRPr>
          </a:p>
          <a:p>
            <a:r>
              <a:rPr lang="en-US" dirty="0" smtClean="0">
                <a:latin typeface="Sherman Sans Book"/>
              </a:rPr>
              <a:t>Download at </a:t>
            </a:r>
            <a:r>
              <a:rPr lang="en-US" dirty="0">
                <a:latin typeface="Sherman Sans Book"/>
                <a:hlinkClick r:id="rId2"/>
              </a:rPr>
              <a:t>Google Play store</a:t>
            </a:r>
            <a:r>
              <a:rPr lang="en-US" dirty="0">
                <a:latin typeface="Sherman Sans Book"/>
              </a:rPr>
              <a:t> and </a:t>
            </a:r>
            <a:r>
              <a:rPr lang="en-US" dirty="0">
                <a:latin typeface="Sherman Sans Book"/>
                <a:hlinkClick r:id="rId3"/>
              </a:rPr>
              <a:t>Apple App </a:t>
            </a:r>
            <a:r>
              <a:rPr lang="en-US" dirty="0" smtClean="0">
                <a:latin typeface="Sherman Sans Book"/>
                <a:hlinkClick r:id="rId3"/>
              </a:rPr>
              <a:t>store</a:t>
            </a:r>
            <a:r>
              <a:rPr lang="en-US" dirty="0" smtClean="0">
                <a:latin typeface="Sherman Sans Book"/>
              </a:rPr>
              <a:t>.</a:t>
            </a:r>
            <a:endParaRPr lang="en-US" dirty="0">
              <a:latin typeface="Sherman Sans Book"/>
            </a:endParaRPr>
          </a:p>
        </p:txBody>
      </p:sp>
      <p:pic>
        <p:nvPicPr>
          <p:cNvPr id="1026" name="Picture 2" descr="SUMobile_16-9 R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173" y="1458628"/>
            <a:ext cx="7277744" cy="40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0581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21</a:t>
            </a:fld>
            <a:endParaRPr lang="en-US" dirty="0"/>
          </a:p>
        </p:txBody>
      </p:sp>
      <p:sp>
        <p:nvSpPr>
          <p:cNvPr id="3" name="Title 2"/>
          <p:cNvSpPr>
            <a:spLocks noGrp="1"/>
          </p:cNvSpPr>
          <p:nvPr>
            <p:ph type="title"/>
          </p:nvPr>
        </p:nvSpPr>
        <p:spPr/>
        <p:txBody>
          <a:bodyPr/>
          <a:lstStyle/>
          <a:p>
            <a:r>
              <a:rPr lang="en-US" dirty="0" smtClean="0">
                <a:latin typeface="Sherman Serif Book"/>
              </a:rPr>
              <a:t>Centro Bus - </a:t>
            </a:r>
            <a:r>
              <a:rPr lang="en-US" dirty="0" err="1">
                <a:latin typeface="Sherman Serif Book"/>
              </a:rPr>
              <a:t>GoCentroBus</a:t>
            </a:r>
            <a:r>
              <a:rPr lang="en-US" dirty="0">
                <a:latin typeface="Sherman Serif Book"/>
              </a:rPr>
              <a:t> Mobile </a:t>
            </a:r>
            <a:r>
              <a:rPr lang="en-US" dirty="0" smtClean="0">
                <a:latin typeface="Sherman Serif Book"/>
              </a:rPr>
              <a:t>App</a:t>
            </a:r>
            <a:endParaRPr lang="en-US" dirty="0">
              <a:latin typeface="Sherman Serif Book"/>
            </a:endParaRPr>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pic>
        <p:nvPicPr>
          <p:cNvPr id="7" name="Picture 6"/>
          <p:cNvPicPr>
            <a:picLocks noChangeAspect="1"/>
          </p:cNvPicPr>
          <p:nvPr/>
        </p:nvPicPr>
        <p:blipFill>
          <a:blip r:embed="rId2"/>
          <a:stretch>
            <a:fillRect/>
          </a:stretch>
        </p:blipFill>
        <p:spPr>
          <a:xfrm>
            <a:off x="1066800" y="1186407"/>
            <a:ext cx="2660374" cy="4837044"/>
          </a:xfrm>
          <a:prstGeom prst="rect">
            <a:avLst/>
          </a:prstGeom>
        </p:spPr>
      </p:pic>
      <p:graphicFrame>
        <p:nvGraphicFramePr>
          <p:cNvPr id="8" name="Table 7"/>
          <p:cNvGraphicFramePr>
            <a:graphicFrameLocks noGrp="1"/>
          </p:cNvGraphicFramePr>
          <p:nvPr>
            <p:extLst/>
          </p:nvPr>
        </p:nvGraphicFramePr>
        <p:xfrm>
          <a:off x="3855278" y="1420107"/>
          <a:ext cx="7879521" cy="4343400"/>
        </p:xfrm>
        <a:graphic>
          <a:graphicData uri="http://schemas.openxmlformats.org/drawingml/2006/table">
            <a:tbl>
              <a:tblPr firstRow="1" bandRow="1">
                <a:tableStyleId>{5C22544A-7EE6-4342-B048-85BDC9FD1C3A}</a:tableStyleId>
              </a:tblPr>
              <a:tblGrid>
                <a:gridCol w="2626507">
                  <a:extLst>
                    <a:ext uri="{9D8B030D-6E8A-4147-A177-3AD203B41FA5}">
                      <a16:colId xmlns:a16="http://schemas.microsoft.com/office/drawing/2014/main" val="2685319380"/>
                    </a:ext>
                  </a:extLst>
                </a:gridCol>
                <a:gridCol w="2626507">
                  <a:extLst>
                    <a:ext uri="{9D8B030D-6E8A-4147-A177-3AD203B41FA5}">
                      <a16:colId xmlns:a16="http://schemas.microsoft.com/office/drawing/2014/main" val="885363506"/>
                    </a:ext>
                  </a:extLst>
                </a:gridCol>
                <a:gridCol w="2626507">
                  <a:extLst>
                    <a:ext uri="{9D8B030D-6E8A-4147-A177-3AD203B41FA5}">
                      <a16:colId xmlns:a16="http://schemas.microsoft.com/office/drawing/2014/main" val="1547056784"/>
                    </a:ext>
                  </a:extLst>
                </a:gridCol>
              </a:tblGrid>
              <a:tr h="324848">
                <a:tc>
                  <a:txBody>
                    <a:bodyPr/>
                    <a:lstStyle/>
                    <a:p>
                      <a:r>
                        <a:rPr lang="en-US" dirty="0" smtClean="0"/>
                        <a:t>Destination</a:t>
                      </a:r>
                      <a:endParaRPr lang="en-US" dirty="0"/>
                    </a:p>
                  </a:txBody>
                  <a:tcPr/>
                </a:tc>
                <a:tc>
                  <a:txBody>
                    <a:bodyPr/>
                    <a:lstStyle/>
                    <a:p>
                      <a:r>
                        <a:rPr lang="en-US" dirty="0" smtClean="0"/>
                        <a:t>Route</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3725278169"/>
                  </a:ext>
                </a:extLst>
              </a:tr>
              <a:tr h="370840">
                <a:tc>
                  <a:txBody>
                    <a:bodyPr/>
                    <a:lstStyle/>
                    <a:p>
                      <a:r>
                        <a:rPr lang="en-US" dirty="0">
                          <a:effectLst/>
                        </a:rPr>
                        <a:t>South Campus</a:t>
                      </a:r>
                    </a:p>
                  </a:txBody>
                  <a:tcPr anchor="ctr"/>
                </a:tc>
                <a:tc>
                  <a:txBody>
                    <a:bodyPr/>
                    <a:lstStyle/>
                    <a:p>
                      <a:r>
                        <a:rPr lang="en-US" u="none" strike="noStrike" dirty="0">
                          <a:solidFill>
                            <a:schemeClr val="tx1"/>
                          </a:solidFill>
                          <a:effectLst/>
                        </a:rPr>
                        <a:t>Centro #344</a:t>
                      </a:r>
                      <a:endParaRPr lang="en-US" dirty="0">
                        <a:solidFill>
                          <a:schemeClr val="tx1"/>
                        </a:solidFill>
                        <a:effectLst/>
                      </a:endParaRPr>
                    </a:p>
                  </a:txBody>
                  <a:tcPr anchor="ctr"/>
                </a:tc>
                <a:tc>
                  <a:txBody>
                    <a:bodyPr/>
                    <a:lstStyle/>
                    <a:p>
                      <a:endParaRPr lang="en-US">
                        <a:effectLst/>
                      </a:endParaRPr>
                    </a:p>
                  </a:txBody>
                  <a:tcPr anchor="ctr"/>
                </a:tc>
                <a:extLst>
                  <a:ext uri="{0D108BD9-81ED-4DB2-BD59-A6C34878D82A}">
                    <a16:rowId xmlns:a16="http://schemas.microsoft.com/office/drawing/2014/main" val="4107961648"/>
                  </a:ext>
                </a:extLst>
              </a:tr>
              <a:tr h="370840">
                <a:tc>
                  <a:txBody>
                    <a:bodyPr/>
                    <a:lstStyle/>
                    <a:p>
                      <a:r>
                        <a:rPr lang="en-US" dirty="0">
                          <a:effectLst/>
                        </a:rPr>
                        <a:t>Manley/</a:t>
                      </a:r>
                      <a:r>
                        <a:rPr lang="en-US" dirty="0" err="1">
                          <a:effectLst/>
                        </a:rPr>
                        <a:t>Skytop</a:t>
                      </a:r>
                      <a:endParaRPr lang="en-US" dirty="0">
                        <a:effectLst/>
                      </a:endParaRPr>
                    </a:p>
                  </a:txBody>
                  <a:tcPr anchor="ctr"/>
                </a:tc>
                <a:tc>
                  <a:txBody>
                    <a:bodyPr/>
                    <a:lstStyle/>
                    <a:p>
                      <a:r>
                        <a:rPr lang="en-US" u="none" strike="noStrike" dirty="0">
                          <a:solidFill>
                            <a:schemeClr val="tx1"/>
                          </a:solidFill>
                          <a:effectLst/>
                        </a:rPr>
                        <a:t>Centro #44</a:t>
                      </a:r>
                      <a:endParaRPr lang="en-US" dirty="0">
                        <a:solidFill>
                          <a:schemeClr val="tx1"/>
                        </a:solidFill>
                        <a:effectLst/>
                      </a:endParaRPr>
                    </a:p>
                  </a:txBody>
                  <a:tcPr anchor="ctr"/>
                </a:tc>
                <a:tc>
                  <a:txBody>
                    <a:bodyPr/>
                    <a:lstStyle/>
                    <a:p>
                      <a:endParaRPr lang="en-US">
                        <a:effectLst/>
                      </a:endParaRPr>
                    </a:p>
                  </a:txBody>
                  <a:tcPr anchor="ctr"/>
                </a:tc>
                <a:extLst>
                  <a:ext uri="{0D108BD9-81ED-4DB2-BD59-A6C34878D82A}">
                    <a16:rowId xmlns:a16="http://schemas.microsoft.com/office/drawing/2014/main" val="3731204290"/>
                  </a:ext>
                </a:extLst>
              </a:tr>
              <a:tr h="370840">
                <a:tc>
                  <a:txBody>
                    <a:bodyPr/>
                    <a:lstStyle/>
                    <a:p>
                      <a:r>
                        <a:rPr lang="en-US" dirty="0">
                          <a:effectLst/>
                        </a:rPr>
                        <a:t>East Campus</a:t>
                      </a:r>
                    </a:p>
                  </a:txBody>
                  <a:tcPr anchor="ctr"/>
                </a:tc>
                <a:tc>
                  <a:txBody>
                    <a:bodyPr/>
                    <a:lstStyle/>
                    <a:p>
                      <a:r>
                        <a:rPr lang="en-US" u="none" strike="noStrike" dirty="0" err="1">
                          <a:solidFill>
                            <a:schemeClr val="tx1"/>
                          </a:solidFill>
                          <a:effectLst/>
                        </a:rPr>
                        <a:t>Birnie</a:t>
                      </a:r>
                      <a:r>
                        <a:rPr lang="en-US" u="none" strike="noStrike" dirty="0">
                          <a:solidFill>
                            <a:schemeClr val="tx1"/>
                          </a:solidFill>
                          <a:effectLst/>
                        </a:rPr>
                        <a:t> Bus #35</a:t>
                      </a:r>
                      <a:endParaRPr lang="en-US" dirty="0">
                        <a:solidFill>
                          <a:schemeClr val="tx1"/>
                        </a:solidFill>
                        <a:effectLst/>
                      </a:endParaRPr>
                    </a:p>
                  </a:txBody>
                  <a:tcPr anchor="ctr"/>
                </a:tc>
                <a:tc>
                  <a:txBody>
                    <a:bodyPr/>
                    <a:lstStyle/>
                    <a:p>
                      <a:r>
                        <a:rPr lang="en-US" dirty="0">
                          <a:effectLst/>
                        </a:rPr>
                        <a:t>Requires </a:t>
                      </a:r>
                      <a:r>
                        <a:rPr lang="en-US" dirty="0" err="1">
                          <a:effectLst/>
                        </a:rPr>
                        <a:t>SUID</a:t>
                      </a:r>
                      <a:r>
                        <a:rPr lang="en-US" dirty="0">
                          <a:effectLst/>
                        </a:rPr>
                        <a:t> to board</a:t>
                      </a:r>
                    </a:p>
                  </a:txBody>
                  <a:tcPr anchor="ctr"/>
                </a:tc>
                <a:extLst>
                  <a:ext uri="{0D108BD9-81ED-4DB2-BD59-A6C34878D82A}">
                    <a16:rowId xmlns:a16="http://schemas.microsoft.com/office/drawing/2014/main" val="492984905"/>
                  </a:ext>
                </a:extLst>
              </a:tr>
              <a:tr h="370840">
                <a:tc>
                  <a:txBody>
                    <a:bodyPr/>
                    <a:lstStyle/>
                    <a:p>
                      <a:r>
                        <a:rPr lang="en-US" dirty="0">
                          <a:effectLst/>
                        </a:rPr>
                        <a:t>Westcott</a:t>
                      </a:r>
                    </a:p>
                  </a:txBody>
                  <a:tcPr anchor="ctr"/>
                </a:tc>
                <a:tc>
                  <a:txBody>
                    <a:bodyPr/>
                    <a:lstStyle/>
                    <a:p>
                      <a:r>
                        <a:rPr lang="en-US" u="none" strike="noStrike" dirty="0">
                          <a:solidFill>
                            <a:schemeClr val="tx1"/>
                          </a:solidFill>
                          <a:effectLst/>
                        </a:rPr>
                        <a:t>Centro #530</a:t>
                      </a:r>
                      <a:endParaRPr lang="en-US" dirty="0">
                        <a:solidFill>
                          <a:schemeClr val="tx1"/>
                        </a:solidFill>
                        <a:effectLst/>
                      </a:endParaRPr>
                    </a:p>
                  </a:txBody>
                  <a:tcPr anchor="ctr"/>
                </a:tc>
                <a:tc>
                  <a:txBody>
                    <a:bodyPr/>
                    <a:lstStyle/>
                    <a:p>
                      <a:r>
                        <a:rPr lang="en-US" dirty="0">
                          <a:effectLst/>
                        </a:rPr>
                        <a:t>$2.00 if riding outside of the free fare zone</a:t>
                      </a:r>
                    </a:p>
                  </a:txBody>
                  <a:tcPr anchor="ctr"/>
                </a:tc>
                <a:extLst>
                  <a:ext uri="{0D108BD9-81ED-4DB2-BD59-A6C34878D82A}">
                    <a16:rowId xmlns:a16="http://schemas.microsoft.com/office/drawing/2014/main" val="3337469231"/>
                  </a:ext>
                </a:extLst>
              </a:tr>
              <a:tr h="370840">
                <a:tc>
                  <a:txBody>
                    <a:bodyPr/>
                    <a:lstStyle/>
                    <a:p>
                      <a:r>
                        <a:rPr lang="en-US">
                          <a:effectLst/>
                        </a:rPr>
                        <a:t>James Street</a:t>
                      </a:r>
                    </a:p>
                  </a:txBody>
                  <a:tcPr anchor="ctr"/>
                </a:tc>
                <a:tc>
                  <a:txBody>
                    <a:bodyPr/>
                    <a:lstStyle/>
                    <a:p>
                      <a:r>
                        <a:rPr lang="en-US" u="none" strike="noStrike" dirty="0" err="1">
                          <a:solidFill>
                            <a:schemeClr val="tx1"/>
                          </a:solidFill>
                          <a:effectLst/>
                        </a:rPr>
                        <a:t>Birnie</a:t>
                      </a:r>
                      <a:r>
                        <a:rPr lang="en-US" u="none" strike="noStrike" dirty="0">
                          <a:solidFill>
                            <a:schemeClr val="tx1"/>
                          </a:solidFill>
                          <a:effectLst/>
                        </a:rPr>
                        <a:t> Bus #33</a:t>
                      </a:r>
                      <a:endParaRPr lang="en-US" dirty="0">
                        <a:solidFill>
                          <a:schemeClr val="tx1"/>
                        </a:solidFill>
                        <a:effectLst/>
                      </a:endParaRPr>
                    </a:p>
                  </a:txBody>
                  <a:tcPr anchor="ctr"/>
                </a:tc>
                <a:tc>
                  <a:txBody>
                    <a:bodyPr/>
                    <a:lstStyle/>
                    <a:p>
                      <a:r>
                        <a:rPr lang="en-US" dirty="0">
                          <a:effectLst/>
                        </a:rPr>
                        <a:t>Requires </a:t>
                      </a:r>
                      <a:r>
                        <a:rPr lang="en-US" dirty="0" err="1">
                          <a:effectLst/>
                        </a:rPr>
                        <a:t>SUID</a:t>
                      </a:r>
                      <a:r>
                        <a:rPr lang="en-US" dirty="0">
                          <a:effectLst/>
                        </a:rPr>
                        <a:t> to board</a:t>
                      </a:r>
                    </a:p>
                  </a:txBody>
                  <a:tcPr anchor="ctr"/>
                </a:tc>
                <a:extLst>
                  <a:ext uri="{0D108BD9-81ED-4DB2-BD59-A6C34878D82A}">
                    <a16:rowId xmlns:a16="http://schemas.microsoft.com/office/drawing/2014/main" val="2438742474"/>
                  </a:ext>
                </a:extLst>
              </a:tr>
              <a:tr h="370840">
                <a:tc>
                  <a:txBody>
                    <a:bodyPr/>
                    <a:lstStyle/>
                    <a:p>
                      <a:r>
                        <a:rPr lang="en-US">
                          <a:effectLst/>
                        </a:rPr>
                        <a:t>Nob Hill</a:t>
                      </a:r>
                    </a:p>
                  </a:txBody>
                  <a:tcPr anchor="ctr"/>
                </a:tc>
                <a:tc>
                  <a:txBody>
                    <a:bodyPr/>
                    <a:lstStyle/>
                    <a:p>
                      <a:r>
                        <a:rPr lang="en-US" u="none" strike="noStrike" dirty="0">
                          <a:solidFill>
                            <a:schemeClr val="tx1"/>
                          </a:solidFill>
                          <a:effectLst/>
                        </a:rPr>
                        <a:t>Centro #240</a:t>
                      </a:r>
                      <a:endParaRPr lang="en-US" dirty="0">
                        <a:solidFill>
                          <a:schemeClr val="tx1"/>
                        </a:solidFill>
                        <a:effectLst/>
                      </a:endParaRPr>
                    </a:p>
                  </a:txBody>
                  <a:tcPr anchor="ctr"/>
                </a:tc>
                <a:tc>
                  <a:txBody>
                    <a:bodyPr/>
                    <a:lstStyle/>
                    <a:p>
                      <a:r>
                        <a:rPr lang="en-US" dirty="0">
                          <a:effectLst/>
                        </a:rPr>
                        <a:t>$2.00 fare</a:t>
                      </a:r>
                    </a:p>
                  </a:txBody>
                  <a:tcPr anchor="ctr"/>
                </a:tc>
                <a:extLst>
                  <a:ext uri="{0D108BD9-81ED-4DB2-BD59-A6C34878D82A}">
                    <a16:rowId xmlns:a16="http://schemas.microsoft.com/office/drawing/2014/main" val="3406877543"/>
                  </a:ext>
                </a:extLst>
              </a:tr>
              <a:tr h="370840">
                <a:tc>
                  <a:txBody>
                    <a:bodyPr/>
                    <a:lstStyle/>
                    <a:p>
                      <a:r>
                        <a:rPr lang="en-US">
                          <a:effectLst/>
                        </a:rPr>
                        <a:t>Connective Corridor</a:t>
                      </a:r>
                    </a:p>
                  </a:txBody>
                  <a:tcPr anchor="ctr"/>
                </a:tc>
                <a:tc>
                  <a:txBody>
                    <a:bodyPr/>
                    <a:lstStyle/>
                    <a:p>
                      <a:r>
                        <a:rPr lang="en-US" u="none" strike="noStrike" dirty="0">
                          <a:solidFill>
                            <a:schemeClr val="tx1"/>
                          </a:solidFill>
                          <a:effectLst/>
                        </a:rPr>
                        <a:t>Centro #443</a:t>
                      </a:r>
                      <a:endParaRPr lang="en-US" dirty="0">
                        <a:solidFill>
                          <a:schemeClr val="tx1"/>
                        </a:solidFill>
                        <a:effectLst/>
                      </a:endParaRPr>
                    </a:p>
                  </a:txBody>
                  <a:tcPr anchor="ctr"/>
                </a:tc>
                <a:tc>
                  <a:txBody>
                    <a:bodyPr/>
                    <a:lstStyle/>
                    <a:p>
                      <a:endParaRPr lang="en-US" dirty="0">
                        <a:effectLst/>
                      </a:endParaRPr>
                    </a:p>
                  </a:txBody>
                  <a:tcPr anchor="ctr"/>
                </a:tc>
                <a:extLst>
                  <a:ext uri="{0D108BD9-81ED-4DB2-BD59-A6C34878D82A}">
                    <a16:rowId xmlns:a16="http://schemas.microsoft.com/office/drawing/2014/main" val="3837821837"/>
                  </a:ext>
                </a:extLst>
              </a:tr>
              <a:tr h="370840">
                <a:tc>
                  <a:txBody>
                    <a:bodyPr/>
                    <a:lstStyle/>
                    <a:p>
                      <a:r>
                        <a:rPr lang="en-US">
                          <a:effectLst/>
                        </a:rPr>
                        <a:t>Destiny USA</a:t>
                      </a:r>
                    </a:p>
                  </a:txBody>
                  <a:tcPr anchor="ctr"/>
                </a:tc>
                <a:tc>
                  <a:txBody>
                    <a:bodyPr/>
                    <a:lstStyle/>
                    <a:p>
                      <a:r>
                        <a:rPr lang="en-US" u="none" strike="noStrike" dirty="0">
                          <a:solidFill>
                            <a:schemeClr val="tx1"/>
                          </a:solidFill>
                          <a:effectLst/>
                        </a:rPr>
                        <a:t>Centro #40</a:t>
                      </a:r>
                      <a:endParaRPr lang="en-US" dirty="0">
                        <a:solidFill>
                          <a:schemeClr val="tx1"/>
                        </a:solidFill>
                        <a:effectLst/>
                      </a:endParaRPr>
                    </a:p>
                  </a:txBody>
                  <a:tcPr anchor="ctr"/>
                </a:tc>
                <a:tc>
                  <a:txBody>
                    <a:bodyPr/>
                    <a:lstStyle/>
                    <a:p>
                      <a:r>
                        <a:rPr lang="en-US" dirty="0">
                          <a:effectLst/>
                        </a:rPr>
                        <a:t>$2.00 fare</a:t>
                      </a:r>
                    </a:p>
                  </a:txBody>
                  <a:tcPr anchor="ctr"/>
                </a:tc>
                <a:extLst>
                  <a:ext uri="{0D108BD9-81ED-4DB2-BD59-A6C34878D82A}">
                    <a16:rowId xmlns:a16="http://schemas.microsoft.com/office/drawing/2014/main" val="1933237106"/>
                  </a:ext>
                </a:extLst>
              </a:tr>
              <a:tr h="370840">
                <a:tc>
                  <a:txBody>
                    <a:bodyPr/>
                    <a:lstStyle/>
                    <a:p>
                      <a:r>
                        <a:rPr lang="en-US">
                          <a:effectLst/>
                        </a:rPr>
                        <a:t>Tops Supermarket</a:t>
                      </a:r>
                    </a:p>
                  </a:txBody>
                  <a:tcPr anchor="ctr"/>
                </a:tc>
                <a:tc>
                  <a:txBody>
                    <a:bodyPr/>
                    <a:lstStyle/>
                    <a:p>
                      <a:r>
                        <a:rPr lang="en-US" u="none" strike="noStrike" dirty="0">
                          <a:solidFill>
                            <a:schemeClr val="tx1"/>
                          </a:solidFill>
                          <a:effectLst/>
                        </a:rPr>
                        <a:t>Centro Drumlins #340</a:t>
                      </a:r>
                      <a:endParaRPr lang="en-US" dirty="0">
                        <a:solidFill>
                          <a:schemeClr val="tx1"/>
                        </a:solidFill>
                        <a:effectLst/>
                      </a:endParaRPr>
                    </a:p>
                  </a:txBody>
                  <a:tcPr anchor="ctr"/>
                </a:tc>
                <a:tc>
                  <a:txBody>
                    <a:bodyPr/>
                    <a:lstStyle/>
                    <a:p>
                      <a:endParaRPr lang="en-US" dirty="0">
                        <a:effectLst/>
                      </a:endParaRPr>
                    </a:p>
                  </a:txBody>
                  <a:tcPr anchor="ctr"/>
                </a:tc>
                <a:extLst>
                  <a:ext uri="{0D108BD9-81ED-4DB2-BD59-A6C34878D82A}">
                    <a16:rowId xmlns:a16="http://schemas.microsoft.com/office/drawing/2014/main" val="1810487723"/>
                  </a:ext>
                </a:extLst>
              </a:tr>
              <a:tr h="370840">
                <a:tc>
                  <a:txBody>
                    <a:bodyPr/>
                    <a:lstStyle/>
                    <a:p>
                      <a:r>
                        <a:rPr lang="en-US">
                          <a:effectLst/>
                        </a:rPr>
                        <a:t>Target</a:t>
                      </a:r>
                    </a:p>
                  </a:txBody>
                  <a:tcPr anchor="ctr"/>
                </a:tc>
                <a:tc>
                  <a:txBody>
                    <a:bodyPr/>
                    <a:lstStyle/>
                    <a:p>
                      <a:r>
                        <a:rPr lang="en-US" u="none" strike="noStrike" dirty="0">
                          <a:solidFill>
                            <a:schemeClr val="tx1"/>
                          </a:solidFill>
                          <a:effectLst/>
                        </a:rPr>
                        <a:t>Centro Camillus #36</a:t>
                      </a:r>
                      <a:endParaRPr lang="en-US" dirty="0">
                        <a:solidFill>
                          <a:schemeClr val="tx1"/>
                        </a:solidFill>
                        <a:effectLst/>
                      </a:endParaRPr>
                    </a:p>
                  </a:txBody>
                  <a:tcPr anchor="ctr"/>
                </a:tc>
                <a:tc>
                  <a:txBody>
                    <a:bodyPr/>
                    <a:lstStyle/>
                    <a:p>
                      <a:r>
                        <a:rPr lang="en-US" dirty="0">
                          <a:effectLst/>
                        </a:rPr>
                        <a:t>$2.00 fare</a:t>
                      </a:r>
                    </a:p>
                  </a:txBody>
                  <a:tcPr anchor="ctr"/>
                </a:tc>
                <a:extLst>
                  <a:ext uri="{0D108BD9-81ED-4DB2-BD59-A6C34878D82A}">
                    <a16:rowId xmlns:a16="http://schemas.microsoft.com/office/drawing/2014/main" val="4292269183"/>
                  </a:ext>
                </a:extLst>
              </a:tr>
            </a:tbl>
          </a:graphicData>
        </a:graphic>
      </p:graphicFrame>
    </p:spTree>
    <p:extLst>
      <p:ext uri="{BB962C8B-B14F-4D97-AF65-F5344CB8AC3E}">
        <p14:creationId xmlns:p14="http://schemas.microsoft.com/office/powerpoint/2010/main" val="8214867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22</a:t>
            </a:fld>
            <a:endParaRPr lang="en-US" dirty="0"/>
          </a:p>
        </p:txBody>
      </p:sp>
      <p:sp>
        <p:nvSpPr>
          <p:cNvPr id="3" name="Title 2"/>
          <p:cNvSpPr>
            <a:spLocks noGrp="1"/>
          </p:cNvSpPr>
          <p:nvPr>
            <p:ph type="title"/>
          </p:nvPr>
        </p:nvSpPr>
        <p:spPr/>
        <p:txBody>
          <a:bodyPr/>
          <a:lstStyle/>
          <a:p>
            <a:r>
              <a:rPr lang="en-US" dirty="0" smtClean="0"/>
              <a:t>Shopping</a:t>
            </a:r>
            <a:endParaRPr lang="en-US" dirty="0"/>
          </a:p>
        </p:txBody>
      </p:sp>
      <p:sp>
        <p:nvSpPr>
          <p:cNvPr id="6" name="Text Placeholder 5"/>
          <p:cNvSpPr>
            <a:spLocks noGrp="1"/>
          </p:cNvSpPr>
          <p:nvPr>
            <p:ph type="body" sz="quarter" idx="21"/>
          </p:nvPr>
        </p:nvSpPr>
        <p:spPr/>
        <p:txBody>
          <a:bodyPr/>
          <a:lstStyle/>
          <a:p>
            <a:r>
              <a:rPr lang="en-US" dirty="0" smtClean="0">
                <a:latin typeface="Sherman Sans Book"/>
              </a:rPr>
              <a:t>Center </a:t>
            </a:r>
            <a:r>
              <a:rPr lang="en-US" dirty="0">
                <a:latin typeface="Sherman Sans Book"/>
              </a:rPr>
              <a:t>for International </a:t>
            </a:r>
            <a:r>
              <a:rPr lang="en-US" dirty="0" smtClean="0">
                <a:latin typeface="Sherman Sans Book"/>
              </a:rPr>
              <a:t>Services</a:t>
            </a:r>
            <a:endParaRPr lang="en-US" dirty="0">
              <a:latin typeface="Sherman Sans Book"/>
            </a:endParaRPr>
          </a:p>
        </p:txBody>
      </p:sp>
      <p:sp>
        <p:nvSpPr>
          <p:cNvPr id="7" name="Rectangle 6"/>
          <p:cNvSpPr/>
          <p:nvPr/>
        </p:nvSpPr>
        <p:spPr>
          <a:xfrm>
            <a:off x="1066799" y="1093304"/>
            <a:ext cx="4946375" cy="2418707"/>
          </a:xfrm>
          <a:prstGeom prst="rect">
            <a:avLst/>
          </a:prstGeom>
          <a:solidFill>
            <a:srgbClr val="E0461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latin typeface="Trebuchet MS" panose="020B0603020202020204" pitchFamily="34" charset="0"/>
              </a:rPr>
              <a:t>Grocery Stores:</a:t>
            </a:r>
          </a:p>
          <a:p>
            <a:pPr marL="285750" indent="-285750">
              <a:buFont typeface="Arial" panose="020B0604020202020204" pitchFamily="34" charset="0"/>
              <a:buChar char="•"/>
            </a:pPr>
            <a:r>
              <a:rPr lang="en-US" dirty="0" smtClean="0">
                <a:latin typeface="Trebuchet MS" panose="020B0603020202020204" pitchFamily="34" charset="0"/>
              </a:rPr>
              <a:t>Tops/Wegmans/Price Rite/Aldi’s/Price Chopper</a:t>
            </a:r>
          </a:p>
          <a:p>
            <a:pPr marL="285750" indent="-285750">
              <a:buFont typeface="Arial" panose="020B0604020202020204" pitchFamily="34" charset="0"/>
              <a:buChar char="•"/>
            </a:pPr>
            <a:r>
              <a:rPr lang="en-US" dirty="0" smtClean="0">
                <a:latin typeface="Trebuchet MS" panose="020B0603020202020204" pitchFamily="34" charset="0"/>
              </a:rPr>
              <a:t>Walmart/Target</a:t>
            </a:r>
          </a:p>
          <a:p>
            <a:pPr marL="285750" indent="-285750">
              <a:buFont typeface="Arial" panose="020B0604020202020204" pitchFamily="34" charset="0"/>
              <a:buChar char="•"/>
            </a:pPr>
            <a:r>
              <a:rPr lang="en-US" dirty="0" smtClean="0">
                <a:latin typeface="Trebuchet MS" panose="020B0603020202020204" pitchFamily="34" charset="0"/>
              </a:rPr>
              <a:t>Asia Food Market/Han’s Oriental Grocery/Samir’s Imported Foods</a:t>
            </a:r>
            <a:endParaRPr lang="en-US" dirty="0">
              <a:latin typeface="Trebuchet MS" panose="020B0603020202020204" pitchFamily="34" charset="0"/>
            </a:endParaRPr>
          </a:p>
        </p:txBody>
      </p:sp>
      <p:sp>
        <p:nvSpPr>
          <p:cNvPr id="10" name="Rectangle 9"/>
          <p:cNvSpPr/>
          <p:nvPr/>
        </p:nvSpPr>
        <p:spPr>
          <a:xfrm>
            <a:off x="1066800" y="3664411"/>
            <a:ext cx="4946374" cy="2418707"/>
          </a:xfrm>
          <a:prstGeom prst="rect">
            <a:avLst/>
          </a:prstGeom>
          <a:solidFill>
            <a:srgbClr val="E0461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latin typeface="Trebuchet MS" panose="020B0603020202020204" pitchFamily="34" charset="0"/>
              </a:rPr>
              <a:t>Department Stores:</a:t>
            </a:r>
          </a:p>
          <a:p>
            <a:pPr marL="285750" indent="-285750">
              <a:buFont typeface="Arial" panose="020B0604020202020204" pitchFamily="34" charset="0"/>
              <a:buChar char="•"/>
            </a:pPr>
            <a:r>
              <a:rPr lang="en-US" dirty="0" smtClean="0">
                <a:latin typeface="Trebuchet MS" panose="020B0603020202020204" pitchFamily="34" charset="0"/>
              </a:rPr>
              <a:t>Macy’s in Destiny Mall</a:t>
            </a:r>
          </a:p>
          <a:p>
            <a:pPr marL="285750" indent="-285750">
              <a:buFont typeface="Arial" panose="020B0604020202020204" pitchFamily="34" charset="0"/>
              <a:buChar char="•"/>
            </a:pPr>
            <a:r>
              <a:rPr lang="en-US" dirty="0" smtClean="0">
                <a:latin typeface="Trebuchet MS" panose="020B0603020202020204" pitchFamily="34" charset="0"/>
              </a:rPr>
              <a:t>Outlet Stores in Waterloo &amp; Destiny </a:t>
            </a:r>
          </a:p>
          <a:p>
            <a:pPr algn="ctr"/>
            <a:r>
              <a:rPr lang="en-US" b="1" u="sng" dirty="0" smtClean="0">
                <a:latin typeface="Trebuchet MS" panose="020B0603020202020204" pitchFamily="34" charset="0"/>
              </a:rPr>
              <a:t>Discount Stores:</a:t>
            </a:r>
          </a:p>
          <a:p>
            <a:pPr marL="285750" indent="-285750">
              <a:buFont typeface="Arial" panose="020B0604020202020204" pitchFamily="34" charset="0"/>
              <a:buChar char="•"/>
            </a:pPr>
            <a:r>
              <a:rPr lang="en-US" dirty="0" smtClean="0">
                <a:latin typeface="Trebuchet MS" panose="020B0603020202020204" pitchFamily="34" charset="0"/>
              </a:rPr>
              <a:t>Marshall’s</a:t>
            </a:r>
          </a:p>
          <a:p>
            <a:pPr marL="285750" indent="-285750">
              <a:buFont typeface="Arial" panose="020B0604020202020204" pitchFamily="34" charset="0"/>
              <a:buChar char="•"/>
            </a:pPr>
            <a:r>
              <a:rPr lang="en-US" dirty="0" smtClean="0">
                <a:latin typeface="Trebuchet MS" panose="020B0603020202020204" pitchFamily="34" charset="0"/>
              </a:rPr>
              <a:t>TJ Maxx</a:t>
            </a:r>
          </a:p>
          <a:p>
            <a:pPr marL="285750" indent="-285750">
              <a:buFont typeface="Arial" panose="020B0604020202020204" pitchFamily="34" charset="0"/>
              <a:buChar char="•"/>
            </a:pPr>
            <a:r>
              <a:rPr lang="en-US" dirty="0" smtClean="0">
                <a:latin typeface="Trebuchet MS" panose="020B0603020202020204" pitchFamily="34" charset="0"/>
              </a:rPr>
              <a:t>Burlington (Coat Factory)</a:t>
            </a:r>
            <a:endParaRPr lang="en-US" dirty="0">
              <a:latin typeface="Trebuchet MS" panose="020B0603020202020204" pitchFamily="34" charset="0"/>
            </a:endParaRPr>
          </a:p>
        </p:txBody>
      </p:sp>
      <p:sp>
        <p:nvSpPr>
          <p:cNvPr id="11" name="Rectangle 10"/>
          <p:cNvSpPr/>
          <p:nvPr/>
        </p:nvSpPr>
        <p:spPr>
          <a:xfrm>
            <a:off x="6251713" y="1093303"/>
            <a:ext cx="5483086" cy="2418707"/>
          </a:xfrm>
          <a:prstGeom prst="rect">
            <a:avLst/>
          </a:prstGeom>
          <a:solidFill>
            <a:srgbClr val="E0461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latin typeface="Trebuchet MS" panose="020B0603020202020204" pitchFamily="34" charset="0"/>
              </a:rPr>
              <a:t>Household/Personal Items:</a:t>
            </a:r>
          </a:p>
          <a:p>
            <a:pPr marL="285750" indent="-285750">
              <a:buFont typeface="Arial" panose="020B0604020202020204" pitchFamily="34" charset="0"/>
              <a:buChar char="•"/>
            </a:pPr>
            <a:r>
              <a:rPr lang="en-US" dirty="0" smtClean="0">
                <a:latin typeface="Trebuchet MS" panose="020B0603020202020204" pitchFamily="34" charset="0"/>
              </a:rPr>
              <a:t>Walmart</a:t>
            </a:r>
          </a:p>
          <a:p>
            <a:pPr marL="285750" indent="-285750">
              <a:buFont typeface="Arial" panose="020B0604020202020204" pitchFamily="34" charset="0"/>
              <a:buChar char="•"/>
            </a:pPr>
            <a:r>
              <a:rPr lang="en-US" dirty="0" smtClean="0">
                <a:latin typeface="Trebuchet MS" panose="020B0603020202020204" pitchFamily="34" charset="0"/>
              </a:rPr>
              <a:t>Target</a:t>
            </a:r>
          </a:p>
          <a:p>
            <a:pPr marL="285750" indent="-285750">
              <a:buFont typeface="Arial" panose="020B0604020202020204" pitchFamily="34" charset="0"/>
              <a:buChar char="•"/>
            </a:pPr>
            <a:r>
              <a:rPr lang="en-US" dirty="0" smtClean="0">
                <a:latin typeface="Trebuchet MS" panose="020B0603020202020204" pitchFamily="34" charset="0"/>
              </a:rPr>
              <a:t>Dollar Stores (Dollar Tree, Family Dollar, Dollar General)</a:t>
            </a:r>
          </a:p>
          <a:p>
            <a:pPr marL="285750" indent="-285750">
              <a:buFont typeface="Arial" panose="020B0604020202020204" pitchFamily="34" charset="0"/>
              <a:buChar char="•"/>
            </a:pPr>
            <a:r>
              <a:rPr lang="en-US" dirty="0" smtClean="0">
                <a:latin typeface="Trebuchet MS" panose="020B0603020202020204" pitchFamily="34" charset="0"/>
              </a:rPr>
              <a:t>Bed, Bath and Beyond</a:t>
            </a:r>
          </a:p>
        </p:txBody>
      </p:sp>
      <p:sp>
        <p:nvSpPr>
          <p:cNvPr id="12" name="Rectangle 11"/>
          <p:cNvSpPr/>
          <p:nvPr/>
        </p:nvSpPr>
        <p:spPr>
          <a:xfrm>
            <a:off x="6251714" y="3664410"/>
            <a:ext cx="5483086" cy="2418707"/>
          </a:xfrm>
          <a:prstGeom prst="rect">
            <a:avLst/>
          </a:prstGeom>
          <a:solidFill>
            <a:srgbClr val="E0461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u="sng" dirty="0" smtClean="0">
                <a:latin typeface="Trebuchet MS" panose="020B0603020202020204" pitchFamily="34" charset="0"/>
              </a:rPr>
              <a:t>Consignment/Thrift Stores:</a:t>
            </a:r>
          </a:p>
          <a:p>
            <a:pPr algn="ctr"/>
            <a:endParaRPr lang="en-US" b="1" u="sng" dirty="0" smtClean="0">
              <a:latin typeface="Trebuchet MS" panose="020B0603020202020204" pitchFamily="34" charset="0"/>
            </a:endParaRPr>
          </a:p>
          <a:p>
            <a:pPr marL="285750" indent="-285750">
              <a:buFont typeface="Arial" panose="020B0604020202020204" pitchFamily="34" charset="0"/>
              <a:buChar char="•"/>
            </a:pPr>
            <a:r>
              <a:rPr lang="en-US" dirty="0" smtClean="0">
                <a:latin typeface="Trebuchet MS" panose="020B0603020202020204" pitchFamily="34" charset="0"/>
              </a:rPr>
              <a:t>3fifteen-Marshall Square Mall</a:t>
            </a:r>
          </a:p>
          <a:p>
            <a:pPr marL="285750" indent="-285750">
              <a:buFont typeface="Arial" panose="020B0604020202020204" pitchFamily="34" charset="0"/>
              <a:buChar char="•"/>
            </a:pPr>
            <a:r>
              <a:rPr lang="en-US" dirty="0" smtClean="0">
                <a:latin typeface="Trebuchet MS" panose="020B0603020202020204" pitchFamily="34" charset="0"/>
              </a:rPr>
              <a:t>Plato’s Closet/Clothes Mentor</a:t>
            </a:r>
          </a:p>
          <a:p>
            <a:pPr marL="285750" indent="-285750">
              <a:buFont typeface="Arial" panose="020B0604020202020204" pitchFamily="34" charset="0"/>
              <a:buChar char="•"/>
            </a:pPr>
            <a:r>
              <a:rPr lang="en-US" dirty="0" smtClean="0">
                <a:latin typeface="Trebuchet MS" panose="020B0603020202020204" pitchFamily="34" charset="0"/>
              </a:rPr>
              <a:t>Salvation Army</a:t>
            </a:r>
          </a:p>
          <a:p>
            <a:pPr marL="285750" indent="-285750">
              <a:buFont typeface="Arial" panose="020B0604020202020204" pitchFamily="34" charset="0"/>
              <a:buChar char="•"/>
            </a:pPr>
            <a:r>
              <a:rPr lang="en-US" dirty="0" smtClean="0">
                <a:latin typeface="Trebuchet MS" panose="020B0603020202020204" pitchFamily="34" charset="0"/>
              </a:rPr>
              <a:t>Rescue Mission Stores/Outlet-clothes by pound</a:t>
            </a:r>
            <a:endParaRPr lang="en-US" dirty="0">
              <a:latin typeface="Trebuchet MS" panose="020B0603020202020204" pitchFamily="34" charset="0"/>
            </a:endParaRPr>
          </a:p>
        </p:txBody>
      </p:sp>
    </p:spTree>
    <p:extLst>
      <p:ext uri="{BB962C8B-B14F-4D97-AF65-F5344CB8AC3E}">
        <p14:creationId xmlns:p14="http://schemas.microsoft.com/office/powerpoint/2010/main" val="31126048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23</a:t>
            </a:fld>
            <a:endParaRPr lang="en-US" dirty="0"/>
          </a:p>
        </p:txBody>
      </p:sp>
      <p:sp>
        <p:nvSpPr>
          <p:cNvPr id="3" name="Title 2"/>
          <p:cNvSpPr>
            <a:spLocks noGrp="1"/>
          </p:cNvSpPr>
          <p:nvPr>
            <p:ph type="title"/>
          </p:nvPr>
        </p:nvSpPr>
        <p:spPr/>
        <p:txBody>
          <a:bodyPr/>
          <a:lstStyle/>
          <a:p>
            <a:r>
              <a:rPr lang="en-US" dirty="0" smtClean="0">
                <a:latin typeface="Sherman Serif Book"/>
              </a:rPr>
              <a:t>Driver’s Licenses</a:t>
            </a:r>
            <a:endParaRPr lang="en-US" dirty="0">
              <a:latin typeface="Sherman Serif Book"/>
            </a:endParaRPr>
          </a:p>
        </p:txBody>
      </p:sp>
      <p:sp>
        <p:nvSpPr>
          <p:cNvPr id="4" name="Text Placeholder 3"/>
          <p:cNvSpPr>
            <a:spLocks noGrp="1"/>
          </p:cNvSpPr>
          <p:nvPr>
            <p:ph type="body" sz="quarter" idx="20"/>
          </p:nvPr>
        </p:nvSpPr>
        <p:spPr>
          <a:xfrm>
            <a:off x="980464" y="1621795"/>
            <a:ext cx="6705600" cy="4216007"/>
          </a:xfrm>
        </p:spPr>
        <p:txBody>
          <a:bodyPr/>
          <a:lstStyle/>
          <a:p>
            <a:r>
              <a:rPr lang="en-US" sz="1600" dirty="0">
                <a:latin typeface="Sherman Sans Book"/>
              </a:rPr>
              <a:t>You may drive legally in New York if you have a valid foreign </a:t>
            </a:r>
            <a:r>
              <a:rPr lang="en-US" sz="1600" dirty="0" smtClean="0">
                <a:latin typeface="Sherman Sans Book"/>
              </a:rPr>
              <a:t>driver’s </a:t>
            </a:r>
            <a:r>
              <a:rPr lang="en-US" sz="1600" dirty="0">
                <a:latin typeface="Sherman Sans Book"/>
              </a:rPr>
              <a:t>license from your country </a:t>
            </a:r>
            <a:r>
              <a:rPr lang="en-US" sz="1600" dirty="0" smtClean="0">
                <a:latin typeface="Sherman Sans Book"/>
              </a:rPr>
              <a:t>AND </a:t>
            </a:r>
          </a:p>
          <a:p>
            <a:pPr marL="171450" indent="-171450">
              <a:buFont typeface="Arial" panose="020B0604020202020204" pitchFamily="34" charset="0"/>
              <a:buChar char="•"/>
            </a:pPr>
            <a:r>
              <a:rPr lang="en-US" sz="1600" dirty="0" smtClean="0">
                <a:latin typeface="Sherman Sans Book"/>
              </a:rPr>
              <a:t>a certified </a:t>
            </a:r>
            <a:r>
              <a:rPr lang="en-US" sz="1600" dirty="0">
                <a:latin typeface="Sherman Sans Book"/>
              </a:rPr>
              <a:t>translation of your license </a:t>
            </a:r>
            <a:r>
              <a:rPr lang="en-US" sz="1600" dirty="0" smtClean="0">
                <a:latin typeface="Sherman Sans Book"/>
              </a:rPr>
              <a:t>or</a:t>
            </a:r>
          </a:p>
          <a:p>
            <a:pPr marL="171450" indent="-171450">
              <a:buFont typeface="Arial" panose="020B0604020202020204" pitchFamily="34" charset="0"/>
              <a:buChar char="•"/>
            </a:pPr>
            <a:r>
              <a:rPr lang="en-US" sz="1600" dirty="0" smtClean="0">
                <a:latin typeface="Sherman Sans Book"/>
              </a:rPr>
              <a:t>a current </a:t>
            </a:r>
            <a:r>
              <a:rPr lang="en-US" sz="1600" dirty="0">
                <a:latin typeface="Sherman Sans Book"/>
              </a:rPr>
              <a:t>International Driving Permit (issued for one year only) </a:t>
            </a:r>
            <a:endParaRPr lang="en-US" sz="1600" dirty="0" smtClean="0">
              <a:latin typeface="Sherman Sans Book"/>
            </a:endParaRPr>
          </a:p>
          <a:p>
            <a:pPr marL="171450" indent="-171450">
              <a:buFont typeface="Arial" panose="020B0604020202020204" pitchFamily="34" charset="0"/>
              <a:buChar char="•"/>
            </a:pPr>
            <a:endParaRPr lang="en-US" sz="1600" dirty="0">
              <a:latin typeface="Sherman Sans Book"/>
            </a:endParaRPr>
          </a:p>
          <a:p>
            <a:r>
              <a:rPr lang="en-US" sz="1600" dirty="0" smtClean="0">
                <a:latin typeface="Sherman Sans Book"/>
              </a:rPr>
              <a:t>International </a:t>
            </a:r>
            <a:r>
              <a:rPr lang="en-US" sz="1600" dirty="0">
                <a:latin typeface="Sherman Sans Book"/>
              </a:rPr>
              <a:t>Driving </a:t>
            </a:r>
            <a:r>
              <a:rPr lang="en-US" sz="1600" dirty="0" smtClean="0">
                <a:latin typeface="Sherman Sans Book"/>
              </a:rPr>
              <a:t>Permit:</a:t>
            </a:r>
          </a:p>
          <a:p>
            <a:pPr marL="171450" indent="-171450">
              <a:buFont typeface="Arial" panose="020B0604020202020204" pitchFamily="34" charset="0"/>
              <a:buChar char="•"/>
            </a:pPr>
            <a:r>
              <a:rPr lang="en-US" sz="1600" dirty="0" smtClean="0">
                <a:latin typeface="Sherman Sans Book"/>
              </a:rPr>
              <a:t>not </a:t>
            </a:r>
            <a:r>
              <a:rPr lang="en-US" sz="1600" dirty="0">
                <a:latin typeface="Sherman Sans Book"/>
              </a:rPr>
              <a:t>a </a:t>
            </a:r>
            <a:r>
              <a:rPr lang="en-US" sz="1600" dirty="0" smtClean="0">
                <a:latin typeface="Sherman Sans Book"/>
              </a:rPr>
              <a:t>driver’s license</a:t>
            </a:r>
          </a:p>
          <a:p>
            <a:pPr marL="171450" indent="-171450">
              <a:buFont typeface="Arial" panose="020B0604020202020204" pitchFamily="34" charset="0"/>
              <a:buChar char="•"/>
            </a:pPr>
            <a:r>
              <a:rPr lang="en-US" sz="1600" dirty="0">
                <a:latin typeface="Sherman Sans Book"/>
              </a:rPr>
              <a:t>v</a:t>
            </a:r>
            <a:r>
              <a:rPr lang="en-US" sz="1600" dirty="0" smtClean="0">
                <a:latin typeface="Sherman Sans Book"/>
              </a:rPr>
              <a:t>erifies </a:t>
            </a:r>
            <a:r>
              <a:rPr lang="en-US" sz="1600" dirty="0">
                <a:latin typeface="Sherman Sans Book"/>
              </a:rPr>
              <a:t>that you hold a valid </a:t>
            </a:r>
            <a:r>
              <a:rPr lang="en-US" sz="1600" dirty="0" smtClean="0">
                <a:latin typeface="Sherman Sans Book"/>
              </a:rPr>
              <a:t>driver’s </a:t>
            </a:r>
            <a:r>
              <a:rPr lang="en-US" sz="1600" dirty="0">
                <a:latin typeface="Sherman Sans Book"/>
              </a:rPr>
              <a:t>license in your home country. </a:t>
            </a:r>
            <a:endParaRPr lang="en-US" sz="1600" dirty="0" smtClean="0">
              <a:latin typeface="Sherman Sans Book"/>
            </a:endParaRPr>
          </a:p>
          <a:p>
            <a:r>
              <a:rPr lang="en-US" sz="1600" dirty="0">
                <a:latin typeface="Sherman Sans Book"/>
              </a:rPr>
              <a:t>	</a:t>
            </a:r>
            <a:endParaRPr lang="en-US" sz="1600" dirty="0" smtClean="0">
              <a:latin typeface="Sherman Sans Book"/>
            </a:endParaRPr>
          </a:p>
          <a:p>
            <a:r>
              <a:rPr lang="en-US" sz="1600" dirty="0" smtClean="0">
                <a:latin typeface="Sherman Sans Book"/>
              </a:rPr>
              <a:t>Home Country driver’s </a:t>
            </a:r>
            <a:r>
              <a:rPr lang="en-US" sz="1600" dirty="0">
                <a:latin typeface="Sherman Sans Book"/>
              </a:rPr>
              <a:t>license, not the International Driving Permit, allows you to drive in </a:t>
            </a:r>
            <a:r>
              <a:rPr lang="en-US" sz="1600" dirty="0" smtClean="0">
                <a:latin typeface="Sherman Sans Book"/>
              </a:rPr>
              <a:t>New </a:t>
            </a:r>
            <a:r>
              <a:rPr lang="en-US" sz="1600" dirty="0">
                <a:latin typeface="Sherman Sans Book"/>
              </a:rPr>
              <a:t>York. </a:t>
            </a:r>
            <a:endParaRPr lang="en-US" sz="1600" dirty="0" smtClean="0">
              <a:latin typeface="Sherman Sans Book"/>
            </a:endParaRPr>
          </a:p>
          <a:p>
            <a:endParaRPr lang="en-US" sz="1600" dirty="0" smtClean="0">
              <a:latin typeface="Sherman Sans Book"/>
            </a:endParaRPr>
          </a:p>
          <a:p>
            <a:r>
              <a:rPr lang="en-US" sz="1600" dirty="0" smtClean="0">
                <a:latin typeface="Sherman Sans Book"/>
              </a:rPr>
              <a:t>Contact </a:t>
            </a:r>
            <a:r>
              <a:rPr lang="en-US" sz="1600" dirty="0">
                <a:latin typeface="Sherman Sans Book"/>
              </a:rPr>
              <a:t>the authorities in your home country to get an International Driving Permit.</a:t>
            </a:r>
          </a:p>
          <a:p>
            <a:endParaRPr lang="en-US" sz="1100" dirty="0" smtClean="0"/>
          </a:p>
          <a:p>
            <a:endParaRPr lang="en-US" sz="1100" dirty="0"/>
          </a:p>
        </p:txBody>
      </p:sp>
      <p:sp>
        <p:nvSpPr>
          <p:cNvPr id="5" name="Content Placeholder 4"/>
          <p:cNvSpPr>
            <a:spLocks noGrp="1"/>
          </p:cNvSpPr>
          <p:nvPr>
            <p:ph sz="quarter" idx="19"/>
          </p:nvPr>
        </p:nvSpPr>
        <p:spPr/>
        <p:txBody>
          <a:bodyPr/>
          <a:lstStyle/>
          <a:p>
            <a:r>
              <a:rPr lang="en-US" dirty="0" smtClean="0">
                <a:latin typeface="Sherman Sans Book"/>
              </a:rPr>
              <a:t>Valid Driver’s License in your Country/International Driving Permit</a:t>
            </a:r>
            <a:endParaRPr lang="en-US" dirty="0">
              <a:latin typeface="Sherman Sans Book"/>
            </a:endParaRPr>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pic>
        <p:nvPicPr>
          <p:cNvPr id="7" name="Picture 6"/>
          <p:cNvPicPr>
            <a:picLocks noChangeAspect="1"/>
          </p:cNvPicPr>
          <p:nvPr/>
        </p:nvPicPr>
        <p:blipFill>
          <a:blip r:embed="rId2"/>
          <a:stretch>
            <a:fillRect/>
          </a:stretch>
        </p:blipFill>
        <p:spPr>
          <a:xfrm>
            <a:off x="7686064" y="2271249"/>
            <a:ext cx="4048734" cy="2917100"/>
          </a:xfrm>
          <a:prstGeom prst="rect">
            <a:avLst/>
          </a:prstGeom>
        </p:spPr>
      </p:pic>
    </p:spTree>
    <p:extLst>
      <p:ext uri="{BB962C8B-B14F-4D97-AF65-F5344CB8AC3E}">
        <p14:creationId xmlns:p14="http://schemas.microsoft.com/office/powerpoint/2010/main" val="22214632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24</a:t>
            </a:fld>
            <a:endParaRPr lang="en-US" dirty="0"/>
          </a:p>
        </p:txBody>
      </p:sp>
      <p:sp>
        <p:nvSpPr>
          <p:cNvPr id="3" name="Title 2"/>
          <p:cNvSpPr>
            <a:spLocks noGrp="1"/>
          </p:cNvSpPr>
          <p:nvPr>
            <p:ph type="title"/>
          </p:nvPr>
        </p:nvSpPr>
        <p:spPr/>
        <p:txBody>
          <a:bodyPr/>
          <a:lstStyle/>
          <a:p>
            <a:r>
              <a:rPr lang="en-US" dirty="0" smtClean="0">
                <a:latin typeface="Sherman Serif Book"/>
              </a:rPr>
              <a:t>Driver’s Licenses</a:t>
            </a:r>
            <a:endParaRPr lang="en-US" dirty="0">
              <a:latin typeface="Sherman Serif Book"/>
            </a:endParaRPr>
          </a:p>
        </p:txBody>
      </p:sp>
      <p:sp>
        <p:nvSpPr>
          <p:cNvPr id="5" name="Content Placeholder 4"/>
          <p:cNvSpPr>
            <a:spLocks noGrp="1"/>
          </p:cNvSpPr>
          <p:nvPr>
            <p:ph sz="quarter" idx="19"/>
          </p:nvPr>
        </p:nvSpPr>
        <p:spPr/>
        <p:txBody>
          <a:bodyPr/>
          <a:lstStyle/>
          <a:p>
            <a:r>
              <a:rPr lang="en-US" dirty="0" smtClean="0">
                <a:latin typeface="Sherman Sans Book"/>
              </a:rPr>
              <a:t>Valid Driver’s License in your Country/International Driving Permit</a:t>
            </a:r>
            <a:endParaRPr lang="en-US" dirty="0">
              <a:latin typeface="Sherman Sans Book"/>
            </a:endParaRPr>
          </a:p>
        </p:txBody>
      </p:sp>
      <p:sp>
        <p:nvSpPr>
          <p:cNvPr id="6" name="Text Placeholder 5"/>
          <p:cNvSpPr>
            <a:spLocks noGrp="1"/>
          </p:cNvSpPr>
          <p:nvPr>
            <p:ph type="body" sz="quarter" idx="21"/>
          </p:nvPr>
        </p:nvSpPr>
        <p:spPr/>
        <p:txBody>
          <a:bodyPr/>
          <a:lstStyle/>
          <a:p>
            <a:r>
              <a:rPr lang="en-US" dirty="0" smtClean="0">
                <a:latin typeface="Sherman Sans Book"/>
              </a:rPr>
              <a:t>Center </a:t>
            </a:r>
            <a:r>
              <a:rPr lang="en-US" dirty="0">
                <a:latin typeface="Sherman Sans Book"/>
              </a:rPr>
              <a:t>for International </a:t>
            </a:r>
            <a:r>
              <a:rPr lang="en-US" dirty="0" smtClean="0">
                <a:latin typeface="Sherman Sans Book"/>
              </a:rPr>
              <a:t>Services</a:t>
            </a:r>
            <a:endParaRPr lang="en-US" dirty="0">
              <a:latin typeface="Sherman Sans Book"/>
            </a:endParaRPr>
          </a:p>
        </p:txBody>
      </p:sp>
      <p:pic>
        <p:nvPicPr>
          <p:cNvPr id="7" name="Picture 6"/>
          <p:cNvPicPr>
            <a:picLocks noChangeAspect="1"/>
          </p:cNvPicPr>
          <p:nvPr/>
        </p:nvPicPr>
        <p:blipFill rotWithShape="1">
          <a:blip r:embed="rId3"/>
          <a:srcRect l="1227" t="16574" r="1666" b="2306"/>
          <a:stretch/>
        </p:blipFill>
        <p:spPr>
          <a:xfrm>
            <a:off x="7312508" y="3381298"/>
            <a:ext cx="4422292" cy="2732124"/>
          </a:xfrm>
          <a:prstGeom prst="rect">
            <a:avLst/>
          </a:prstGeom>
        </p:spPr>
      </p:pic>
      <p:sp>
        <p:nvSpPr>
          <p:cNvPr id="8" name="TextBox 7"/>
          <p:cNvSpPr txBox="1"/>
          <p:nvPr/>
        </p:nvSpPr>
        <p:spPr>
          <a:xfrm>
            <a:off x="1069124" y="3877660"/>
            <a:ext cx="6243382" cy="2454005"/>
          </a:xfrm>
          <a:prstGeom prst="rect">
            <a:avLst/>
          </a:prstGeom>
          <a:noFill/>
        </p:spPr>
        <p:txBody>
          <a:bodyPr wrap="square" rtlCol="0">
            <a:spAutoFit/>
          </a:bodyPr>
          <a:lstStyle/>
          <a:p>
            <a:pPr marL="171450" lvl="0" indent="-171450">
              <a:lnSpc>
                <a:spcPct val="90000"/>
              </a:lnSpc>
              <a:spcBef>
                <a:spcPts val="1000"/>
              </a:spcBef>
              <a:buFont typeface="Arial" panose="020B0604020202020204" pitchFamily="34" charset="0"/>
              <a:buChar char="•"/>
            </a:pPr>
            <a:r>
              <a:rPr lang="en-US" sz="2000" dirty="0" smtClean="0">
                <a:solidFill>
                  <a:srgbClr val="3E3D3C"/>
                </a:solidFill>
                <a:latin typeface="Sherman Sans Book"/>
              </a:rPr>
              <a:t>help to avoid problems if you are stopped for a traffic violation or at some other time when you need to present a driver license.</a:t>
            </a:r>
          </a:p>
          <a:p>
            <a:pPr marL="171450" lvl="0" indent="-171450">
              <a:lnSpc>
                <a:spcPct val="90000"/>
              </a:lnSpc>
              <a:spcBef>
                <a:spcPts val="1000"/>
              </a:spcBef>
              <a:buFont typeface="Arial" panose="020B0604020202020204" pitchFamily="34" charset="0"/>
              <a:buChar char="•"/>
            </a:pPr>
            <a:r>
              <a:rPr lang="en-US" sz="2000" dirty="0" smtClean="0">
                <a:solidFill>
                  <a:srgbClr val="3E3D3C"/>
                </a:solidFill>
                <a:latin typeface="Sherman Sans Book"/>
              </a:rPr>
              <a:t>if you intend to purchase a car because many car insurance companies will not insure your vehicle, or will insure you through a high risk pool at much higher rates.</a:t>
            </a:r>
          </a:p>
          <a:p>
            <a:pPr lvl="0">
              <a:lnSpc>
                <a:spcPct val="90000"/>
              </a:lnSpc>
              <a:spcBef>
                <a:spcPts val="1000"/>
              </a:spcBef>
            </a:pPr>
            <a:endParaRPr lang="en-US" sz="1200" dirty="0">
              <a:solidFill>
                <a:srgbClr val="3E3D3C"/>
              </a:solidFill>
              <a:latin typeface="Trebuchet MS" charset="0"/>
            </a:endParaRPr>
          </a:p>
        </p:txBody>
      </p:sp>
      <p:sp>
        <p:nvSpPr>
          <p:cNvPr id="9" name="Rectangle 8"/>
          <p:cNvSpPr/>
          <p:nvPr/>
        </p:nvSpPr>
        <p:spPr>
          <a:xfrm>
            <a:off x="1066798" y="1602280"/>
            <a:ext cx="10412897" cy="2672526"/>
          </a:xfrm>
          <a:prstGeom prst="rect">
            <a:avLst/>
          </a:prstGeom>
        </p:spPr>
        <p:txBody>
          <a:bodyPr wrap="square">
            <a:spAutoFit/>
          </a:bodyPr>
          <a:lstStyle/>
          <a:p>
            <a:pPr lvl="0">
              <a:lnSpc>
                <a:spcPct val="90000"/>
              </a:lnSpc>
              <a:spcBef>
                <a:spcPts val="1000"/>
              </a:spcBef>
            </a:pPr>
            <a:r>
              <a:rPr lang="en-US" sz="2000" dirty="0">
                <a:solidFill>
                  <a:srgbClr val="3E3D3C"/>
                </a:solidFill>
                <a:latin typeface="Sherman Sans Book"/>
              </a:rPr>
              <a:t>You do not need to apply for a New York </a:t>
            </a:r>
            <a:r>
              <a:rPr lang="en-US" sz="2000" dirty="0" smtClean="0">
                <a:solidFill>
                  <a:srgbClr val="3E3D3C"/>
                </a:solidFill>
                <a:latin typeface="Sherman Sans Book"/>
              </a:rPr>
              <a:t>driver’s </a:t>
            </a:r>
            <a:r>
              <a:rPr lang="en-US" sz="2000" dirty="0">
                <a:solidFill>
                  <a:srgbClr val="3E3D3C"/>
                </a:solidFill>
                <a:latin typeface="Sherman Sans Book"/>
              </a:rPr>
              <a:t>license if:</a:t>
            </a:r>
          </a:p>
          <a:p>
            <a:pPr marL="171450" lvl="0" indent="-171450">
              <a:lnSpc>
                <a:spcPct val="90000"/>
              </a:lnSpc>
              <a:spcBef>
                <a:spcPts val="1000"/>
              </a:spcBef>
              <a:buFont typeface="Arial" panose="020B0604020202020204" pitchFamily="34" charset="0"/>
              <a:buChar char="•"/>
            </a:pPr>
            <a:r>
              <a:rPr lang="en-US" sz="2000" dirty="0">
                <a:solidFill>
                  <a:srgbClr val="3E3D3C"/>
                </a:solidFill>
                <a:latin typeface="Sherman Sans Book"/>
              </a:rPr>
              <a:t>your foreign </a:t>
            </a:r>
            <a:r>
              <a:rPr lang="en-US" sz="2000" dirty="0" smtClean="0">
                <a:solidFill>
                  <a:srgbClr val="3E3D3C"/>
                </a:solidFill>
                <a:latin typeface="Sherman Sans Book"/>
              </a:rPr>
              <a:t>driver’s </a:t>
            </a:r>
            <a:r>
              <a:rPr lang="en-US" sz="2000" dirty="0">
                <a:solidFill>
                  <a:srgbClr val="3E3D3C"/>
                </a:solidFill>
                <a:latin typeface="Sherman Sans Book"/>
              </a:rPr>
              <a:t>license is valid and </a:t>
            </a:r>
          </a:p>
          <a:p>
            <a:pPr marL="171450" lvl="0" indent="-171450">
              <a:lnSpc>
                <a:spcPct val="90000"/>
              </a:lnSpc>
              <a:spcBef>
                <a:spcPts val="1000"/>
              </a:spcBef>
              <a:buFont typeface="Arial" panose="020B0604020202020204" pitchFamily="34" charset="0"/>
              <a:buChar char="•"/>
            </a:pPr>
            <a:r>
              <a:rPr lang="en-US" sz="2000" dirty="0">
                <a:solidFill>
                  <a:srgbClr val="3E3D3C"/>
                </a:solidFill>
                <a:latin typeface="Sherman Sans Book"/>
              </a:rPr>
              <a:t>you have no intention to reside permanently in New York State</a:t>
            </a:r>
            <a:r>
              <a:rPr lang="en-US" sz="2000" dirty="0" smtClean="0">
                <a:solidFill>
                  <a:srgbClr val="3E3D3C"/>
                </a:solidFill>
                <a:latin typeface="Sherman Sans Book"/>
              </a:rPr>
              <a:t>.</a:t>
            </a:r>
          </a:p>
          <a:p>
            <a:pPr lvl="0">
              <a:lnSpc>
                <a:spcPct val="90000"/>
              </a:lnSpc>
              <a:spcBef>
                <a:spcPts val="1000"/>
              </a:spcBef>
            </a:pPr>
            <a:endParaRPr lang="en-US" sz="2000" dirty="0" smtClean="0">
              <a:solidFill>
                <a:srgbClr val="3E3D3C"/>
              </a:solidFill>
              <a:latin typeface="Sherman Sans Book"/>
            </a:endParaRPr>
          </a:p>
          <a:p>
            <a:pPr>
              <a:lnSpc>
                <a:spcPct val="90000"/>
              </a:lnSpc>
              <a:spcBef>
                <a:spcPts val="1000"/>
              </a:spcBef>
            </a:pPr>
            <a:r>
              <a:rPr lang="en-US" sz="2000" dirty="0">
                <a:solidFill>
                  <a:srgbClr val="3E3D3C"/>
                </a:solidFill>
                <a:latin typeface="Sherman Sans Book"/>
              </a:rPr>
              <a:t>However, it is advisable to obtain a New York State license even if your foreign license is still valid</a:t>
            </a:r>
            <a:r>
              <a:rPr lang="en-US" sz="2000" dirty="0" smtClean="0">
                <a:solidFill>
                  <a:srgbClr val="3E3D3C"/>
                </a:solidFill>
                <a:latin typeface="Sherman Sans Book"/>
              </a:rPr>
              <a:t>:</a:t>
            </a:r>
          </a:p>
          <a:p>
            <a:pPr lvl="0">
              <a:lnSpc>
                <a:spcPct val="90000"/>
              </a:lnSpc>
              <a:spcBef>
                <a:spcPts val="1000"/>
              </a:spcBef>
            </a:pPr>
            <a:endParaRPr lang="en-US" sz="2000" dirty="0">
              <a:solidFill>
                <a:srgbClr val="3E3D3C"/>
              </a:solidFill>
              <a:latin typeface="Trebuchet MS" charset="0"/>
            </a:endParaRPr>
          </a:p>
        </p:txBody>
      </p:sp>
    </p:spTree>
    <p:extLst>
      <p:ext uri="{BB962C8B-B14F-4D97-AF65-F5344CB8AC3E}">
        <p14:creationId xmlns:p14="http://schemas.microsoft.com/office/powerpoint/2010/main" val="24376722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25</a:t>
            </a:fld>
            <a:endParaRPr lang="en-US" dirty="0"/>
          </a:p>
        </p:txBody>
      </p:sp>
      <p:sp>
        <p:nvSpPr>
          <p:cNvPr id="3" name="Title 2"/>
          <p:cNvSpPr>
            <a:spLocks noGrp="1"/>
          </p:cNvSpPr>
          <p:nvPr>
            <p:ph type="title"/>
          </p:nvPr>
        </p:nvSpPr>
        <p:spPr/>
        <p:txBody>
          <a:bodyPr/>
          <a:lstStyle/>
          <a:p>
            <a:r>
              <a:rPr lang="en-US" dirty="0" smtClean="0">
                <a:latin typeface="Sherman Serif Book"/>
              </a:rPr>
              <a:t>New York State Driver’s License</a:t>
            </a:r>
            <a:endParaRPr lang="en-US" dirty="0">
              <a:latin typeface="Sherman Serif Book"/>
            </a:endParaRPr>
          </a:p>
        </p:txBody>
      </p:sp>
      <p:sp>
        <p:nvSpPr>
          <p:cNvPr id="4" name="Text Placeholder 3"/>
          <p:cNvSpPr>
            <a:spLocks noGrp="1"/>
          </p:cNvSpPr>
          <p:nvPr>
            <p:ph type="body" sz="quarter" idx="20"/>
          </p:nvPr>
        </p:nvSpPr>
        <p:spPr>
          <a:xfrm>
            <a:off x="1066799" y="1761135"/>
            <a:ext cx="10667998" cy="4361369"/>
          </a:xfrm>
        </p:spPr>
        <p:txBody>
          <a:bodyPr/>
          <a:lstStyle/>
          <a:p>
            <a:r>
              <a:rPr lang="en-US" sz="2000" dirty="0" smtClean="0">
                <a:latin typeface="Sherman Sans Book"/>
              </a:rPr>
              <a:t>You must first apply for a New </a:t>
            </a:r>
            <a:r>
              <a:rPr lang="en-US" sz="2000" dirty="0">
                <a:latin typeface="Sherman Sans Book"/>
              </a:rPr>
              <a:t>York State </a:t>
            </a:r>
            <a:r>
              <a:rPr lang="en-US" sz="2000" dirty="0" smtClean="0">
                <a:latin typeface="Sherman Sans Book"/>
              </a:rPr>
              <a:t>learner’s permit and practice </a:t>
            </a:r>
            <a:r>
              <a:rPr lang="en-US" sz="2000" dirty="0">
                <a:latin typeface="Sherman Sans Book"/>
              </a:rPr>
              <a:t>your driving skills </a:t>
            </a:r>
            <a:r>
              <a:rPr lang="en-US" sz="2000" dirty="0" smtClean="0">
                <a:latin typeface="Sherman Sans Book"/>
              </a:rPr>
              <a:t>and then pass an actual driving </a:t>
            </a:r>
            <a:r>
              <a:rPr lang="en-US" sz="2000" dirty="0">
                <a:latin typeface="Sherman Sans Book"/>
              </a:rPr>
              <a:t>test</a:t>
            </a:r>
            <a:r>
              <a:rPr lang="en-US" sz="2000" dirty="0" smtClean="0">
                <a:latin typeface="Sherman Sans Book"/>
              </a:rPr>
              <a:t>.</a:t>
            </a:r>
          </a:p>
          <a:p>
            <a:endParaRPr lang="en-US" sz="2000" dirty="0">
              <a:latin typeface="Sherman Sans Book"/>
            </a:endParaRPr>
          </a:p>
          <a:p>
            <a:r>
              <a:rPr lang="en-US" sz="2000" b="1" dirty="0" smtClean="0">
                <a:latin typeface="Sherman Sans Book"/>
              </a:rPr>
              <a:t>How </a:t>
            </a:r>
            <a:r>
              <a:rPr lang="en-US" sz="2000" b="1" dirty="0">
                <a:latin typeface="Sherman Sans Book"/>
              </a:rPr>
              <a:t>to get a New York State Learner </a:t>
            </a:r>
            <a:r>
              <a:rPr lang="en-US" sz="2000" b="1" dirty="0" smtClean="0">
                <a:latin typeface="Sherman Sans Book"/>
              </a:rPr>
              <a:t>Permit:</a:t>
            </a:r>
            <a:endParaRPr lang="en-US" sz="2000" dirty="0">
              <a:latin typeface="Sherman Sans Book"/>
            </a:endParaRPr>
          </a:p>
          <a:p>
            <a:r>
              <a:rPr lang="en-US" sz="2000" dirty="0">
                <a:latin typeface="Sherman Sans Book"/>
              </a:rPr>
              <a:t>Apply for a </a:t>
            </a:r>
            <a:r>
              <a:rPr lang="en-US" sz="2000" dirty="0" smtClean="0">
                <a:latin typeface="Sherman Sans Book"/>
              </a:rPr>
              <a:t>learner’s permit at the Department of Motor Vehicles (DMV)</a:t>
            </a:r>
          </a:p>
          <a:p>
            <a:pPr marL="342900" indent="-342900">
              <a:buFont typeface="Arial" panose="020B0604020202020204" pitchFamily="34" charset="0"/>
              <a:buChar char="•"/>
            </a:pPr>
            <a:r>
              <a:rPr lang="en-US" sz="2000" dirty="0" smtClean="0">
                <a:latin typeface="Sherman Sans Book"/>
              </a:rPr>
              <a:t>requires SEVIS registration</a:t>
            </a:r>
          </a:p>
          <a:p>
            <a:pPr marL="342900" indent="-342900">
              <a:buFont typeface="Arial" panose="020B0604020202020204" pitchFamily="34" charset="0"/>
              <a:buChar char="•"/>
            </a:pPr>
            <a:r>
              <a:rPr lang="en-US" sz="2000" dirty="0" smtClean="0">
                <a:latin typeface="Sherman Sans Book"/>
              </a:rPr>
              <a:t>Requires documentation that meets a point system</a:t>
            </a:r>
            <a:endParaRPr lang="en-US" sz="2000" dirty="0">
              <a:latin typeface="Sherman Sans Book"/>
            </a:endParaRPr>
          </a:p>
          <a:p>
            <a:r>
              <a:rPr lang="en-US" sz="2000" dirty="0">
                <a:latin typeface="Sherman Sans Book"/>
              </a:rPr>
              <a:t>Pass the vision test</a:t>
            </a:r>
          </a:p>
          <a:p>
            <a:r>
              <a:rPr lang="en-US" sz="2000" dirty="0">
                <a:latin typeface="Sherman Sans Book"/>
              </a:rPr>
              <a:t>Pass the written test</a:t>
            </a:r>
          </a:p>
          <a:p>
            <a:endParaRPr lang="en-US" sz="2000" dirty="0" smtClean="0">
              <a:latin typeface="Sherman Sans Book"/>
            </a:endParaRPr>
          </a:p>
          <a:p>
            <a:r>
              <a:rPr lang="en-US" sz="2000" dirty="0">
                <a:latin typeface="Sherman Sans Book"/>
              </a:rPr>
              <a:t>You must consult </a:t>
            </a:r>
            <a:r>
              <a:rPr lang="en-US" sz="2000" dirty="0">
                <a:latin typeface="Sherman Sans Book"/>
                <a:hlinkClick r:id="rId2"/>
              </a:rPr>
              <a:t>www.dmv.org</a:t>
            </a:r>
            <a:r>
              <a:rPr lang="en-US" sz="2000" dirty="0">
                <a:latin typeface="Sherman Sans Book"/>
              </a:rPr>
              <a:t> for specific </a:t>
            </a:r>
            <a:r>
              <a:rPr lang="en-US" sz="2000" dirty="0" smtClean="0">
                <a:latin typeface="Sherman Sans Book"/>
              </a:rPr>
              <a:t>requirements</a:t>
            </a:r>
            <a:r>
              <a:rPr lang="en-US" sz="2000" dirty="0">
                <a:latin typeface="Sherman Sans Book"/>
              </a:rPr>
              <a:t>!</a:t>
            </a:r>
          </a:p>
        </p:txBody>
      </p:sp>
      <p:sp>
        <p:nvSpPr>
          <p:cNvPr id="5" name="Content Placeholder 4"/>
          <p:cNvSpPr>
            <a:spLocks noGrp="1"/>
          </p:cNvSpPr>
          <p:nvPr>
            <p:ph sz="quarter" idx="19"/>
          </p:nvPr>
        </p:nvSpPr>
        <p:spPr/>
        <p:txBody>
          <a:bodyPr/>
          <a:lstStyle/>
          <a:p>
            <a:r>
              <a:rPr lang="en-US" dirty="0" smtClean="0">
                <a:latin typeface="Sherman Sans Book"/>
              </a:rPr>
              <a:t>If you do not have a valid driver’s license</a:t>
            </a:r>
            <a:endParaRPr lang="en-US" dirty="0">
              <a:latin typeface="Sherman Sans Book"/>
            </a:endParaRPr>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pic>
        <p:nvPicPr>
          <p:cNvPr id="1028" name="Picture 4" descr="Image result for nys driver's permit"/>
          <p:cNvPicPr>
            <a:picLocks noChangeAspect="1" noChangeArrowheads="1"/>
          </p:cNvPicPr>
          <p:nvPr/>
        </p:nvPicPr>
        <p:blipFill rotWithShape="1">
          <a:blip r:embed="rId3">
            <a:extLst>
              <a:ext uri="{28A0092B-C50C-407E-A947-70E740481C1C}">
                <a14:useLocalDpi xmlns:a14="http://schemas.microsoft.com/office/drawing/2010/main" val="0"/>
              </a:ext>
            </a:extLst>
          </a:blip>
          <a:srcRect l="851" t="3599" r="25873" b="5693"/>
          <a:stretch/>
        </p:blipFill>
        <p:spPr bwMode="auto">
          <a:xfrm>
            <a:off x="8067262" y="3698943"/>
            <a:ext cx="3667538" cy="231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922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26</a:t>
            </a:fld>
            <a:endParaRPr lang="en-US" dirty="0"/>
          </a:p>
        </p:txBody>
      </p:sp>
      <p:sp>
        <p:nvSpPr>
          <p:cNvPr id="3" name="Title 2"/>
          <p:cNvSpPr>
            <a:spLocks noGrp="1"/>
          </p:cNvSpPr>
          <p:nvPr>
            <p:ph type="title"/>
          </p:nvPr>
        </p:nvSpPr>
        <p:spPr/>
        <p:txBody>
          <a:bodyPr/>
          <a:lstStyle/>
          <a:p>
            <a:r>
              <a:rPr lang="en-US" dirty="0" smtClean="0">
                <a:latin typeface="Sherman Sans Book"/>
              </a:rPr>
              <a:t>New York State Driver License</a:t>
            </a:r>
            <a:endParaRPr lang="en-US" dirty="0">
              <a:latin typeface="Sherman Sans Book"/>
            </a:endParaRPr>
          </a:p>
        </p:txBody>
      </p:sp>
      <p:sp>
        <p:nvSpPr>
          <p:cNvPr id="4" name="Text Placeholder 3"/>
          <p:cNvSpPr>
            <a:spLocks noGrp="1"/>
          </p:cNvSpPr>
          <p:nvPr>
            <p:ph type="body" sz="quarter" idx="20"/>
          </p:nvPr>
        </p:nvSpPr>
        <p:spPr>
          <a:xfrm>
            <a:off x="1066799" y="1541855"/>
            <a:ext cx="10667998" cy="3646487"/>
          </a:xfrm>
        </p:spPr>
        <p:txBody>
          <a:bodyPr/>
          <a:lstStyle/>
          <a:p>
            <a:pPr marL="342900" indent="-342900">
              <a:buFont typeface="Arial" panose="020B0604020202020204" pitchFamily="34" charset="0"/>
              <a:buChar char="•"/>
            </a:pPr>
            <a:r>
              <a:rPr lang="en-US" sz="2000" dirty="0">
                <a:latin typeface="Sherman Sans Book"/>
              </a:rPr>
              <a:t>T</a:t>
            </a:r>
            <a:r>
              <a:rPr lang="en-US" sz="2000" dirty="0" smtClean="0">
                <a:latin typeface="Sherman Sans Book"/>
              </a:rPr>
              <a:t>ake </a:t>
            </a:r>
            <a:r>
              <a:rPr lang="en-US" sz="2000" dirty="0">
                <a:latin typeface="Sherman Sans Book"/>
              </a:rPr>
              <a:t>a driver education course or a DMV-approved pre-licensing course</a:t>
            </a:r>
            <a:r>
              <a:rPr lang="en-US" sz="2000" dirty="0" smtClean="0">
                <a:latin typeface="Sherman Sans Book"/>
              </a:rPr>
              <a:t>.</a:t>
            </a:r>
          </a:p>
          <a:p>
            <a:pPr marL="342900" indent="-342900">
              <a:buFont typeface="Arial" panose="020B0604020202020204" pitchFamily="34" charset="0"/>
              <a:buChar char="•"/>
            </a:pPr>
            <a:r>
              <a:rPr lang="en-US" sz="2000" dirty="0" smtClean="0">
                <a:latin typeface="Sherman Sans Book"/>
              </a:rPr>
              <a:t>Apply for a driver’s license at the DMV: </a:t>
            </a:r>
            <a:endParaRPr lang="en-US" sz="2000" dirty="0">
              <a:latin typeface="Sherman Sans Book"/>
            </a:endParaRPr>
          </a:p>
          <a:p>
            <a:pPr marL="800100" lvl="1" indent="-342900">
              <a:buFont typeface="Arial" panose="020B0604020202020204" pitchFamily="34" charset="0"/>
              <a:buChar char="•"/>
            </a:pPr>
            <a:r>
              <a:rPr lang="en-US" sz="2000" dirty="0" smtClean="0">
                <a:solidFill>
                  <a:schemeClr val="bg2">
                    <a:lumMod val="25000"/>
                  </a:schemeClr>
                </a:solidFill>
                <a:latin typeface="Sherman Sans Book"/>
              </a:rPr>
              <a:t>Requires </a:t>
            </a:r>
            <a:r>
              <a:rPr lang="en-US" sz="2000" dirty="0" err="1">
                <a:solidFill>
                  <a:schemeClr val="bg2">
                    <a:lumMod val="25000"/>
                  </a:schemeClr>
                </a:solidFill>
                <a:latin typeface="Sherman Sans Book"/>
              </a:rPr>
              <a:t>SEVIS</a:t>
            </a:r>
            <a:r>
              <a:rPr lang="en-US" sz="2000" dirty="0">
                <a:solidFill>
                  <a:schemeClr val="bg2">
                    <a:lumMod val="25000"/>
                  </a:schemeClr>
                </a:solidFill>
                <a:latin typeface="Sherman Sans Book"/>
              </a:rPr>
              <a:t> registration</a:t>
            </a:r>
          </a:p>
          <a:p>
            <a:pPr marL="800100" lvl="1" indent="-342900">
              <a:buFont typeface="Arial" panose="020B0604020202020204" pitchFamily="34" charset="0"/>
              <a:buChar char="•"/>
            </a:pPr>
            <a:r>
              <a:rPr lang="en-US" sz="2000" dirty="0">
                <a:solidFill>
                  <a:schemeClr val="bg2">
                    <a:lumMod val="25000"/>
                  </a:schemeClr>
                </a:solidFill>
                <a:latin typeface="Sherman Sans Book"/>
              </a:rPr>
              <a:t>Requires documentation that meets a point system</a:t>
            </a:r>
            <a:endParaRPr lang="en-US" sz="2000" dirty="0" smtClean="0">
              <a:solidFill>
                <a:schemeClr val="bg2">
                  <a:lumMod val="25000"/>
                </a:schemeClr>
              </a:solidFill>
              <a:latin typeface="Sherman Sans Book"/>
            </a:endParaRPr>
          </a:p>
          <a:p>
            <a:pPr marL="342900" indent="-342900">
              <a:buFont typeface="Arial" panose="020B0604020202020204" pitchFamily="34" charset="0"/>
              <a:buChar char="•"/>
            </a:pPr>
            <a:r>
              <a:rPr lang="en-US" sz="2000" dirty="0" smtClean="0">
                <a:latin typeface="Sherman Sans Book"/>
              </a:rPr>
              <a:t>Make </a:t>
            </a:r>
            <a:r>
              <a:rPr lang="en-US" sz="2000" dirty="0">
                <a:latin typeface="Sherman Sans Book"/>
              </a:rPr>
              <a:t>an appointment for a road test. </a:t>
            </a:r>
            <a:endParaRPr lang="en-US" sz="2000" dirty="0" smtClean="0">
              <a:latin typeface="Sherman Sans Book"/>
            </a:endParaRPr>
          </a:p>
          <a:p>
            <a:pPr marL="342900" indent="-342900">
              <a:buFont typeface="Arial" panose="020B0604020202020204" pitchFamily="34" charset="0"/>
              <a:buChar char="•"/>
            </a:pPr>
            <a:r>
              <a:rPr lang="en-US" sz="2000" dirty="0" smtClean="0">
                <a:latin typeface="Sherman Sans Book"/>
              </a:rPr>
              <a:t>Pass </a:t>
            </a:r>
            <a:r>
              <a:rPr lang="en-US" sz="2000" dirty="0">
                <a:latin typeface="Sherman Sans Book"/>
              </a:rPr>
              <a:t>your road test and receive your New York State driver license</a:t>
            </a:r>
            <a:r>
              <a:rPr lang="en-US" sz="2000" dirty="0" smtClean="0">
                <a:latin typeface="Sherman Sans Book"/>
              </a:rPr>
              <a:t>.</a:t>
            </a:r>
          </a:p>
          <a:p>
            <a:pPr marL="342900" indent="-342900">
              <a:buFont typeface="Arial" panose="020B0604020202020204" pitchFamily="34" charset="0"/>
              <a:buChar char="•"/>
            </a:pPr>
            <a:r>
              <a:rPr lang="en-US" sz="2000" dirty="0" smtClean="0">
                <a:latin typeface="Sherman Sans Book"/>
              </a:rPr>
              <a:t>Make </a:t>
            </a:r>
            <a:r>
              <a:rPr lang="en-US" sz="2000" dirty="0">
                <a:latin typeface="Sherman Sans Book"/>
              </a:rPr>
              <a:t>sure you don't show up to the road test alone.</a:t>
            </a:r>
          </a:p>
          <a:p>
            <a:endParaRPr lang="en-US" sz="2000" dirty="0" smtClean="0">
              <a:latin typeface="Sherman Sans Book"/>
            </a:endParaRPr>
          </a:p>
          <a:p>
            <a:r>
              <a:rPr lang="en-US" sz="2000" dirty="0">
                <a:latin typeface="Sherman Sans Book"/>
              </a:rPr>
              <a:t>You must consult </a:t>
            </a:r>
            <a:r>
              <a:rPr lang="en-US" sz="2000" dirty="0">
                <a:latin typeface="Sherman Sans Book"/>
                <a:hlinkClick r:id="rId2"/>
              </a:rPr>
              <a:t>www.dmv.org</a:t>
            </a:r>
            <a:r>
              <a:rPr lang="en-US" sz="2000" dirty="0">
                <a:latin typeface="Sherman Sans Book"/>
              </a:rPr>
              <a:t> for specific requirements</a:t>
            </a:r>
            <a:r>
              <a:rPr lang="en-US" sz="2000" dirty="0" smtClean="0">
                <a:latin typeface="Sherman Sans Book"/>
              </a:rPr>
              <a:t>!</a:t>
            </a:r>
            <a:endParaRPr lang="en-US" sz="2000" dirty="0">
              <a:latin typeface="Sherman Sans Book"/>
            </a:endParaRPr>
          </a:p>
        </p:txBody>
      </p:sp>
      <p:sp>
        <p:nvSpPr>
          <p:cNvPr id="5" name="Content Placeholder 4"/>
          <p:cNvSpPr>
            <a:spLocks noGrp="1"/>
          </p:cNvSpPr>
          <p:nvPr>
            <p:ph sz="quarter" idx="19"/>
          </p:nvPr>
        </p:nvSpPr>
        <p:spPr/>
        <p:txBody>
          <a:bodyPr/>
          <a:lstStyle/>
          <a:p>
            <a:r>
              <a:rPr lang="en-US" b="1" dirty="0">
                <a:latin typeface="Sherman Sans Book"/>
              </a:rPr>
              <a:t>Obtaining a New York State Driver License:</a:t>
            </a:r>
            <a:endParaRPr lang="en-US" dirty="0">
              <a:latin typeface="Sherman Sans Book"/>
            </a:endParaRPr>
          </a:p>
          <a:p>
            <a:endParaRPr lang="en-US" dirty="0"/>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pic>
        <p:nvPicPr>
          <p:cNvPr id="2050" name="Picture 2" descr="Image result for nys driver's permit"/>
          <p:cNvPicPr>
            <a:picLocks noChangeAspect="1" noChangeArrowheads="1"/>
          </p:cNvPicPr>
          <p:nvPr/>
        </p:nvPicPr>
        <p:blipFill rotWithShape="1">
          <a:blip r:embed="rId3">
            <a:extLst>
              <a:ext uri="{28A0092B-C50C-407E-A947-70E740481C1C}">
                <a14:useLocalDpi xmlns:a14="http://schemas.microsoft.com/office/drawing/2010/main" val="0"/>
              </a:ext>
            </a:extLst>
          </a:blip>
          <a:srcRect l="852" t="4869" r="28307" b="5855"/>
          <a:stretch/>
        </p:blipFill>
        <p:spPr bwMode="auto">
          <a:xfrm>
            <a:off x="8242936" y="3895210"/>
            <a:ext cx="3491861" cy="220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4883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27</a:t>
            </a:fld>
            <a:endParaRPr lang="en-US" dirty="0"/>
          </a:p>
        </p:txBody>
      </p:sp>
      <p:sp>
        <p:nvSpPr>
          <p:cNvPr id="3" name="Title 2"/>
          <p:cNvSpPr>
            <a:spLocks noGrp="1"/>
          </p:cNvSpPr>
          <p:nvPr>
            <p:ph type="title"/>
          </p:nvPr>
        </p:nvSpPr>
        <p:spPr/>
        <p:txBody>
          <a:bodyPr/>
          <a:lstStyle/>
          <a:p>
            <a:r>
              <a:rPr lang="en-US" dirty="0" smtClean="0">
                <a:latin typeface="Sherman Sans Book"/>
              </a:rPr>
              <a:t>New York State Driver License</a:t>
            </a:r>
            <a:endParaRPr lang="en-US" dirty="0">
              <a:latin typeface="Sherman Sans Book"/>
            </a:endParaRPr>
          </a:p>
        </p:txBody>
      </p:sp>
      <p:sp>
        <p:nvSpPr>
          <p:cNvPr id="4" name="Text Placeholder 3"/>
          <p:cNvSpPr>
            <a:spLocks noGrp="1"/>
          </p:cNvSpPr>
          <p:nvPr>
            <p:ph type="body" sz="quarter" idx="20"/>
          </p:nvPr>
        </p:nvSpPr>
        <p:spPr>
          <a:xfrm>
            <a:off x="1066799" y="2067520"/>
            <a:ext cx="10667998" cy="3646487"/>
          </a:xfrm>
        </p:spPr>
        <p:txBody>
          <a:bodyPr/>
          <a:lstStyle/>
          <a:p>
            <a:pPr marL="342900" indent="-342900">
              <a:buFont typeface="Arial" panose="020B0604020202020204" pitchFamily="34" charset="0"/>
              <a:buChar char="•"/>
            </a:pPr>
            <a:r>
              <a:rPr lang="en-US" sz="2000" dirty="0" smtClean="0">
                <a:latin typeface="Sherman Sans Book"/>
              </a:rPr>
              <a:t>Apply for a driver’s license at the DMV: </a:t>
            </a:r>
            <a:endParaRPr lang="en-US" sz="2000" dirty="0">
              <a:latin typeface="Sherman Sans Book"/>
            </a:endParaRPr>
          </a:p>
          <a:p>
            <a:pPr marL="800100" lvl="1" indent="-342900">
              <a:buFont typeface="Arial" panose="020B0604020202020204" pitchFamily="34" charset="0"/>
              <a:buChar char="•"/>
            </a:pPr>
            <a:r>
              <a:rPr lang="en-US" sz="2000" dirty="0" smtClean="0">
                <a:solidFill>
                  <a:schemeClr val="bg2">
                    <a:lumMod val="25000"/>
                  </a:schemeClr>
                </a:solidFill>
                <a:latin typeface="Sherman Sans Book"/>
              </a:rPr>
              <a:t>Requires </a:t>
            </a:r>
            <a:r>
              <a:rPr lang="en-US" sz="2000" dirty="0" err="1">
                <a:solidFill>
                  <a:schemeClr val="bg2">
                    <a:lumMod val="25000"/>
                  </a:schemeClr>
                </a:solidFill>
                <a:latin typeface="Sherman Sans Book"/>
              </a:rPr>
              <a:t>SEVIS</a:t>
            </a:r>
            <a:r>
              <a:rPr lang="en-US" sz="2000" dirty="0">
                <a:solidFill>
                  <a:schemeClr val="bg2">
                    <a:lumMod val="25000"/>
                  </a:schemeClr>
                </a:solidFill>
                <a:latin typeface="Sherman Sans Book"/>
              </a:rPr>
              <a:t> registration</a:t>
            </a:r>
          </a:p>
          <a:p>
            <a:pPr marL="800100" lvl="1" indent="-342900">
              <a:buFont typeface="Arial" panose="020B0604020202020204" pitchFamily="34" charset="0"/>
              <a:buChar char="•"/>
            </a:pPr>
            <a:r>
              <a:rPr lang="en-US" sz="2000" dirty="0">
                <a:solidFill>
                  <a:schemeClr val="bg2">
                    <a:lumMod val="25000"/>
                  </a:schemeClr>
                </a:solidFill>
                <a:latin typeface="Sherman Sans Book"/>
              </a:rPr>
              <a:t>Requires documentation that meets a point </a:t>
            </a:r>
            <a:r>
              <a:rPr lang="en-US" sz="2000" dirty="0" smtClean="0">
                <a:solidFill>
                  <a:schemeClr val="bg2">
                    <a:lumMod val="25000"/>
                  </a:schemeClr>
                </a:solidFill>
                <a:latin typeface="Sherman Sans Book"/>
              </a:rPr>
              <a:t>system</a:t>
            </a:r>
          </a:p>
          <a:p>
            <a:pPr marL="342900" indent="-342900">
              <a:buFont typeface="Arial" panose="020B0604020202020204" pitchFamily="34" charset="0"/>
              <a:buChar char="•"/>
            </a:pPr>
            <a:r>
              <a:rPr lang="en-US" sz="2000" dirty="0" smtClean="0">
                <a:solidFill>
                  <a:schemeClr val="bg2">
                    <a:lumMod val="25000"/>
                  </a:schemeClr>
                </a:solidFill>
                <a:latin typeface="Sherman Sans Book"/>
              </a:rPr>
              <a:t>Vision test</a:t>
            </a:r>
          </a:p>
          <a:p>
            <a:pPr marL="342900" indent="-342900">
              <a:buFont typeface="Arial" panose="020B0604020202020204" pitchFamily="34" charset="0"/>
              <a:buChar char="•"/>
            </a:pPr>
            <a:r>
              <a:rPr lang="en-US" sz="2000" dirty="0">
                <a:latin typeface="Sherman Sans Book"/>
              </a:rPr>
              <a:t>Surrender your current, out-of-state driver's license</a:t>
            </a:r>
            <a:endParaRPr lang="en-US" sz="2000" dirty="0" smtClean="0">
              <a:solidFill>
                <a:schemeClr val="bg2">
                  <a:lumMod val="25000"/>
                </a:schemeClr>
              </a:solidFill>
              <a:latin typeface="Sherman Sans Book"/>
            </a:endParaRPr>
          </a:p>
          <a:p>
            <a:endParaRPr lang="en-US" sz="2000" dirty="0" smtClean="0">
              <a:latin typeface="Sherman Sans Book"/>
            </a:endParaRPr>
          </a:p>
          <a:p>
            <a:r>
              <a:rPr lang="en-US" sz="2000" dirty="0">
                <a:latin typeface="Sherman Sans Book"/>
              </a:rPr>
              <a:t>You must consult </a:t>
            </a:r>
            <a:r>
              <a:rPr lang="en-US" sz="2000" dirty="0">
                <a:latin typeface="Sherman Sans Book"/>
                <a:hlinkClick r:id="rId2"/>
              </a:rPr>
              <a:t>www.dmv.org</a:t>
            </a:r>
            <a:r>
              <a:rPr lang="en-US" sz="2000" dirty="0">
                <a:latin typeface="Sherman Sans Book"/>
              </a:rPr>
              <a:t> for specific requirements</a:t>
            </a:r>
            <a:r>
              <a:rPr lang="en-US" sz="2000" dirty="0" smtClean="0">
                <a:latin typeface="Sherman Sans Book"/>
              </a:rPr>
              <a:t>!</a:t>
            </a:r>
            <a:endParaRPr lang="en-US" sz="2000" dirty="0">
              <a:latin typeface="Sherman Sans Book"/>
            </a:endParaRPr>
          </a:p>
        </p:txBody>
      </p:sp>
      <p:sp>
        <p:nvSpPr>
          <p:cNvPr id="5" name="Content Placeholder 4"/>
          <p:cNvSpPr>
            <a:spLocks noGrp="1"/>
          </p:cNvSpPr>
          <p:nvPr>
            <p:ph sz="quarter" idx="19"/>
          </p:nvPr>
        </p:nvSpPr>
        <p:spPr/>
        <p:txBody>
          <a:bodyPr/>
          <a:lstStyle/>
          <a:p>
            <a:r>
              <a:rPr lang="en-US" b="1" dirty="0" smtClean="0">
                <a:latin typeface="Sherman Sans Book"/>
              </a:rPr>
              <a:t>Transferring your driver’s license from another state or Canada to New York:</a:t>
            </a:r>
            <a:endParaRPr lang="en-US" dirty="0">
              <a:latin typeface="Sherman Sans Book"/>
            </a:endParaRPr>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pic>
        <p:nvPicPr>
          <p:cNvPr id="2050" name="Picture 2" descr="Image result for nys driver's permit"/>
          <p:cNvPicPr>
            <a:picLocks noChangeAspect="1" noChangeArrowheads="1"/>
          </p:cNvPicPr>
          <p:nvPr/>
        </p:nvPicPr>
        <p:blipFill rotWithShape="1">
          <a:blip r:embed="rId3">
            <a:extLst>
              <a:ext uri="{28A0092B-C50C-407E-A947-70E740481C1C}">
                <a14:useLocalDpi xmlns:a14="http://schemas.microsoft.com/office/drawing/2010/main" val="0"/>
              </a:ext>
            </a:extLst>
          </a:blip>
          <a:srcRect l="852" t="4869" r="28307" b="5855"/>
          <a:stretch/>
        </p:blipFill>
        <p:spPr bwMode="auto">
          <a:xfrm>
            <a:off x="8296434" y="4232109"/>
            <a:ext cx="2829928" cy="17831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state driver'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215" y="1498380"/>
            <a:ext cx="2835649" cy="1776484"/>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9412357" y="3283758"/>
            <a:ext cx="626165" cy="86085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2436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28</a:t>
            </a:fld>
            <a:endParaRPr lang="en-US" dirty="0"/>
          </a:p>
        </p:txBody>
      </p:sp>
      <p:sp>
        <p:nvSpPr>
          <p:cNvPr id="3" name="Title 2"/>
          <p:cNvSpPr>
            <a:spLocks noGrp="1"/>
          </p:cNvSpPr>
          <p:nvPr>
            <p:ph type="title"/>
          </p:nvPr>
        </p:nvSpPr>
        <p:spPr/>
        <p:txBody>
          <a:bodyPr/>
          <a:lstStyle/>
          <a:p>
            <a:r>
              <a:rPr lang="en-US" dirty="0">
                <a:latin typeface="Sherman Sans Book"/>
              </a:rPr>
              <a:t>Non-Driver Photo Identification Card</a:t>
            </a:r>
            <a:br>
              <a:rPr lang="en-US" dirty="0">
                <a:latin typeface="Sherman Sans Book"/>
              </a:rPr>
            </a:br>
            <a:endParaRPr lang="en-US" dirty="0">
              <a:latin typeface="Sherman Sans Book"/>
            </a:endParaRPr>
          </a:p>
        </p:txBody>
      </p:sp>
      <p:sp>
        <p:nvSpPr>
          <p:cNvPr id="4" name="Text Placeholder 3"/>
          <p:cNvSpPr>
            <a:spLocks noGrp="1"/>
          </p:cNvSpPr>
          <p:nvPr>
            <p:ph type="body" sz="quarter" idx="20"/>
          </p:nvPr>
        </p:nvSpPr>
        <p:spPr>
          <a:xfrm>
            <a:off x="1066802" y="1275933"/>
            <a:ext cx="10667998" cy="2232580"/>
          </a:xfrm>
        </p:spPr>
        <p:txBody>
          <a:bodyPr/>
          <a:lstStyle/>
          <a:p>
            <a:pPr marL="342900" indent="-342900">
              <a:buFont typeface="Arial" panose="020B0604020202020204" pitchFamily="34" charset="0"/>
              <a:buChar char="•"/>
            </a:pPr>
            <a:r>
              <a:rPr lang="en-US" sz="2000" dirty="0" smtClean="0">
                <a:latin typeface="Sherman Sans Book"/>
              </a:rPr>
              <a:t>If </a:t>
            </a:r>
            <a:r>
              <a:rPr lang="en-US" sz="2000" dirty="0">
                <a:latin typeface="Sherman Sans Book"/>
              </a:rPr>
              <a:t>you do not drive, you may qualify for a Non-Driver Photo Identification Card from the Department of Motor Vehicles. </a:t>
            </a:r>
            <a:endParaRPr lang="en-US" sz="2000" dirty="0" smtClean="0">
              <a:latin typeface="Sherman Sans Book"/>
            </a:endParaRPr>
          </a:p>
          <a:p>
            <a:pPr marL="342900" indent="-342900">
              <a:buFont typeface="Arial" panose="020B0604020202020204" pitchFamily="34" charset="0"/>
              <a:buChar char="•"/>
            </a:pPr>
            <a:r>
              <a:rPr lang="en-US" sz="2000" dirty="0" smtClean="0">
                <a:latin typeface="Sherman Sans Book"/>
              </a:rPr>
              <a:t>The </a:t>
            </a:r>
            <a:r>
              <a:rPr lang="en-US" sz="2000" dirty="0">
                <a:latin typeface="Sherman Sans Book"/>
              </a:rPr>
              <a:t>DMV Non-Driver ID Card has the same personal identification information, photo, signature and special safeguards against alterations as a photo driver license. </a:t>
            </a:r>
            <a:endParaRPr lang="en-US" sz="2000" dirty="0" smtClean="0">
              <a:latin typeface="Sherman Sans Book"/>
            </a:endParaRPr>
          </a:p>
          <a:p>
            <a:pPr marL="342900" indent="-342900">
              <a:buFont typeface="Arial" panose="020B0604020202020204" pitchFamily="34" charset="0"/>
              <a:buChar char="•"/>
            </a:pPr>
            <a:r>
              <a:rPr lang="en-US" sz="2000" dirty="0" smtClean="0">
                <a:latin typeface="Sherman Sans Book"/>
              </a:rPr>
              <a:t>You </a:t>
            </a:r>
            <a:r>
              <a:rPr lang="en-US" sz="2000" dirty="0">
                <a:latin typeface="Sherman Sans Book"/>
              </a:rPr>
              <a:t>cannot hold a New York State driver license or learner permit while also holding a non-driver ID card.</a:t>
            </a:r>
          </a:p>
          <a:p>
            <a:endParaRPr lang="en-US" sz="2000" dirty="0"/>
          </a:p>
        </p:txBody>
      </p:sp>
      <p:sp>
        <p:nvSpPr>
          <p:cNvPr id="6" name="Text Placeholder 5"/>
          <p:cNvSpPr>
            <a:spLocks noGrp="1"/>
          </p:cNvSpPr>
          <p:nvPr>
            <p:ph type="body" sz="quarter" idx="21"/>
          </p:nvPr>
        </p:nvSpPr>
        <p:spPr/>
        <p:txBody>
          <a:bodyPr/>
          <a:lstStyle/>
          <a:p>
            <a:r>
              <a:rPr lang="en-US" sz="1100" dirty="0" smtClean="0">
                <a:latin typeface="Sherman Sans Book"/>
              </a:rPr>
              <a:t>Center </a:t>
            </a:r>
            <a:r>
              <a:rPr lang="en-US" sz="1100" dirty="0">
                <a:latin typeface="Sherman Sans Book"/>
              </a:rPr>
              <a:t>for International </a:t>
            </a:r>
            <a:r>
              <a:rPr lang="en-US" sz="1100" dirty="0" smtClean="0">
                <a:latin typeface="Sherman Sans Book"/>
              </a:rPr>
              <a:t>Services</a:t>
            </a:r>
            <a:endParaRPr lang="en-US" sz="1100" dirty="0">
              <a:latin typeface="Sherman Sans Book"/>
            </a:endParaRPr>
          </a:p>
        </p:txBody>
      </p:sp>
      <p:pic>
        <p:nvPicPr>
          <p:cNvPr id="7" name="Picture 6"/>
          <p:cNvPicPr>
            <a:picLocks noChangeAspect="1"/>
          </p:cNvPicPr>
          <p:nvPr/>
        </p:nvPicPr>
        <p:blipFill rotWithShape="1">
          <a:blip r:embed="rId2"/>
          <a:srcRect l="5157" t="7380" r="5486" b="7672"/>
          <a:stretch/>
        </p:blipFill>
        <p:spPr>
          <a:xfrm>
            <a:off x="6539947" y="3120887"/>
            <a:ext cx="4502426" cy="2872409"/>
          </a:xfrm>
          <a:prstGeom prst="rect">
            <a:avLst/>
          </a:prstGeom>
        </p:spPr>
      </p:pic>
    </p:spTree>
    <p:extLst>
      <p:ext uri="{BB962C8B-B14F-4D97-AF65-F5344CB8AC3E}">
        <p14:creationId xmlns:p14="http://schemas.microsoft.com/office/powerpoint/2010/main" val="5057670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esentation Title"/>
          <p:cNvSpPr>
            <a:spLocks noGrp="1"/>
          </p:cNvSpPr>
          <p:nvPr>
            <p:ph type="title"/>
          </p:nvPr>
        </p:nvSpPr>
        <p:spPr/>
        <p:txBody>
          <a:bodyPr/>
          <a:lstStyle/>
          <a:p>
            <a:r>
              <a:rPr lang="en-US" dirty="0" smtClean="0">
                <a:latin typeface="Sherman Serif Book"/>
              </a:rPr>
              <a:t>Immigration Essentials for Students </a:t>
            </a:r>
            <a:endParaRPr lang="en-US" dirty="0">
              <a:latin typeface="Sherman Serif Book"/>
            </a:endParaRPr>
          </a:p>
        </p:txBody>
      </p:sp>
      <p:sp>
        <p:nvSpPr>
          <p:cNvPr id="3" name="Presenter’s Name"/>
          <p:cNvSpPr>
            <a:spLocks noGrp="1"/>
          </p:cNvSpPr>
          <p:nvPr>
            <p:ph type="body" sz="quarter" idx="12"/>
          </p:nvPr>
        </p:nvSpPr>
        <p:spPr>
          <a:xfrm>
            <a:off x="1097280" y="4442059"/>
            <a:ext cx="7741920" cy="471638"/>
          </a:xfrm>
        </p:spPr>
        <p:txBody>
          <a:bodyPr/>
          <a:lstStyle/>
          <a:p>
            <a:r>
              <a:rPr lang="en-US" dirty="0" smtClean="0"/>
              <a:t>Fall 2020 Orientation </a:t>
            </a:r>
            <a:endParaRPr lang="en-US" dirty="0"/>
          </a:p>
        </p:txBody>
      </p:sp>
      <p:sp>
        <p:nvSpPr>
          <p:cNvPr id="7" name="Division Name, if applicable"/>
          <p:cNvSpPr>
            <a:spLocks noGrp="1"/>
          </p:cNvSpPr>
          <p:nvPr>
            <p:ph type="body" sz="quarter" idx="19"/>
          </p:nvPr>
        </p:nvSpPr>
        <p:spPr/>
        <p:txBody>
          <a:bodyPr/>
          <a:lstStyle/>
          <a:p>
            <a:r>
              <a:rPr lang="en-US" dirty="0" smtClean="0"/>
              <a:t>Center for International Services</a:t>
            </a:r>
            <a:endParaRPr lang="en-US" dirty="0"/>
          </a:p>
        </p:txBody>
      </p:sp>
    </p:spTree>
    <p:extLst>
      <p:ext uri="{BB962C8B-B14F-4D97-AF65-F5344CB8AC3E}">
        <p14:creationId xmlns:p14="http://schemas.microsoft.com/office/powerpoint/2010/main" val="38716365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cNvSpPr>
            <a:spLocks noGrp="1"/>
          </p:cNvSpPr>
          <p:nvPr>
            <p:ph type="sldNum" sz="quarter" idx="10"/>
          </p:nvPr>
        </p:nvSpPr>
        <p:spPr/>
        <p:txBody>
          <a:bodyPr/>
          <a:lstStyle/>
          <a:p>
            <a:fld id="{F343A32A-436A-8143-8894-653E98457856}" type="slidenum">
              <a:rPr lang="en-US" smtClean="0"/>
              <a:pPr/>
              <a:t>3</a:t>
            </a:fld>
            <a:endParaRPr lang="en-US" dirty="0"/>
          </a:p>
        </p:txBody>
      </p:sp>
      <p:sp>
        <p:nvSpPr>
          <p:cNvPr id="2" name="Slide Title"/>
          <p:cNvSpPr>
            <a:spLocks noGrp="1"/>
          </p:cNvSpPr>
          <p:nvPr>
            <p:ph type="title"/>
          </p:nvPr>
        </p:nvSpPr>
        <p:spPr>
          <a:prstGeom prst="rect">
            <a:avLst/>
          </a:prstGeom>
        </p:spPr>
        <p:txBody>
          <a:bodyPr/>
          <a:lstStyle/>
          <a:p>
            <a:r>
              <a:rPr lang="en-US" dirty="0" smtClean="0">
                <a:latin typeface="Sherman Serif Book"/>
              </a:rPr>
              <a:t>Center for International Services</a:t>
            </a:r>
            <a:endParaRPr lang="en-US" dirty="0">
              <a:latin typeface="Sherman Serif Book"/>
            </a:endParaRPr>
          </a:p>
        </p:txBody>
      </p:sp>
      <p:sp>
        <p:nvSpPr>
          <p:cNvPr id="15" name="Division Name, if applicable"/>
          <p:cNvSpPr>
            <a:spLocks noGrp="1"/>
          </p:cNvSpPr>
          <p:nvPr>
            <p:ph type="body" sz="quarter" idx="22"/>
          </p:nvPr>
        </p:nvSpPr>
        <p:spPr/>
        <p:txBody>
          <a:bodyPr/>
          <a:lstStyle/>
          <a:p>
            <a:r>
              <a:rPr lang="en-US" dirty="0" smtClean="0">
                <a:latin typeface="Trebuchet MS" panose="020B0603020202020204" pitchFamily="34" charset="0"/>
              </a:rPr>
              <a:t>Center </a:t>
            </a:r>
            <a:r>
              <a:rPr lang="en-US" dirty="0">
                <a:latin typeface="Trebuchet MS" panose="020B0603020202020204" pitchFamily="34" charset="0"/>
              </a:rPr>
              <a:t>for International </a:t>
            </a:r>
            <a:r>
              <a:rPr lang="en-US" dirty="0" smtClean="0">
                <a:latin typeface="Trebuchet MS" panose="020B0603020202020204" pitchFamily="34" charset="0"/>
              </a:rPr>
              <a:t>Services</a:t>
            </a:r>
            <a:endParaRPr lang="en-US" dirty="0">
              <a:latin typeface="Trebuchet MS" panose="020B0603020202020204" pitchFamily="34" charset="0"/>
            </a:endParaRPr>
          </a:p>
        </p:txBody>
      </p:sp>
      <p:pic>
        <p:nvPicPr>
          <p:cNvPr id="8" name="Picture 7"/>
          <p:cNvPicPr>
            <a:picLocks noChangeAspect="1"/>
          </p:cNvPicPr>
          <p:nvPr/>
        </p:nvPicPr>
        <p:blipFill>
          <a:blip r:embed="rId3"/>
          <a:stretch>
            <a:fillRect/>
          </a:stretch>
        </p:blipFill>
        <p:spPr>
          <a:xfrm>
            <a:off x="5888229" y="1398531"/>
            <a:ext cx="5846571" cy="3895682"/>
          </a:xfrm>
          <a:prstGeom prst="rect">
            <a:avLst/>
          </a:prstGeom>
        </p:spPr>
      </p:pic>
      <p:sp>
        <p:nvSpPr>
          <p:cNvPr id="9" name="TextBox 8"/>
          <p:cNvSpPr txBox="1"/>
          <p:nvPr/>
        </p:nvSpPr>
        <p:spPr>
          <a:xfrm>
            <a:off x="1066800" y="1023730"/>
            <a:ext cx="4618383" cy="1631216"/>
          </a:xfrm>
          <a:prstGeom prst="rect">
            <a:avLst/>
          </a:prstGeom>
          <a:solidFill>
            <a:srgbClr val="D44500"/>
          </a:solidFill>
        </p:spPr>
        <p:txBody>
          <a:bodyPr wrap="square" rtlCol="0">
            <a:spAutoFit/>
          </a:bodyPr>
          <a:lstStyle/>
          <a:p>
            <a:r>
              <a:rPr lang="en-US" sz="2000" b="1" dirty="0">
                <a:solidFill>
                  <a:schemeClr val="bg1"/>
                </a:solidFill>
                <a:latin typeface="Sherman Sans Book"/>
              </a:rPr>
              <a:t>310 Walnut Place</a:t>
            </a:r>
          </a:p>
          <a:p>
            <a:pPr marL="285750" indent="-285750">
              <a:buFont typeface="Arial" panose="020B0604020202020204" pitchFamily="34" charset="0"/>
              <a:buChar char="•"/>
            </a:pPr>
            <a:r>
              <a:rPr lang="en-US" sz="2000" dirty="0">
                <a:solidFill>
                  <a:schemeClr val="bg1"/>
                </a:solidFill>
                <a:latin typeface="Sherman Sans Book"/>
              </a:rPr>
              <a:t>corner of Walnut and Waverley Avenues</a:t>
            </a:r>
          </a:p>
          <a:p>
            <a:pPr marL="285750" indent="-285750">
              <a:buFont typeface="Arial" panose="020B0604020202020204" pitchFamily="34" charset="0"/>
              <a:buChar char="•"/>
            </a:pPr>
            <a:r>
              <a:rPr lang="en-US" sz="2000" dirty="0">
                <a:solidFill>
                  <a:schemeClr val="bg1"/>
                </a:solidFill>
                <a:latin typeface="Sherman Sans Book"/>
              </a:rPr>
              <a:t>across the street from Bird Library and </a:t>
            </a:r>
            <a:r>
              <a:rPr lang="en-US" sz="2000" dirty="0" err="1">
                <a:solidFill>
                  <a:schemeClr val="bg1"/>
                </a:solidFill>
                <a:latin typeface="Sherman Sans Book"/>
              </a:rPr>
              <a:t>Schine</a:t>
            </a:r>
            <a:r>
              <a:rPr lang="en-US" sz="2000" dirty="0">
                <a:solidFill>
                  <a:schemeClr val="bg1"/>
                </a:solidFill>
                <a:latin typeface="Sherman Sans Book"/>
              </a:rPr>
              <a:t> Student Center</a:t>
            </a:r>
          </a:p>
        </p:txBody>
      </p:sp>
      <p:sp>
        <p:nvSpPr>
          <p:cNvPr id="10" name="TextBox 9"/>
          <p:cNvSpPr txBox="1"/>
          <p:nvPr/>
        </p:nvSpPr>
        <p:spPr>
          <a:xfrm>
            <a:off x="1066800" y="2654946"/>
            <a:ext cx="4618383" cy="3170099"/>
          </a:xfrm>
          <a:prstGeom prst="rect">
            <a:avLst/>
          </a:prstGeom>
          <a:noFill/>
        </p:spPr>
        <p:txBody>
          <a:bodyPr wrap="square" rtlCol="0">
            <a:spAutoFit/>
          </a:bodyPr>
          <a:lstStyle/>
          <a:p>
            <a:r>
              <a:rPr lang="en-US" sz="2000" dirty="0" smtClean="0">
                <a:latin typeface="Sherman Sans Book"/>
              </a:rPr>
              <a:t>Hours:</a:t>
            </a:r>
            <a:endParaRPr lang="en-US" sz="2000" dirty="0">
              <a:latin typeface="Sherman Sans Book"/>
            </a:endParaRPr>
          </a:p>
          <a:p>
            <a:pPr marL="285750" indent="-285750">
              <a:buFont typeface="Arial" panose="020B0604020202020204" pitchFamily="34" charset="0"/>
              <a:buChar char="•"/>
            </a:pPr>
            <a:r>
              <a:rPr lang="en-US" sz="2000" dirty="0">
                <a:latin typeface="Sherman Sans Book"/>
              </a:rPr>
              <a:t>Monday-Friday</a:t>
            </a:r>
          </a:p>
          <a:p>
            <a:pPr marL="285750" indent="-285750">
              <a:buFont typeface="Arial" panose="020B0604020202020204" pitchFamily="34" charset="0"/>
              <a:buChar char="•"/>
            </a:pPr>
            <a:r>
              <a:rPr lang="en-US" sz="2000" dirty="0" smtClean="0">
                <a:latin typeface="Sherman Sans Book"/>
              </a:rPr>
              <a:t>8:30 am - 5:00 pm</a:t>
            </a:r>
            <a:endParaRPr lang="en-US" sz="2000" dirty="0">
              <a:latin typeface="Sherman Sans Book"/>
            </a:endParaRPr>
          </a:p>
          <a:p>
            <a:pPr marL="285750" indent="-285750">
              <a:buFont typeface="Arial" panose="020B0604020202020204" pitchFamily="34" charset="0"/>
              <a:buChar char="•"/>
            </a:pPr>
            <a:r>
              <a:rPr lang="en-US" sz="2000" dirty="0" smtClean="0">
                <a:latin typeface="Sherman Sans Book"/>
              </a:rPr>
              <a:t>Summer: 8:00 am - 4:30 pm</a:t>
            </a:r>
            <a:endParaRPr lang="en-US" sz="2000" dirty="0">
              <a:latin typeface="Sherman Sans Book"/>
            </a:endParaRPr>
          </a:p>
          <a:p>
            <a:endParaRPr lang="en-US" sz="2000" dirty="0" smtClean="0">
              <a:latin typeface="Sherman Sans Book"/>
            </a:endParaRPr>
          </a:p>
          <a:p>
            <a:r>
              <a:rPr lang="en-US" sz="2000" dirty="0" smtClean="0">
                <a:latin typeface="Sherman Sans Book"/>
              </a:rPr>
              <a:t>Phone</a:t>
            </a:r>
            <a:r>
              <a:rPr lang="en-US" sz="2000" dirty="0">
                <a:latin typeface="Sherman Sans Book"/>
              </a:rPr>
              <a:t>:  315-443-2457</a:t>
            </a:r>
          </a:p>
          <a:p>
            <a:endParaRPr lang="en-US" sz="2000" dirty="0" smtClean="0">
              <a:latin typeface="Sherman Sans Book"/>
            </a:endParaRPr>
          </a:p>
          <a:p>
            <a:r>
              <a:rPr lang="en-US" sz="2000" dirty="0" smtClean="0">
                <a:latin typeface="Sherman Sans Book"/>
              </a:rPr>
              <a:t>Email</a:t>
            </a:r>
            <a:r>
              <a:rPr lang="en-US" sz="2000" dirty="0">
                <a:latin typeface="Sherman Sans Book"/>
              </a:rPr>
              <a:t>:  </a:t>
            </a:r>
            <a:r>
              <a:rPr lang="en-US" sz="2000" dirty="0" smtClean="0">
                <a:latin typeface="Sherman Sans Book"/>
              </a:rPr>
              <a:t>international@syr.edu</a:t>
            </a:r>
            <a:endParaRPr lang="en-US" sz="2000" dirty="0">
              <a:latin typeface="Sherman Sans Book"/>
            </a:endParaRPr>
          </a:p>
          <a:p>
            <a:endParaRPr lang="en-US" sz="2000" dirty="0" smtClean="0">
              <a:latin typeface="Sherman Sans Book"/>
            </a:endParaRPr>
          </a:p>
          <a:p>
            <a:r>
              <a:rPr lang="en-US" sz="2000" dirty="0" smtClean="0">
                <a:latin typeface="Sherman Sans Book"/>
              </a:rPr>
              <a:t>Website</a:t>
            </a:r>
            <a:r>
              <a:rPr lang="en-US" sz="2000" dirty="0">
                <a:latin typeface="Sherman Sans Book"/>
              </a:rPr>
              <a:t>:  </a:t>
            </a:r>
            <a:r>
              <a:rPr lang="en-US" sz="2000" dirty="0" smtClean="0">
                <a:latin typeface="Sherman Sans Book"/>
              </a:rPr>
              <a:t>international.syr.edu</a:t>
            </a:r>
            <a:endParaRPr lang="en-US" sz="2000" dirty="0">
              <a:latin typeface="Sherman Sans Book"/>
            </a:endParaRPr>
          </a:p>
        </p:txBody>
      </p:sp>
    </p:spTree>
    <p:extLst>
      <p:ext uri="{BB962C8B-B14F-4D97-AF65-F5344CB8AC3E}">
        <p14:creationId xmlns:p14="http://schemas.microsoft.com/office/powerpoint/2010/main" val="12002633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30</a:t>
            </a:fld>
            <a:endParaRPr lang="en-US" dirty="0"/>
          </a:p>
        </p:txBody>
      </p:sp>
      <p:sp>
        <p:nvSpPr>
          <p:cNvPr id="3" name="Section Title"/>
          <p:cNvSpPr>
            <a:spLocks noGrp="1"/>
          </p:cNvSpPr>
          <p:nvPr>
            <p:ph type="title"/>
          </p:nvPr>
        </p:nvSpPr>
        <p:spPr>
          <a:xfrm>
            <a:off x="1019275" y="1851354"/>
            <a:ext cx="4002156" cy="1812235"/>
          </a:xfrm>
        </p:spPr>
        <p:txBody>
          <a:bodyPr/>
          <a:lstStyle/>
          <a:p>
            <a:r>
              <a:rPr lang="en-US" dirty="0" smtClean="0"/>
              <a:t>Tour of Documents</a:t>
            </a:r>
            <a:endParaRPr lang="en-US" dirty="0"/>
          </a:p>
        </p:txBody>
      </p:sp>
      <p:sp>
        <p:nvSpPr>
          <p:cNvPr id="4" name="Division Name, if applicable"/>
          <p:cNvSpPr>
            <a:spLocks noGrp="1"/>
          </p:cNvSpPr>
          <p:nvPr>
            <p:ph type="body" sz="quarter" idx="18"/>
          </p:nvPr>
        </p:nvSpPr>
        <p:spPr/>
        <p:txBody>
          <a:bodyPr/>
          <a:lstStyle/>
          <a:p>
            <a:r>
              <a:rPr lang="en-US" dirty="0"/>
              <a:t>C</a:t>
            </a:r>
            <a:r>
              <a:rPr lang="en-US" dirty="0" smtClean="0"/>
              <a:t>enter </a:t>
            </a:r>
            <a:r>
              <a:rPr lang="en-US" dirty="0"/>
              <a:t>for International </a:t>
            </a:r>
            <a:r>
              <a:rPr lang="en-US" dirty="0" smtClean="0"/>
              <a:t>Services</a:t>
            </a:r>
            <a:endParaRPr lang="en-US" dirty="0"/>
          </a:p>
        </p:txBody>
      </p:sp>
      <p:pic>
        <p:nvPicPr>
          <p:cNvPr id="7" name="Picture 6"/>
          <p:cNvPicPr>
            <a:picLocks noChangeAspect="1"/>
          </p:cNvPicPr>
          <p:nvPr/>
        </p:nvPicPr>
        <p:blipFill>
          <a:blip r:embed="rId3"/>
          <a:stretch>
            <a:fillRect/>
          </a:stretch>
        </p:blipFill>
        <p:spPr>
          <a:xfrm rot="20304912">
            <a:off x="4398623" y="666572"/>
            <a:ext cx="1602731" cy="2286000"/>
          </a:xfrm>
          <a:prstGeom prst="rect">
            <a:avLst/>
          </a:prstGeom>
        </p:spPr>
      </p:pic>
      <p:pic>
        <p:nvPicPr>
          <p:cNvPr id="8" name="Picture 7"/>
          <p:cNvPicPr>
            <a:picLocks noChangeAspect="1"/>
          </p:cNvPicPr>
          <p:nvPr/>
        </p:nvPicPr>
        <p:blipFill>
          <a:blip r:embed="rId4"/>
          <a:stretch>
            <a:fillRect/>
          </a:stretch>
        </p:blipFill>
        <p:spPr>
          <a:xfrm>
            <a:off x="5778636" y="270248"/>
            <a:ext cx="1678825" cy="2286000"/>
          </a:xfrm>
          <a:prstGeom prst="rect">
            <a:avLst/>
          </a:prstGeom>
        </p:spPr>
      </p:pic>
      <p:pic>
        <p:nvPicPr>
          <p:cNvPr id="9" name="Picture 8"/>
          <p:cNvPicPr>
            <a:picLocks noChangeAspect="1"/>
          </p:cNvPicPr>
          <p:nvPr/>
        </p:nvPicPr>
        <p:blipFill rotWithShape="1">
          <a:blip r:embed="rId5"/>
          <a:srcRect l="29737" t="4608" r="30014" b="5391"/>
          <a:stretch/>
        </p:blipFill>
        <p:spPr>
          <a:xfrm rot="1120770">
            <a:off x="7053847" y="863251"/>
            <a:ext cx="1610138" cy="2286000"/>
          </a:xfrm>
          <a:prstGeom prst="rect">
            <a:avLst/>
          </a:prstGeom>
        </p:spPr>
      </p:pic>
      <p:pic>
        <p:nvPicPr>
          <p:cNvPr id="11" name="Picture 10"/>
          <p:cNvPicPr>
            <a:picLocks noChangeAspect="1"/>
          </p:cNvPicPr>
          <p:nvPr/>
        </p:nvPicPr>
        <p:blipFill>
          <a:blip r:embed="rId6"/>
          <a:stretch>
            <a:fillRect/>
          </a:stretch>
        </p:blipFill>
        <p:spPr>
          <a:xfrm rot="20827254">
            <a:off x="3819457" y="3354206"/>
            <a:ext cx="1960686" cy="2506585"/>
          </a:xfrm>
          <a:prstGeom prst="rect">
            <a:avLst/>
          </a:prstGeom>
        </p:spPr>
      </p:pic>
      <p:pic>
        <p:nvPicPr>
          <p:cNvPr id="14" name="Picture 13"/>
          <p:cNvPicPr>
            <a:picLocks noChangeAspect="1"/>
          </p:cNvPicPr>
          <p:nvPr/>
        </p:nvPicPr>
        <p:blipFill>
          <a:blip r:embed="rId7"/>
          <a:stretch>
            <a:fillRect/>
          </a:stretch>
        </p:blipFill>
        <p:spPr>
          <a:xfrm rot="20959074">
            <a:off x="9335636" y="3696435"/>
            <a:ext cx="2186479" cy="1564999"/>
          </a:xfrm>
          <a:prstGeom prst="rect">
            <a:avLst/>
          </a:prstGeom>
        </p:spPr>
      </p:pic>
      <p:pic>
        <p:nvPicPr>
          <p:cNvPr id="2" name="Picture 1"/>
          <p:cNvPicPr>
            <a:picLocks noChangeAspect="1"/>
          </p:cNvPicPr>
          <p:nvPr/>
        </p:nvPicPr>
        <p:blipFill>
          <a:blip r:embed="rId8"/>
          <a:stretch>
            <a:fillRect/>
          </a:stretch>
        </p:blipFill>
        <p:spPr>
          <a:xfrm rot="632049">
            <a:off x="9209537" y="932505"/>
            <a:ext cx="2676617" cy="1824966"/>
          </a:xfrm>
          <a:prstGeom prst="rect">
            <a:avLst/>
          </a:prstGeom>
        </p:spPr>
      </p:pic>
    </p:spTree>
    <p:extLst>
      <p:ext uri="{BB962C8B-B14F-4D97-AF65-F5344CB8AC3E}">
        <p14:creationId xmlns:p14="http://schemas.microsoft.com/office/powerpoint/2010/main" val="94043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90"/>
                                          </p:val>
                                        </p:tav>
                                        <p:tav tm="100000">
                                          <p:val>
                                            <p:fltVal val="0"/>
                                          </p:val>
                                        </p:tav>
                                      </p:tavLst>
                                    </p:anim>
                                    <p:animEffect transition="in" filter="fade">
                                      <p:cBhvr>
                                        <p:cTn id="22" dur="5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90"/>
                                          </p:val>
                                        </p:tav>
                                        <p:tav tm="100000">
                                          <p:val>
                                            <p:fltVal val="0"/>
                                          </p:val>
                                        </p:tav>
                                      </p:tavLst>
                                    </p:anim>
                                    <p:animEffect transition="in" filter="fade">
                                      <p:cBhvr>
                                        <p:cTn id="34" dur="500"/>
                                        <p:tgtEl>
                                          <p:spTgt spid="11"/>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style.rotation</p:attrName>
                                        </p:attrNameLst>
                                      </p:cBhvr>
                                      <p:tavLst>
                                        <p:tav tm="0">
                                          <p:val>
                                            <p:fltVal val="90"/>
                                          </p:val>
                                        </p:tav>
                                        <p:tav tm="100000">
                                          <p:val>
                                            <p:fltVal val="0"/>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31</a:t>
            </a:fld>
            <a:endParaRPr lang="en-US" dirty="0"/>
          </a:p>
        </p:txBody>
      </p:sp>
      <p:sp>
        <p:nvSpPr>
          <p:cNvPr id="3" name="Section Title"/>
          <p:cNvSpPr>
            <a:spLocks noGrp="1"/>
          </p:cNvSpPr>
          <p:nvPr>
            <p:ph type="title"/>
          </p:nvPr>
        </p:nvSpPr>
        <p:spPr>
          <a:xfrm>
            <a:off x="1066801" y="854110"/>
            <a:ext cx="4569012" cy="5154804"/>
          </a:xfrm>
        </p:spPr>
        <p:txBody>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2" name="TextBox 1"/>
          <p:cNvSpPr txBox="1"/>
          <p:nvPr/>
        </p:nvSpPr>
        <p:spPr>
          <a:xfrm>
            <a:off x="1066801" y="152615"/>
            <a:ext cx="5108713" cy="646331"/>
          </a:xfrm>
          <a:prstGeom prst="rect">
            <a:avLst/>
          </a:prstGeom>
          <a:noFill/>
        </p:spPr>
        <p:txBody>
          <a:bodyPr wrap="square" rtlCol="0">
            <a:spAutoFit/>
          </a:bodyPr>
          <a:lstStyle/>
          <a:p>
            <a:r>
              <a:rPr lang="en-US" sz="3600" dirty="0" smtClean="0">
                <a:solidFill>
                  <a:srgbClr val="D44500"/>
                </a:solidFill>
                <a:latin typeface="Sherman Serif Book"/>
              </a:rPr>
              <a:t>Passport</a:t>
            </a:r>
            <a:endParaRPr lang="en-US" sz="3600" dirty="0">
              <a:solidFill>
                <a:srgbClr val="D44500"/>
              </a:solidFill>
              <a:latin typeface="Sherman Serif Book"/>
            </a:endParaRPr>
          </a:p>
        </p:txBody>
      </p:sp>
      <p:sp>
        <p:nvSpPr>
          <p:cNvPr id="6" name="TextBox 5"/>
          <p:cNvSpPr txBox="1"/>
          <p:nvPr/>
        </p:nvSpPr>
        <p:spPr>
          <a:xfrm>
            <a:off x="1172817" y="1003852"/>
            <a:ext cx="491987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Sherman Sans Book"/>
              </a:rPr>
              <a:t>Know your passport </a:t>
            </a:r>
            <a:r>
              <a:rPr lang="en-US" sz="2800" dirty="0">
                <a:latin typeface="Sherman Sans Book"/>
              </a:rPr>
              <a:t>expiration </a:t>
            </a:r>
            <a:r>
              <a:rPr lang="en-US" sz="2800" dirty="0" smtClean="0">
                <a:latin typeface="Sherman Sans Book"/>
              </a:rPr>
              <a:t>date</a:t>
            </a:r>
          </a:p>
          <a:p>
            <a:pPr marL="285750" indent="-285750">
              <a:buFont typeface="Arial" panose="020B0604020202020204" pitchFamily="34" charset="0"/>
              <a:buChar char="•"/>
            </a:pPr>
            <a:r>
              <a:rPr lang="en-US" sz="2800" dirty="0" smtClean="0">
                <a:latin typeface="Sherman Sans Book"/>
              </a:rPr>
              <a:t>Your passport needs </a:t>
            </a:r>
            <a:r>
              <a:rPr lang="en-US" sz="2800" dirty="0">
                <a:latin typeface="Sherman Sans Book"/>
              </a:rPr>
              <a:t>to be valid for at least 6 months into the future when entering the </a:t>
            </a:r>
            <a:r>
              <a:rPr lang="en-US" sz="2800" dirty="0" smtClean="0">
                <a:latin typeface="Sherman Sans Book"/>
              </a:rPr>
              <a:t>U.S.</a:t>
            </a:r>
          </a:p>
          <a:p>
            <a:pPr marL="285750" indent="-285750">
              <a:buFont typeface="Arial" panose="020B0604020202020204" pitchFamily="34" charset="0"/>
              <a:buChar char="•"/>
            </a:pPr>
            <a:r>
              <a:rPr lang="en-US" sz="2800" dirty="0">
                <a:latin typeface="Sherman Sans Book"/>
              </a:rPr>
              <a:t>R</a:t>
            </a:r>
            <a:r>
              <a:rPr lang="en-US" sz="2800" dirty="0" smtClean="0">
                <a:latin typeface="Sherman Sans Book"/>
              </a:rPr>
              <a:t>eplace </a:t>
            </a:r>
            <a:r>
              <a:rPr lang="en-US" sz="2800" dirty="0">
                <a:latin typeface="Sherman Sans Book"/>
              </a:rPr>
              <a:t>at your Consulate in New York City or Embassy in Washington, DC</a:t>
            </a:r>
          </a:p>
        </p:txBody>
      </p:sp>
      <p:pic>
        <p:nvPicPr>
          <p:cNvPr id="8" name="Picture 7"/>
          <p:cNvPicPr>
            <a:picLocks noChangeAspect="1"/>
          </p:cNvPicPr>
          <p:nvPr/>
        </p:nvPicPr>
        <p:blipFill>
          <a:blip r:embed="rId3"/>
          <a:stretch>
            <a:fillRect/>
          </a:stretch>
        </p:blipFill>
        <p:spPr>
          <a:xfrm>
            <a:off x="6095201" y="1003852"/>
            <a:ext cx="5880453" cy="4217600"/>
          </a:xfrm>
          <a:prstGeom prst="rect">
            <a:avLst/>
          </a:prstGeom>
        </p:spPr>
      </p:pic>
      <p:sp>
        <p:nvSpPr>
          <p:cNvPr id="7" name="Oval 6"/>
          <p:cNvSpPr/>
          <p:nvPr/>
        </p:nvSpPr>
        <p:spPr>
          <a:xfrm>
            <a:off x="9740429" y="2765380"/>
            <a:ext cx="1520687" cy="447261"/>
          </a:xfrm>
          <a:prstGeom prst="ellipse">
            <a:avLst/>
          </a:prstGeom>
          <a:noFill/>
          <a:ln w="5715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577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32</a:t>
            </a:fld>
            <a:endParaRPr lang="en-US"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2" name="TextBox 1"/>
          <p:cNvSpPr txBox="1"/>
          <p:nvPr/>
        </p:nvSpPr>
        <p:spPr>
          <a:xfrm>
            <a:off x="1053548" y="168965"/>
            <a:ext cx="4651839" cy="646331"/>
          </a:xfrm>
          <a:prstGeom prst="rect">
            <a:avLst/>
          </a:prstGeom>
          <a:noFill/>
        </p:spPr>
        <p:txBody>
          <a:bodyPr wrap="square" rtlCol="0">
            <a:spAutoFit/>
          </a:bodyPr>
          <a:lstStyle/>
          <a:p>
            <a:r>
              <a:rPr lang="en-US" sz="3600" dirty="0">
                <a:solidFill>
                  <a:srgbClr val="D44500"/>
                </a:solidFill>
                <a:latin typeface="Sherman Serif Book"/>
              </a:rPr>
              <a:t>Visa</a:t>
            </a:r>
          </a:p>
        </p:txBody>
      </p:sp>
      <p:sp>
        <p:nvSpPr>
          <p:cNvPr id="6" name="TextBox 5"/>
          <p:cNvSpPr txBox="1"/>
          <p:nvPr/>
        </p:nvSpPr>
        <p:spPr>
          <a:xfrm>
            <a:off x="854766" y="815296"/>
            <a:ext cx="585414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herman Sans Book"/>
              </a:rPr>
              <a:t>Know expiration date and Number of </a:t>
            </a:r>
            <a:r>
              <a:rPr lang="en-US" sz="2400" dirty="0" smtClean="0">
                <a:latin typeface="Sherman Sans Book"/>
              </a:rPr>
              <a:t>entries</a:t>
            </a:r>
          </a:p>
          <a:p>
            <a:pPr marL="285750" indent="-285750">
              <a:buFont typeface="Arial" panose="020B0604020202020204" pitchFamily="34" charset="0"/>
              <a:buChar char="•"/>
            </a:pPr>
            <a:r>
              <a:rPr lang="en-US" sz="2400" dirty="0">
                <a:latin typeface="Sherman Sans Book"/>
              </a:rPr>
              <a:t>N</a:t>
            </a:r>
            <a:r>
              <a:rPr lang="en-US" sz="2400" dirty="0" smtClean="0">
                <a:latin typeface="Sherman Sans Book"/>
              </a:rPr>
              <a:t>eeds </a:t>
            </a:r>
            <a:r>
              <a:rPr lang="en-US" sz="2400" dirty="0">
                <a:latin typeface="Sherman Sans Book"/>
              </a:rPr>
              <a:t>to be valid when entering the U.S</a:t>
            </a:r>
            <a:r>
              <a:rPr lang="en-US" sz="2400" dirty="0" smtClean="0">
                <a:latin typeface="Sherman Sans Book"/>
              </a:rPr>
              <a:t>.</a:t>
            </a:r>
          </a:p>
          <a:p>
            <a:pPr marL="285750" indent="-285750">
              <a:buFont typeface="Arial" panose="020B0604020202020204" pitchFamily="34" charset="0"/>
              <a:buChar char="•"/>
            </a:pPr>
            <a:r>
              <a:rPr lang="en-US" sz="2400" dirty="0" smtClean="0">
                <a:latin typeface="Sherman Sans Book"/>
              </a:rPr>
              <a:t>Number of </a:t>
            </a:r>
            <a:r>
              <a:rPr lang="en-US" sz="2400" dirty="0">
                <a:latin typeface="Sherman Sans Book"/>
              </a:rPr>
              <a:t>entries and length determined by diplomatic </a:t>
            </a:r>
            <a:r>
              <a:rPr lang="en-US" sz="2400" dirty="0" smtClean="0">
                <a:latin typeface="Sherman Sans Book"/>
              </a:rPr>
              <a:t>agreements</a:t>
            </a:r>
          </a:p>
          <a:p>
            <a:pPr marL="285750" indent="-285750">
              <a:buFont typeface="Arial" panose="020B0604020202020204" pitchFamily="34" charset="0"/>
              <a:buChar char="•"/>
            </a:pPr>
            <a:r>
              <a:rPr lang="en-US" sz="2400" dirty="0">
                <a:latin typeface="Sherman Sans Book"/>
              </a:rPr>
              <a:t>C</a:t>
            </a:r>
            <a:r>
              <a:rPr lang="en-US" sz="2400" dirty="0" smtClean="0">
                <a:latin typeface="Sherman Sans Book"/>
              </a:rPr>
              <a:t>an </a:t>
            </a:r>
            <a:r>
              <a:rPr lang="en-US" sz="2400" dirty="0">
                <a:latin typeface="Sherman Sans Book"/>
              </a:rPr>
              <a:t>only be renewed at a U.S. Embassy or Consulate-all located outside the U.S. </a:t>
            </a:r>
            <a:endParaRPr lang="en-US" sz="2400" dirty="0" smtClean="0">
              <a:latin typeface="Sherman Sans Book"/>
            </a:endParaRPr>
          </a:p>
          <a:p>
            <a:pPr marL="285750" indent="-285750">
              <a:buFont typeface="Arial" panose="020B0604020202020204" pitchFamily="34" charset="0"/>
              <a:buChar char="•"/>
            </a:pPr>
            <a:r>
              <a:rPr lang="en-US" sz="2400" dirty="0" smtClean="0">
                <a:latin typeface="Sherman Sans Book"/>
              </a:rPr>
              <a:t>Visa </a:t>
            </a:r>
            <a:r>
              <a:rPr lang="en-US" sz="2400" dirty="0">
                <a:latin typeface="Sherman Sans Book"/>
              </a:rPr>
              <a:t>cannot be renewed </a:t>
            </a:r>
            <a:r>
              <a:rPr lang="en-US" sz="2400" dirty="0" smtClean="0">
                <a:latin typeface="Sherman Sans Book"/>
              </a:rPr>
              <a:t>inside </a:t>
            </a:r>
            <a:r>
              <a:rPr lang="en-US" sz="2400" dirty="0">
                <a:latin typeface="Sherman Sans Book"/>
              </a:rPr>
              <a:t>the </a:t>
            </a:r>
            <a:r>
              <a:rPr lang="en-US" sz="2400" dirty="0" smtClean="0">
                <a:latin typeface="Sherman Sans Book"/>
              </a:rPr>
              <a:t>U.S.</a:t>
            </a:r>
          </a:p>
          <a:p>
            <a:pPr marL="285750" indent="-285750">
              <a:buFont typeface="Arial" panose="020B0604020202020204" pitchFamily="34" charset="0"/>
              <a:buChar char="•"/>
            </a:pPr>
            <a:r>
              <a:rPr lang="en-US" sz="2400" dirty="0" smtClean="0">
                <a:latin typeface="Sherman Sans Book"/>
              </a:rPr>
              <a:t>Can </a:t>
            </a:r>
            <a:r>
              <a:rPr lang="en-US" sz="2400" dirty="0">
                <a:latin typeface="Sherman Sans Book"/>
              </a:rPr>
              <a:t>expire while in the U.S. </a:t>
            </a:r>
          </a:p>
        </p:txBody>
      </p:sp>
      <p:pic>
        <p:nvPicPr>
          <p:cNvPr id="8" name="Picture 7"/>
          <p:cNvPicPr>
            <a:picLocks noChangeAspect="1"/>
          </p:cNvPicPr>
          <p:nvPr/>
        </p:nvPicPr>
        <p:blipFill>
          <a:blip r:embed="rId3"/>
          <a:stretch>
            <a:fillRect/>
          </a:stretch>
        </p:blipFill>
        <p:spPr>
          <a:xfrm>
            <a:off x="6907696" y="1394914"/>
            <a:ext cx="4827103" cy="3293788"/>
          </a:xfrm>
          <a:prstGeom prst="rect">
            <a:avLst/>
          </a:prstGeom>
        </p:spPr>
      </p:pic>
      <p:sp>
        <p:nvSpPr>
          <p:cNvPr id="9" name="Oval 8"/>
          <p:cNvSpPr/>
          <p:nvPr/>
        </p:nvSpPr>
        <p:spPr>
          <a:xfrm>
            <a:off x="9978886" y="3041808"/>
            <a:ext cx="944218" cy="467139"/>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89257" y="2942482"/>
            <a:ext cx="556546" cy="467139"/>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660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33</a:t>
            </a:fld>
            <a:endParaRPr lang="en-US"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2" name="TextBox 1"/>
          <p:cNvSpPr txBox="1"/>
          <p:nvPr/>
        </p:nvSpPr>
        <p:spPr>
          <a:xfrm>
            <a:off x="1053548" y="168965"/>
            <a:ext cx="10525644" cy="646331"/>
          </a:xfrm>
          <a:prstGeom prst="rect">
            <a:avLst/>
          </a:prstGeom>
          <a:noFill/>
        </p:spPr>
        <p:txBody>
          <a:bodyPr wrap="square" rtlCol="0">
            <a:spAutoFit/>
          </a:bodyPr>
          <a:lstStyle/>
          <a:p>
            <a:r>
              <a:rPr lang="en-US" sz="3600" dirty="0" smtClean="0">
                <a:solidFill>
                  <a:srgbClr val="D44500"/>
                </a:solidFill>
                <a:latin typeface="Sherman Serif Book"/>
              </a:rPr>
              <a:t>Two Year Home Residency Requirement</a:t>
            </a:r>
            <a:endParaRPr lang="en-US" sz="3600" dirty="0">
              <a:solidFill>
                <a:srgbClr val="D44500"/>
              </a:solidFill>
              <a:latin typeface="Sherman Serif Book"/>
            </a:endParaRPr>
          </a:p>
        </p:txBody>
      </p:sp>
      <p:pic>
        <p:nvPicPr>
          <p:cNvPr id="10" name="Picture 2" descr="Image result for j-1 v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84" y="1495519"/>
            <a:ext cx="5025885" cy="338031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921591" y="3474628"/>
            <a:ext cx="3002640" cy="760396"/>
          </a:xfrm>
          <a:prstGeom prst="ellipse">
            <a:avLst/>
          </a:prstGeom>
          <a:noFill/>
          <a:ln w="5715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3548" y="816781"/>
            <a:ext cx="4972855" cy="3477875"/>
          </a:xfrm>
          <a:prstGeom prst="rect">
            <a:avLst/>
          </a:prstGeom>
          <a:noFill/>
        </p:spPr>
        <p:txBody>
          <a:bodyPr wrap="square" rtlCol="0">
            <a:spAutoFit/>
          </a:bodyPr>
          <a:lstStyle/>
          <a:p>
            <a:r>
              <a:rPr lang="en-US" sz="2000" dirty="0" smtClean="0">
                <a:latin typeface="Sherman Sans Book"/>
              </a:rPr>
              <a:t>Some people in J status are subject to a Two Year Home Residency Requirement:  the facts of your situation matter, not necessarily what it says on your visa</a:t>
            </a:r>
          </a:p>
          <a:p>
            <a:endParaRPr lang="en-US" sz="2000" dirty="0">
              <a:latin typeface="Sherman Sans Book"/>
            </a:endParaRPr>
          </a:p>
          <a:p>
            <a:pPr marL="342900" indent="-342900">
              <a:buAutoNum type="arabicPeriod"/>
            </a:pPr>
            <a:r>
              <a:rPr lang="en-US" sz="2000" dirty="0" smtClean="0">
                <a:latin typeface="Sherman Sans Book"/>
              </a:rPr>
              <a:t>If you received government funding for your J program</a:t>
            </a:r>
          </a:p>
          <a:p>
            <a:pPr marL="342900" indent="-342900">
              <a:buAutoNum type="arabicPeriod"/>
            </a:pPr>
            <a:r>
              <a:rPr lang="en-US" sz="2000" dirty="0" smtClean="0">
                <a:latin typeface="Sherman Sans Book"/>
              </a:rPr>
              <a:t>If your country has your field of study on its Exchange Visitor Skills List</a:t>
            </a:r>
          </a:p>
          <a:p>
            <a:pPr marL="342900" indent="-342900">
              <a:buAutoNum type="arabicPeriod"/>
            </a:pPr>
            <a:r>
              <a:rPr lang="en-US" sz="2000" dirty="0" smtClean="0">
                <a:latin typeface="Sherman Sans Book"/>
              </a:rPr>
              <a:t>If your J program is for a Medical Residency Program</a:t>
            </a:r>
            <a:endParaRPr lang="en-US" sz="2000" dirty="0">
              <a:latin typeface="Sherman Sans Book"/>
            </a:endParaRPr>
          </a:p>
        </p:txBody>
      </p:sp>
    </p:spTree>
    <p:extLst>
      <p:ext uri="{BB962C8B-B14F-4D97-AF65-F5344CB8AC3E}">
        <p14:creationId xmlns:p14="http://schemas.microsoft.com/office/powerpoint/2010/main" val="2801785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34</a:t>
            </a:fld>
            <a:endParaRPr lang="en-US"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2" name="TextBox 1"/>
          <p:cNvSpPr txBox="1"/>
          <p:nvPr/>
        </p:nvSpPr>
        <p:spPr>
          <a:xfrm>
            <a:off x="904079" y="168965"/>
            <a:ext cx="9967378" cy="646331"/>
          </a:xfrm>
          <a:prstGeom prst="rect">
            <a:avLst/>
          </a:prstGeom>
          <a:noFill/>
        </p:spPr>
        <p:txBody>
          <a:bodyPr wrap="square" rtlCol="0">
            <a:spAutoFit/>
          </a:bodyPr>
          <a:lstStyle/>
          <a:p>
            <a:r>
              <a:rPr lang="en-US" sz="3600" dirty="0" smtClean="0">
                <a:solidFill>
                  <a:srgbClr val="D44500"/>
                </a:solidFill>
                <a:latin typeface="Sherman Serif Book"/>
              </a:rPr>
              <a:t>Two Year Home Residency Requirement</a:t>
            </a:r>
            <a:endParaRPr lang="en-US" sz="3600" dirty="0">
              <a:solidFill>
                <a:srgbClr val="D44500"/>
              </a:solidFill>
              <a:latin typeface="Sherman Serif Book"/>
            </a:endParaRPr>
          </a:p>
        </p:txBody>
      </p:sp>
      <p:pic>
        <p:nvPicPr>
          <p:cNvPr id="10" name="Picture 2" descr="Image result for j-1 v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84" y="1495519"/>
            <a:ext cx="5025885" cy="338031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921591" y="3474628"/>
            <a:ext cx="3002640" cy="760396"/>
          </a:xfrm>
          <a:prstGeom prst="ellipse">
            <a:avLst/>
          </a:prstGeom>
          <a:noFill/>
          <a:ln w="5715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4079" y="892930"/>
            <a:ext cx="5575236" cy="4154984"/>
          </a:xfrm>
          <a:prstGeom prst="rect">
            <a:avLst/>
          </a:prstGeom>
          <a:noFill/>
        </p:spPr>
        <p:txBody>
          <a:bodyPr wrap="square" rtlCol="0">
            <a:spAutoFit/>
          </a:bodyPr>
          <a:lstStyle/>
          <a:p>
            <a:r>
              <a:rPr lang="en-US" sz="2400" dirty="0" smtClean="0">
                <a:latin typeface="Sherman Sans Book"/>
              </a:rPr>
              <a:t>If you are subject to the Two Year Home Residency Requirement:</a:t>
            </a:r>
          </a:p>
          <a:p>
            <a:endParaRPr lang="en-US" sz="2400" dirty="0" smtClean="0">
              <a:latin typeface="Sherman Sans Book"/>
            </a:endParaRPr>
          </a:p>
          <a:p>
            <a:pPr marL="342900" indent="-342900">
              <a:buFont typeface="Arial" panose="020B0604020202020204" pitchFamily="34" charset="0"/>
              <a:buChar char="•"/>
            </a:pPr>
            <a:r>
              <a:rPr lang="en-US" sz="2400" dirty="0" smtClean="0">
                <a:latin typeface="Sherman Sans Book"/>
              </a:rPr>
              <a:t>cannot change status within the U.S.</a:t>
            </a:r>
          </a:p>
          <a:p>
            <a:pPr marL="342900" indent="-342900">
              <a:buFont typeface="Arial" panose="020B0604020202020204" pitchFamily="34" charset="0"/>
              <a:buChar char="•"/>
            </a:pPr>
            <a:r>
              <a:rPr lang="en-US" sz="2400" dirty="0" smtClean="0">
                <a:latin typeface="Sherman Sans Book"/>
              </a:rPr>
              <a:t>are not eligible for an H, K or L visa   </a:t>
            </a:r>
          </a:p>
          <a:p>
            <a:pPr marL="342900" indent="-342900">
              <a:buFont typeface="Arial" panose="020B0604020202020204" pitchFamily="34" charset="0"/>
              <a:buChar char="•"/>
            </a:pPr>
            <a:r>
              <a:rPr lang="en-US" sz="2400" dirty="0" smtClean="0">
                <a:latin typeface="Sherman Sans Book"/>
              </a:rPr>
              <a:t>are not eligible for permanent residence in the U.S. </a:t>
            </a:r>
          </a:p>
          <a:p>
            <a:pPr marL="342900" indent="-342900">
              <a:buFont typeface="Arial" panose="020B0604020202020204" pitchFamily="34" charset="0"/>
              <a:buChar char="•"/>
            </a:pPr>
            <a:endParaRPr lang="en-US" sz="2400" dirty="0" smtClean="0">
              <a:latin typeface="Sherman Sans Book"/>
            </a:endParaRPr>
          </a:p>
          <a:p>
            <a:r>
              <a:rPr lang="en-US" sz="2400" b="1" dirty="0" smtClean="0">
                <a:latin typeface="Sherman Sans Book"/>
              </a:rPr>
              <a:t>UNTIL</a:t>
            </a:r>
            <a:r>
              <a:rPr lang="en-US" sz="2400" dirty="0" smtClean="0">
                <a:latin typeface="Sherman Sans Book"/>
              </a:rPr>
              <a:t> you have been physically present in your home country for two years</a:t>
            </a:r>
            <a:endParaRPr lang="en-US" sz="2400" dirty="0">
              <a:latin typeface="Sherman Sans Book"/>
            </a:endParaRPr>
          </a:p>
        </p:txBody>
      </p:sp>
    </p:spTree>
    <p:extLst>
      <p:ext uri="{BB962C8B-B14F-4D97-AF65-F5344CB8AC3E}">
        <p14:creationId xmlns:p14="http://schemas.microsoft.com/office/powerpoint/2010/main" val="3651228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35</a:t>
            </a:fld>
            <a:endParaRPr lang="en-US" dirty="0"/>
          </a:p>
        </p:txBody>
      </p:sp>
      <p:sp>
        <p:nvSpPr>
          <p:cNvPr id="3" name="Section Title"/>
          <p:cNvSpPr>
            <a:spLocks noGrp="1"/>
          </p:cNvSpPr>
          <p:nvPr>
            <p:ph type="title"/>
          </p:nvPr>
        </p:nvSpPr>
        <p:spPr>
          <a:xfrm>
            <a:off x="693195" y="149088"/>
            <a:ext cx="4569012" cy="715616"/>
          </a:xfrm>
        </p:spPr>
        <p:txBody>
          <a:bodyPr/>
          <a:lstStyle/>
          <a:p>
            <a:r>
              <a:rPr lang="en-US" sz="3600" dirty="0" smtClean="0"/>
              <a:t>Travel</a:t>
            </a:r>
            <a:endParaRPr lang="en-US" sz="28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2" name="TextBox 1"/>
          <p:cNvSpPr txBox="1"/>
          <p:nvPr/>
        </p:nvSpPr>
        <p:spPr>
          <a:xfrm>
            <a:off x="885700" y="971042"/>
            <a:ext cx="4949687"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Sherman Sans Book"/>
              </a:rPr>
              <a:t>Visa needs to be valid to enter the U.S.</a:t>
            </a:r>
          </a:p>
          <a:p>
            <a:pPr marL="285750" indent="-285750">
              <a:buFont typeface="Arial" panose="020B0604020202020204" pitchFamily="34" charset="0"/>
              <a:buChar char="•"/>
            </a:pPr>
            <a:r>
              <a:rPr lang="en-US" sz="2000" dirty="0" smtClean="0">
                <a:latin typeface="Sherman Sans Book"/>
              </a:rPr>
              <a:t>Exception:</a:t>
            </a:r>
          </a:p>
          <a:p>
            <a:pPr marL="742950" lvl="1" indent="-285750">
              <a:buFont typeface="Arial" panose="020B0604020202020204" pitchFamily="34" charset="0"/>
              <a:buChar char="•"/>
            </a:pPr>
            <a:r>
              <a:rPr lang="en-US" sz="2000" dirty="0" smtClean="0">
                <a:latin typeface="Sherman Sans Book"/>
              </a:rPr>
              <a:t>Returning to the U.S. after a trip to Canada, Mexico, or the adjacent islands</a:t>
            </a:r>
          </a:p>
          <a:p>
            <a:pPr marL="1200150" lvl="2" indent="-285750">
              <a:buFont typeface="Arial" panose="020B0604020202020204" pitchFamily="34" charset="0"/>
              <a:buChar char="•"/>
            </a:pPr>
            <a:r>
              <a:rPr lang="en-US" sz="2000" dirty="0" smtClean="0">
                <a:latin typeface="Sherman Sans Book"/>
              </a:rPr>
              <a:t>Trip of less than 30 days</a:t>
            </a:r>
          </a:p>
          <a:p>
            <a:pPr marL="1200150" lvl="2" indent="-285750">
              <a:buFont typeface="Arial" panose="020B0604020202020204" pitchFamily="34" charset="0"/>
              <a:buChar char="•"/>
            </a:pPr>
            <a:r>
              <a:rPr lang="en-US" sz="2000" dirty="0" smtClean="0">
                <a:latin typeface="Sherman Sans Book"/>
              </a:rPr>
              <a:t>Trip solely to </a:t>
            </a:r>
            <a:r>
              <a:rPr lang="en-US" sz="2000" dirty="0">
                <a:latin typeface="Sherman Sans Book"/>
              </a:rPr>
              <a:t>Canada, Mexico, or the adjacent </a:t>
            </a:r>
            <a:r>
              <a:rPr lang="en-US" sz="2000" dirty="0" smtClean="0">
                <a:latin typeface="Sherman Sans Book"/>
              </a:rPr>
              <a:t>islands</a:t>
            </a:r>
          </a:p>
          <a:p>
            <a:pPr marL="1200150" lvl="2" indent="-285750">
              <a:buFont typeface="Arial" panose="020B0604020202020204" pitchFamily="34" charset="0"/>
              <a:buChar char="•"/>
            </a:pPr>
            <a:r>
              <a:rPr lang="en-US" sz="2000" dirty="0" smtClean="0">
                <a:latin typeface="Sherman Sans Book"/>
              </a:rPr>
              <a:t>Cannot apply for U.S. Visa while there</a:t>
            </a:r>
          </a:p>
          <a:p>
            <a:pPr marL="1200150" lvl="2" indent="-285750">
              <a:buFont typeface="Arial" panose="020B0604020202020204" pitchFamily="34" charset="0"/>
              <a:buChar char="•"/>
            </a:pPr>
            <a:r>
              <a:rPr lang="en-US" sz="2000" dirty="0" smtClean="0">
                <a:latin typeface="Sherman Sans Book"/>
              </a:rPr>
              <a:t>Not a citizen of Iran, Syria, Sudan, or North Korea</a:t>
            </a:r>
            <a:endParaRPr lang="en-US" sz="2000" dirty="0">
              <a:latin typeface="Sherman Sans Book"/>
            </a:endParaRPr>
          </a:p>
        </p:txBody>
      </p:sp>
      <p:pic>
        <p:nvPicPr>
          <p:cNvPr id="6" name="Picture 5"/>
          <p:cNvPicPr>
            <a:picLocks noChangeAspect="1"/>
          </p:cNvPicPr>
          <p:nvPr/>
        </p:nvPicPr>
        <p:blipFill>
          <a:blip r:embed="rId3"/>
          <a:stretch>
            <a:fillRect/>
          </a:stretch>
        </p:blipFill>
        <p:spPr>
          <a:xfrm>
            <a:off x="6861146" y="248241"/>
            <a:ext cx="4669856" cy="5835762"/>
          </a:xfrm>
          <a:prstGeom prst="rect">
            <a:avLst/>
          </a:prstGeom>
        </p:spPr>
      </p:pic>
      <p:cxnSp>
        <p:nvCxnSpPr>
          <p:cNvPr id="9" name="Straight Arrow Connector 8"/>
          <p:cNvCxnSpPr/>
          <p:nvPr/>
        </p:nvCxnSpPr>
        <p:spPr>
          <a:xfrm flipH="1" flipV="1">
            <a:off x="9196074" y="2781701"/>
            <a:ext cx="1228086" cy="558265"/>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912995" y="3339966"/>
            <a:ext cx="1511166" cy="1376413"/>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7334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36</a:t>
            </a:fld>
            <a:endParaRPr lang="en-US" dirty="0"/>
          </a:p>
        </p:txBody>
      </p:sp>
      <p:sp>
        <p:nvSpPr>
          <p:cNvPr id="3" name="Section Title"/>
          <p:cNvSpPr>
            <a:spLocks noGrp="1"/>
          </p:cNvSpPr>
          <p:nvPr>
            <p:ph type="title"/>
          </p:nvPr>
        </p:nvSpPr>
        <p:spPr>
          <a:xfrm>
            <a:off x="838201" y="298176"/>
            <a:ext cx="4569012" cy="566529"/>
          </a:xfrm>
        </p:spPr>
        <p:txBody>
          <a:bodyPr/>
          <a:lstStyle/>
          <a:p>
            <a:r>
              <a:rPr lang="en-US" sz="3600" dirty="0" smtClean="0"/>
              <a:t>I-20</a:t>
            </a:r>
            <a:br>
              <a:rPr lang="en-US" sz="3600" dirty="0" smtClean="0"/>
            </a:br>
            <a:r>
              <a:rPr lang="en-US" sz="3600" dirty="0"/>
              <a:t/>
            </a:r>
            <a:br>
              <a:rPr lang="en-US" sz="3600" dirty="0"/>
            </a:br>
            <a:endParaRPr lang="en-US" sz="36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838201" y="1103242"/>
            <a:ext cx="508552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herman Sans Book"/>
              </a:rPr>
              <a:t>Immigration Selfie-tells your </a:t>
            </a:r>
            <a:r>
              <a:rPr lang="en-US" sz="2400" dirty="0" smtClean="0">
                <a:latin typeface="Sherman Sans Book"/>
              </a:rPr>
              <a:t>story</a:t>
            </a:r>
          </a:p>
          <a:p>
            <a:pPr marL="342900" indent="-342900">
              <a:buFont typeface="Arial" panose="020B0604020202020204" pitchFamily="34" charset="0"/>
              <a:buChar char="•"/>
            </a:pPr>
            <a:r>
              <a:rPr lang="en-US" sz="2400" dirty="0" smtClean="0">
                <a:latin typeface="Sherman Sans Book"/>
              </a:rPr>
              <a:t>Issued </a:t>
            </a:r>
            <a:r>
              <a:rPr lang="en-US" sz="2400" dirty="0">
                <a:latin typeface="Sherman Sans Book"/>
              </a:rPr>
              <a:t>by Syracuse </a:t>
            </a:r>
            <a:r>
              <a:rPr lang="en-US" sz="2400" dirty="0" smtClean="0">
                <a:latin typeface="Sherman Sans Book"/>
              </a:rPr>
              <a:t>University</a:t>
            </a:r>
          </a:p>
          <a:p>
            <a:pPr marL="342900" indent="-342900">
              <a:buFont typeface="Arial" panose="020B0604020202020204" pitchFamily="34" charset="0"/>
              <a:buChar char="•"/>
            </a:pPr>
            <a:r>
              <a:rPr lang="en-US" sz="2400" dirty="0" smtClean="0">
                <a:latin typeface="Sherman Sans Book"/>
              </a:rPr>
              <a:t>Biographic </a:t>
            </a:r>
            <a:r>
              <a:rPr lang="en-US" sz="2400" dirty="0">
                <a:latin typeface="Sherman Sans Book"/>
              </a:rPr>
              <a:t>Information about </a:t>
            </a:r>
            <a:r>
              <a:rPr lang="en-US" sz="2400" dirty="0" smtClean="0">
                <a:latin typeface="Sherman Sans Book"/>
              </a:rPr>
              <a:t>you</a:t>
            </a:r>
          </a:p>
          <a:p>
            <a:pPr marL="342900" indent="-342900">
              <a:buFont typeface="Arial" panose="020B0604020202020204" pitchFamily="34" charset="0"/>
              <a:buChar char="•"/>
            </a:pPr>
            <a:r>
              <a:rPr lang="en-US" sz="2400" dirty="0" smtClean="0">
                <a:latin typeface="Sherman Sans Book"/>
              </a:rPr>
              <a:t>Degree Level</a:t>
            </a:r>
          </a:p>
          <a:p>
            <a:pPr marL="342900" indent="-342900">
              <a:buFont typeface="Arial" panose="020B0604020202020204" pitchFamily="34" charset="0"/>
              <a:buChar char="•"/>
            </a:pPr>
            <a:r>
              <a:rPr lang="en-US" sz="2400" dirty="0" smtClean="0">
                <a:latin typeface="Sherman Sans Book"/>
              </a:rPr>
              <a:t>Program </a:t>
            </a:r>
            <a:r>
              <a:rPr lang="en-US" sz="2400" dirty="0">
                <a:latin typeface="Sherman Sans Book"/>
              </a:rPr>
              <a:t>of </a:t>
            </a:r>
            <a:r>
              <a:rPr lang="en-US" sz="2400" dirty="0" smtClean="0">
                <a:latin typeface="Sherman Sans Book"/>
              </a:rPr>
              <a:t>Study</a:t>
            </a:r>
          </a:p>
          <a:p>
            <a:pPr marL="342900" indent="-342900">
              <a:buFont typeface="Arial" panose="020B0604020202020204" pitchFamily="34" charset="0"/>
              <a:buChar char="•"/>
            </a:pPr>
            <a:r>
              <a:rPr lang="en-US" sz="2400" dirty="0" smtClean="0">
                <a:latin typeface="Sherman Sans Book"/>
              </a:rPr>
              <a:t>Program </a:t>
            </a:r>
            <a:r>
              <a:rPr lang="en-US" sz="2400" dirty="0">
                <a:latin typeface="Sherman Sans Book"/>
              </a:rPr>
              <a:t>Start and End </a:t>
            </a:r>
            <a:r>
              <a:rPr lang="en-US" sz="2400" dirty="0" smtClean="0">
                <a:latin typeface="Sherman Sans Book"/>
              </a:rPr>
              <a:t>Date</a:t>
            </a:r>
          </a:p>
          <a:p>
            <a:pPr marL="342900" indent="-342900">
              <a:buFont typeface="Arial" panose="020B0604020202020204" pitchFamily="34" charset="0"/>
              <a:buChar char="•"/>
            </a:pPr>
            <a:r>
              <a:rPr lang="en-US" sz="2400" dirty="0" smtClean="0">
                <a:latin typeface="Sherman Sans Book"/>
              </a:rPr>
              <a:t>Financial </a:t>
            </a:r>
            <a:r>
              <a:rPr lang="en-US" sz="2400" dirty="0">
                <a:latin typeface="Sherman Sans Book"/>
              </a:rPr>
              <a:t>Information</a:t>
            </a:r>
          </a:p>
        </p:txBody>
      </p:sp>
      <p:pic>
        <p:nvPicPr>
          <p:cNvPr id="8" name="Picture 7"/>
          <p:cNvPicPr>
            <a:picLocks noChangeAspect="1"/>
          </p:cNvPicPr>
          <p:nvPr/>
        </p:nvPicPr>
        <p:blipFill>
          <a:blip r:embed="rId3"/>
          <a:stretch>
            <a:fillRect/>
          </a:stretch>
        </p:blipFill>
        <p:spPr>
          <a:xfrm>
            <a:off x="6811664" y="195262"/>
            <a:ext cx="4253948" cy="5726721"/>
          </a:xfrm>
          <a:prstGeom prst="rect">
            <a:avLst/>
          </a:prstGeom>
        </p:spPr>
      </p:pic>
      <p:cxnSp>
        <p:nvCxnSpPr>
          <p:cNvPr id="10" name="Straight Arrow Connector 9"/>
          <p:cNvCxnSpPr/>
          <p:nvPr/>
        </p:nvCxnSpPr>
        <p:spPr>
          <a:xfrm>
            <a:off x="5923722" y="1699591"/>
            <a:ext cx="993913" cy="49696"/>
          </a:xfrm>
          <a:prstGeom prst="straightConnector1">
            <a:avLst/>
          </a:prstGeom>
          <a:ln w="57150">
            <a:solidFill>
              <a:srgbClr val="D445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11664" y="2107096"/>
            <a:ext cx="4171075" cy="665921"/>
          </a:xfrm>
          <a:prstGeom prst="rect">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6790850" y="2727898"/>
            <a:ext cx="4212701" cy="701101"/>
          </a:xfrm>
          <a:prstGeom prst="rect">
            <a:avLst/>
          </a:prstGeom>
        </p:spPr>
      </p:pic>
      <p:sp>
        <p:nvSpPr>
          <p:cNvPr id="14" name="Rectangle 13"/>
          <p:cNvSpPr/>
          <p:nvPr/>
        </p:nvSpPr>
        <p:spPr>
          <a:xfrm>
            <a:off x="6853100" y="615295"/>
            <a:ext cx="4171075" cy="934372"/>
          </a:xfrm>
          <a:prstGeom prst="rect">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207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37</a:t>
            </a:fld>
            <a:endParaRPr lang="en-US" dirty="0"/>
          </a:p>
        </p:txBody>
      </p:sp>
      <p:sp>
        <p:nvSpPr>
          <p:cNvPr id="3" name="Section Title"/>
          <p:cNvSpPr>
            <a:spLocks noGrp="1"/>
          </p:cNvSpPr>
          <p:nvPr>
            <p:ph type="title"/>
          </p:nvPr>
        </p:nvSpPr>
        <p:spPr>
          <a:xfrm>
            <a:off x="887897" y="134181"/>
            <a:ext cx="4569012" cy="646042"/>
          </a:xfrm>
        </p:spPr>
        <p:txBody>
          <a:bodyPr/>
          <a:lstStyle/>
          <a:p>
            <a:r>
              <a:rPr lang="en-US" sz="3600" dirty="0" smtClean="0"/>
              <a:t>I-20 - Page 2</a:t>
            </a:r>
            <a:endParaRPr lang="en-US" sz="36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887897" y="934278"/>
            <a:ext cx="4569012" cy="212365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herman Sans Book"/>
              </a:rPr>
              <a:t>Employment </a:t>
            </a:r>
            <a:r>
              <a:rPr lang="en-US" sz="2400" dirty="0" smtClean="0">
                <a:latin typeface="Sherman Sans Book"/>
              </a:rPr>
              <a:t>Authorizations</a:t>
            </a:r>
          </a:p>
          <a:p>
            <a:pPr marL="342900" indent="-342900">
              <a:buFont typeface="Arial" panose="020B0604020202020204" pitchFamily="34" charset="0"/>
              <a:buChar char="•"/>
            </a:pPr>
            <a:r>
              <a:rPr lang="en-US" sz="2400" dirty="0" smtClean="0">
                <a:latin typeface="Sherman Sans Book"/>
              </a:rPr>
              <a:t>Travel Endorsement</a:t>
            </a:r>
          </a:p>
          <a:p>
            <a:pPr marL="800100" lvl="1" indent="-342900">
              <a:buFont typeface="Arial" panose="020B0604020202020204" pitchFamily="34" charset="0"/>
              <a:buChar char="•"/>
            </a:pPr>
            <a:r>
              <a:rPr lang="en-US" sz="2400" dirty="0" smtClean="0">
                <a:latin typeface="Sherman Sans Book"/>
              </a:rPr>
              <a:t>Travel </a:t>
            </a:r>
            <a:r>
              <a:rPr lang="en-US" sz="2400" dirty="0">
                <a:latin typeface="Sherman Sans Book"/>
              </a:rPr>
              <a:t>Signatures-valid for one year/12 months</a:t>
            </a:r>
            <a:r>
              <a:rPr lang="en-US" dirty="0">
                <a:latin typeface="Sherman Sans Book"/>
              </a:rPr>
              <a:t/>
            </a:r>
            <a:br>
              <a:rPr lang="en-US" dirty="0">
                <a:latin typeface="Sherman Sans Book"/>
              </a:rPr>
            </a:br>
            <a:r>
              <a:rPr lang="en-US" dirty="0"/>
              <a:t/>
            </a:r>
            <a:br>
              <a:rPr lang="en-US" dirty="0"/>
            </a:br>
            <a:endParaRPr lang="en-US" dirty="0"/>
          </a:p>
        </p:txBody>
      </p:sp>
      <p:pic>
        <p:nvPicPr>
          <p:cNvPr id="8" name="Picture 7"/>
          <p:cNvPicPr>
            <a:picLocks noChangeAspect="1"/>
          </p:cNvPicPr>
          <p:nvPr/>
        </p:nvPicPr>
        <p:blipFill>
          <a:blip r:embed="rId3"/>
          <a:stretch>
            <a:fillRect/>
          </a:stretch>
        </p:blipFill>
        <p:spPr>
          <a:xfrm>
            <a:off x="6971224" y="244485"/>
            <a:ext cx="4260573" cy="5811098"/>
          </a:xfrm>
          <a:prstGeom prst="rect">
            <a:avLst/>
          </a:prstGeom>
        </p:spPr>
      </p:pic>
      <p:sp>
        <p:nvSpPr>
          <p:cNvPr id="9" name="Rectangle 8"/>
          <p:cNvSpPr/>
          <p:nvPr/>
        </p:nvSpPr>
        <p:spPr>
          <a:xfrm>
            <a:off x="6971223" y="700710"/>
            <a:ext cx="4260573" cy="869673"/>
          </a:xfrm>
          <a:prstGeom prst="rect">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971224" y="2629690"/>
            <a:ext cx="5353298" cy="190543"/>
            <a:chOff x="6971224" y="2629690"/>
            <a:chExt cx="5353298" cy="190543"/>
          </a:xfrm>
        </p:grpSpPr>
        <p:sp>
          <p:nvSpPr>
            <p:cNvPr id="10" name="TextBox 9"/>
            <p:cNvSpPr txBox="1"/>
            <p:nvPr/>
          </p:nvSpPr>
          <p:spPr>
            <a:xfrm>
              <a:off x="6971224" y="2629690"/>
              <a:ext cx="5353298" cy="184666"/>
            </a:xfrm>
            <a:prstGeom prst="rect">
              <a:avLst/>
            </a:prstGeom>
            <a:noFill/>
          </p:spPr>
          <p:txBody>
            <a:bodyPr wrap="square" rtlCol="0">
              <a:spAutoFit/>
            </a:bodyPr>
            <a:lstStyle/>
            <a:p>
              <a:r>
                <a:rPr lang="en-US" sz="600" dirty="0" smtClean="0"/>
                <a:t>Ann Dievendorf International Student Advisor		10/10/2020              </a:t>
              </a:r>
              <a:r>
                <a:rPr lang="en-US" sz="600" dirty="0" err="1" smtClean="0"/>
                <a:t>Syracuse,NY</a:t>
              </a:r>
              <a:endParaRPr lang="en-US" sz="600" dirty="0"/>
            </a:p>
          </p:txBody>
        </p:sp>
        <p:pic>
          <p:nvPicPr>
            <p:cNvPr id="11" name="Picture 10"/>
            <p:cNvPicPr>
              <a:picLocks noChangeAspect="1"/>
            </p:cNvPicPr>
            <p:nvPr/>
          </p:nvPicPr>
          <p:blipFill rotWithShape="1">
            <a:blip r:embed="rId4"/>
            <a:srcRect l="7862" t="11801" r="7517" b="23913"/>
            <a:stretch/>
          </p:blipFill>
          <p:spPr>
            <a:xfrm>
              <a:off x="8764696" y="2677656"/>
              <a:ext cx="673626" cy="142577"/>
            </a:xfrm>
            <a:prstGeom prst="rect">
              <a:avLst/>
            </a:prstGeom>
          </p:spPr>
        </p:pic>
      </p:grpSp>
      <p:grpSp>
        <p:nvGrpSpPr>
          <p:cNvPr id="6" name="Group 5"/>
          <p:cNvGrpSpPr/>
          <p:nvPr/>
        </p:nvGrpSpPr>
        <p:grpSpPr>
          <a:xfrm>
            <a:off x="632840" y="2481607"/>
            <a:ext cx="5767960" cy="3736306"/>
            <a:chOff x="632840" y="2481607"/>
            <a:chExt cx="5767960" cy="3736306"/>
          </a:xfrm>
        </p:grpSpPr>
        <p:sp>
          <p:nvSpPr>
            <p:cNvPr id="7" name="Explosion 2 6"/>
            <p:cNvSpPr/>
            <p:nvPr/>
          </p:nvSpPr>
          <p:spPr>
            <a:xfrm>
              <a:off x="632840" y="2481607"/>
              <a:ext cx="5767960" cy="3736306"/>
            </a:xfrm>
            <a:prstGeom prst="irregularSeal2">
              <a:avLst/>
            </a:prstGeom>
            <a:solidFill>
              <a:srgbClr val="D44500"/>
            </a:solidFill>
            <a:ln>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rebuchet MS" panose="020B0603020202020204" pitchFamily="34" charset="0"/>
              </a:endParaRPr>
            </a:p>
          </p:txBody>
        </p:sp>
        <p:sp>
          <p:nvSpPr>
            <p:cNvPr id="2" name="TextBox 1"/>
            <p:cNvSpPr txBox="1"/>
            <p:nvPr/>
          </p:nvSpPr>
          <p:spPr>
            <a:xfrm>
              <a:off x="1685299" y="3566482"/>
              <a:ext cx="3224463" cy="1477328"/>
            </a:xfrm>
            <a:prstGeom prst="rect">
              <a:avLst/>
            </a:prstGeom>
            <a:noFill/>
          </p:spPr>
          <p:txBody>
            <a:bodyPr wrap="square" rtlCol="0">
              <a:spAutoFit/>
            </a:bodyPr>
            <a:lstStyle/>
            <a:p>
              <a:pPr algn="ctr"/>
              <a:r>
                <a:rPr lang="en-US" b="1" dirty="0">
                  <a:solidFill>
                    <a:schemeClr val="bg1"/>
                  </a:solidFill>
                  <a:latin typeface="Sherman Sans Book"/>
                </a:rPr>
                <a:t>Travel Signatures-</a:t>
              </a:r>
              <a:br>
                <a:rPr lang="en-US" b="1" dirty="0">
                  <a:solidFill>
                    <a:schemeClr val="bg1"/>
                  </a:solidFill>
                  <a:latin typeface="Sherman Sans Book"/>
                </a:rPr>
              </a:br>
              <a:r>
                <a:rPr lang="en-US" b="1" dirty="0" smtClean="0">
                  <a:solidFill>
                    <a:schemeClr val="bg1"/>
                  </a:solidFill>
                  <a:latin typeface="Sherman Sans Book"/>
                </a:rPr>
                <a:t>Monday-Friday</a:t>
              </a:r>
              <a:endParaRPr lang="en-US" dirty="0">
                <a:solidFill>
                  <a:schemeClr val="bg1"/>
                </a:solidFill>
                <a:latin typeface="Sherman Sans Book"/>
              </a:endParaRPr>
            </a:p>
            <a:p>
              <a:pPr algn="ctr"/>
              <a:r>
                <a:rPr lang="en-US" dirty="0">
                  <a:solidFill>
                    <a:schemeClr val="bg1"/>
                  </a:solidFill>
                  <a:latin typeface="Sherman Sans Book"/>
                </a:rPr>
                <a:t> </a:t>
              </a:r>
              <a:r>
                <a:rPr lang="en-US" dirty="0" smtClean="0">
                  <a:solidFill>
                    <a:schemeClr val="bg1"/>
                  </a:solidFill>
                  <a:latin typeface="Sherman Sans Book"/>
                </a:rPr>
                <a:t>October  </a:t>
              </a:r>
              <a:endParaRPr lang="en-US" dirty="0">
                <a:solidFill>
                  <a:schemeClr val="bg1"/>
                </a:solidFill>
                <a:latin typeface="Sherman Sans Book"/>
              </a:endParaRPr>
            </a:p>
            <a:p>
              <a:pPr algn="ctr"/>
              <a:r>
                <a:rPr lang="en-US" dirty="0">
                  <a:solidFill>
                    <a:schemeClr val="bg1"/>
                  </a:solidFill>
                  <a:latin typeface="Sherman Sans Book"/>
                </a:rPr>
                <a:t>9 am-4 pm</a:t>
              </a:r>
              <a:br>
                <a:rPr lang="en-US" dirty="0">
                  <a:solidFill>
                    <a:schemeClr val="bg1"/>
                  </a:solidFill>
                  <a:latin typeface="Sherman Sans Book"/>
                </a:rPr>
              </a:br>
              <a:r>
                <a:rPr lang="en-US" dirty="0" smtClean="0">
                  <a:solidFill>
                    <a:schemeClr val="bg1"/>
                  </a:solidFill>
                  <a:latin typeface="Sherman Sans Book"/>
                </a:rPr>
                <a:t>Bird Library</a:t>
              </a:r>
              <a:endParaRPr lang="en-US" dirty="0">
                <a:solidFill>
                  <a:schemeClr val="bg1"/>
                </a:solidFill>
                <a:latin typeface="Sherman Sans Book"/>
              </a:endParaRPr>
            </a:p>
          </p:txBody>
        </p:sp>
      </p:grpSp>
    </p:spTree>
    <p:extLst>
      <p:ext uri="{BB962C8B-B14F-4D97-AF65-F5344CB8AC3E}">
        <p14:creationId xmlns:p14="http://schemas.microsoft.com/office/powerpoint/2010/main" val="682735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38</a:t>
            </a:fld>
            <a:endParaRPr lang="en-US" dirty="0"/>
          </a:p>
        </p:txBody>
      </p:sp>
      <p:sp>
        <p:nvSpPr>
          <p:cNvPr id="3" name="Section Title"/>
          <p:cNvSpPr>
            <a:spLocks noGrp="1"/>
          </p:cNvSpPr>
          <p:nvPr>
            <p:ph type="title"/>
          </p:nvPr>
        </p:nvSpPr>
        <p:spPr>
          <a:xfrm>
            <a:off x="838201" y="298176"/>
            <a:ext cx="4569012" cy="566529"/>
          </a:xfrm>
        </p:spPr>
        <p:txBody>
          <a:bodyPr/>
          <a:lstStyle/>
          <a:p>
            <a:r>
              <a:rPr lang="en-US" sz="3600" dirty="0" smtClean="0"/>
              <a:t>DS-2019</a:t>
            </a:r>
            <a:br>
              <a:rPr lang="en-US" sz="3600" dirty="0" smtClean="0"/>
            </a:br>
            <a:r>
              <a:rPr lang="en-US" sz="3600" dirty="0"/>
              <a:t/>
            </a:r>
            <a:br>
              <a:rPr lang="en-US" sz="3600" dirty="0"/>
            </a:br>
            <a:endParaRPr lang="en-US" sz="36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605" y="144379"/>
            <a:ext cx="4662194" cy="6034533"/>
          </a:xfrm>
          <a:prstGeom prst="rect">
            <a:avLst/>
          </a:prstGeom>
        </p:spPr>
      </p:pic>
      <p:cxnSp>
        <p:nvCxnSpPr>
          <p:cNvPr id="10" name="Straight Arrow Connector 9"/>
          <p:cNvCxnSpPr/>
          <p:nvPr/>
        </p:nvCxnSpPr>
        <p:spPr>
          <a:xfrm>
            <a:off x="6191861" y="1257776"/>
            <a:ext cx="993913" cy="49696"/>
          </a:xfrm>
          <a:prstGeom prst="straightConnector1">
            <a:avLst/>
          </a:prstGeom>
          <a:ln w="57150">
            <a:solidFill>
              <a:srgbClr val="D445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30695" y="1022519"/>
            <a:ext cx="5085521"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herman Sans Book"/>
              </a:rPr>
              <a:t>Immigration Selfie-tells your </a:t>
            </a:r>
            <a:r>
              <a:rPr lang="en-US" sz="2400" dirty="0" smtClean="0">
                <a:latin typeface="Sherman Sans Book"/>
              </a:rPr>
              <a:t>story</a:t>
            </a:r>
          </a:p>
          <a:p>
            <a:pPr marL="342900" indent="-342900">
              <a:buFont typeface="Arial" panose="020B0604020202020204" pitchFamily="34" charset="0"/>
              <a:buChar char="•"/>
            </a:pPr>
            <a:r>
              <a:rPr lang="en-US" sz="2400" dirty="0" smtClean="0">
                <a:latin typeface="Sherman Sans Book"/>
              </a:rPr>
              <a:t>Issued </a:t>
            </a:r>
            <a:r>
              <a:rPr lang="en-US" sz="2400" dirty="0">
                <a:latin typeface="Sherman Sans Book"/>
              </a:rPr>
              <a:t>by Syracuse </a:t>
            </a:r>
            <a:r>
              <a:rPr lang="en-US" sz="2400" dirty="0" smtClean="0">
                <a:latin typeface="Sherman Sans Book"/>
              </a:rPr>
              <a:t>University or J-1 Program Sponsor</a:t>
            </a:r>
          </a:p>
          <a:p>
            <a:pPr marL="342900" indent="-342900">
              <a:buFont typeface="Arial" panose="020B0604020202020204" pitchFamily="34" charset="0"/>
              <a:buChar char="•"/>
            </a:pPr>
            <a:r>
              <a:rPr lang="en-US" sz="2400" dirty="0" smtClean="0">
                <a:latin typeface="Sherman Sans Book"/>
              </a:rPr>
              <a:t>Biographic </a:t>
            </a:r>
            <a:r>
              <a:rPr lang="en-US" sz="2400" dirty="0">
                <a:latin typeface="Sherman Sans Book"/>
              </a:rPr>
              <a:t>Information about </a:t>
            </a:r>
            <a:r>
              <a:rPr lang="en-US" sz="2400" dirty="0" smtClean="0">
                <a:latin typeface="Sherman Sans Book"/>
              </a:rPr>
              <a:t>you</a:t>
            </a:r>
          </a:p>
          <a:p>
            <a:pPr marL="800100" lvl="1" indent="-342900">
              <a:buFont typeface="Arial" panose="020B0604020202020204" pitchFamily="34" charset="0"/>
              <a:buChar char="•"/>
            </a:pPr>
            <a:r>
              <a:rPr lang="en-US" sz="2400" dirty="0" smtClean="0">
                <a:latin typeface="Sherman Sans Book"/>
              </a:rPr>
              <a:t>Degree Level</a:t>
            </a:r>
          </a:p>
          <a:p>
            <a:pPr marL="342900" indent="-342900">
              <a:buFont typeface="Arial" panose="020B0604020202020204" pitchFamily="34" charset="0"/>
              <a:buChar char="•"/>
            </a:pPr>
            <a:r>
              <a:rPr lang="en-US" sz="2400" dirty="0" smtClean="0">
                <a:latin typeface="Sherman Sans Book"/>
              </a:rPr>
              <a:t>Program </a:t>
            </a:r>
            <a:r>
              <a:rPr lang="en-US" sz="2400" dirty="0">
                <a:latin typeface="Sherman Sans Book"/>
              </a:rPr>
              <a:t>of </a:t>
            </a:r>
            <a:r>
              <a:rPr lang="en-US" sz="2400" dirty="0" smtClean="0">
                <a:latin typeface="Sherman Sans Book"/>
              </a:rPr>
              <a:t>Study</a:t>
            </a:r>
          </a:p>
          <a:p>
            <a:pPr marL="342900" indent="-342900">
              <a:buFont typeface="Arial" panose="020B0604020202020204" pitchFamily="34" charset="0"/>
              <a:buChar char="•"/>
            </a:pPr>
            <a:r>
              <a:rPr lang="en-US" sz="2400" dirty="0" smtClean="0">
                <a:latin typeface="Sherman Sans Book"/>
              </a:rPr>
              <a:t>Program </a:t>
            </a:r>
            <a:r>
              <a:rPr lang="en-US" sz="2400" dirty="0">
                <a:latin typeface="Sherman Sans Book"/>
              </a:rPr>
              <a:t>Start and End </a:t>
            </a:r>
            <a:r>
              <a:rPr lang="en-US" sz="2400" dirty="0" smtClean="0">
                <a:latin typeface="Sherman Sans Book"/>
              </a:rPr>
              <a:t>Date</a:t>
            </a:r>
          </a:p>
          <a:p>
            <a:pPr marL="342900" indent="-342900">
              <a:buFont typeface="Arial" panose="020B0604020202020204" pitchFamily="34" charset="0"/>
              <a:buChar char="•"/>
            </a:pPr>
            <a:r>
              <a:rPr lang="en-US" sz="2400" dirty="0" smtClean="0">
                <a:latin typeface="Sherman Sans Book"/>
              </a:rPr>
              <a:t>Financial </a:t>
            </a:r>
            <a:r>
              <a:rPr lang="en-US" sz="2400" dirty="0">
                <a:latin typeface="Sherman Sans Book"/>
              </a:rPr>
              <a:t>Information</a:t>
            </a:r>
          </a:p>
        </p:txBody>
      </p:sp>
      <p:sp>
        <p:nvSpPr>
          <p:cNvPr id="11" name="Rectangle 10"/>
          <p:cNvSpPr/>
          <p:nvPr/>
        </p:nvSpPr>
        <p:spPr>
          <a:xfrm>
            <a:off x="7072605" y="1986053"/>
            <a:ext cx="3852069" cy="471134"/>
          </a:xfrm>
          <a:prstGeom prst="rect">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7072605" y="2370066"/>
            <a:ext cx="3852069" cy="765701"/>
          </a:xfrm>
          <a:prstGeom prst="rect">
            <a:avLst/>
          </a:prstGeom>
        </p:spPr>
      </p:pic>
      <p:sp>
        <p:nvSpPr>
          <p:cNvPr id="14" name="Rectangle 13"/>
          <p:cNvSpPr/>
          <p:nvPr/>
        </p:nvSpPr>
        <p:spPr>
          <a:xfrm>
            <a:off x="7072605" y="506932"/>
            <a:ext cx="3852069" cy="775692"/>
          </a:xfrm>
          <a:prstGeom prst="rect">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69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39</a:t>
            </a:fld>
            <a:endParaRPr lang="en-US" dirty="0"/>
          </a:p>
        </p:txBody>
      </p:sp>
      <p:sp>
        <p:nvSpPr>
          <p:cNvPr id="3" name="Section Title"/>
          <p:cNvSpPr>
            <a:spLocks noGrp="1"/>
          </p:cNvSpPr>
          <p:nvPr>
            <p:ph type="title"/>
          </p:nvPr>
        </p:nvSpPr>
        <p:spPr>
          <a:xfrm>
            <a:off x="887897" y="134181"/>
            <a:ext cx="4569012" cy="646042"/>
          </a:xfrm>
        </p:spPr>
        <p:txBody>
          <a:bodyPr/>
          <a:lstStyle/>
          <a:p>
            <a:r>
              <a:rPr lang="en-US" sz="3600" dirty="0" smtClean="0"/>
              <a:t>Travel Endorsement</a:t>
            </a:r>
            <a:endParaRPr lang="en-US" sz="36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522137" y="1095024"/>
            <a:ext cx="4569012" cy="138499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latin typeface="Sherman Sans Book"/>
              </a:rPr>
              <a:t>Travel </a:t>
            </a:r>
            <a:r>
              <a:rPr lang="en-US" sz="2400" dirty="0">
                <a:latin typeface="Sherman Sans Book"/>
              </a:rPr>
              <a:t>Signatures-valid for one year/12 months</a:t>
            </a:r>
            <a:r>
              <a:rPr lang="en-US" dirty="0">
                <a:latin typeface="Sherman Sans Book"/>
              </a:rPr>
              <a:t/>
            </a:r>
            <a:br>
              <a:rPr lang="en-US" dirty="0">
                <a:latin typeface="Sherman Sans Book"/>
              </a:rPr>
            </a:br>
            <a:r>
              <a:rPr lang="en-US" dirty="0">
                <a:latin typeface="Sherman Sans Book"/>
              </a:rPr>
              <a:t/>
            </a:r>
            <a:br>
              <a:rPr lang="en-US" dirty="0">
                <a:latin typeface="Sherman Sans Book"/>
              </a:rPr>
            </a:br>
            <a:endParaRPr lang="en-US" dirty="0">
              <a:latin typeface="Sherman Sans Book"/>
            </a:endParaRPr>
          </a:p>
        </p:txBody>
      </p:sp>
      <p:sp>
        <p:nvSpPr>
          <p:cNvPr id="7" name="Explosion 2 6"/>
          <p:cNvSpPr/>
          <p:nvPr/>
        </p:nvSpPr>
        <p:spPr>
          <a:xfrm>
            <a:off x="632840" y="2481607"/>
            <a:ext cx="5930346" cy="3736306"/>
          </a:xfrm>
          <a:prstGeom prst="irregularSeal2">
            <a:avLst/>
          </a:prstGeom>
          <a:solidFill>
            <a:srgbClr val="D44500"/>
          </a:solidFill>
          <a:ln>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herman Sans Book"/>
              </a:rPr>
              <a:t>Travel Signatures-</a:t>
            </a:r>
            <a:br>
              <a:rPr lang="en-US" sz="2000" b="1" dirty="0">
                <a:latin typeface="Sherman Sans Book"/>
              </a:rPr>
            </a:br>
            <a:r>
              <a:rPr lang="en-US" sz="2000" dirty="0">
                <a:latin typeface="Sherman Sans Book"/>
              </a:rPr>
              <a:t>Monday-Friday, October </a:t>
            </a:r>
            <a:r>
              <a:rPr lang="en-US" sz="2000" dirty="0" smtClean="0">
                <a:latin typeface="Sherman Sans Book"/>
              </a:rPr>
              <a:t> </a:t>
            </a:r>
          </a:p>
          <a:p>
            <a:pPr algn="ctr"/>
            <a:r>
              <a:rPr lang="en-US" sz="2000" dirty="0" smtClean="0">
                <a:latin typeface="Sherman Sans Book"/>
              </a:rPr>
              <a:t>9 </a:t>
            </a:r>
            <a:r>
              <a:rPr lang="en-US" sz="2000" dirty="0">
                <a:latin typeface="Sherman Sans Book"/>
              </a:rPr>
              <a:t>am-4 pm</a:t>
            </a:r>
            <a:br>
              <a:rPr lang="en-US" sz="2000" dirty="0">
                <a:latin typeface="Sherman Sans Book"/>
              </a:rPr>
            </a:br>
            <a:r>
              <a:rPr lang="en-US" sz="2000" dirty="0">
                <a:latin typeface="Sherman Sans Book"/>
              </a:rPr>
              <a:t>Bird </a:t>
            </a:r>
            <a:r>
              <a:rPr lang="en-US" sz="2000" dirty="0" smtClean="0">
                <a:latin typeface="Sherman Sans Book"/>
              </a:rPr>
              <a:t>Library</a:t>
            </a:r>
            <a:endParaRPr lang="en-US" sz="2000" dirty="0">
              <a:latin typeface="Sherman Sans Book"/>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605" y="144379"/>
            <a:ext cx="4662194" cy="6034533"/>
          </a:xfrm>
          <a:prstGeom prst="rect">
            <a:avLst/>
          </a:prstGeom>
        </p:spPr>
      </p:pic>
      <p:sp>
        <p:nvSpPr>
          <p:cNvPr id="9" name="Rectangle 8"/>
          <p:cNvSpPr/>
          <p:nvPr/>
        </p:nvSpPr>
        <p:spPr>
          <a:xfrm>
            <a:off x="9945072" y="4085656"/>
            <a:ext cx="1789727" cy="1506622"/>
          </a:xfrm>
          <a:prstGeom prst="rect">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514785" y="4556240"/>
            <a:ext cx="731078" cy="402919"/>
            <a:chOff x="10514785" y="4556240"/>
            <a:chExt cx="731078" cy="402919"/>
          </a:xfrm>
        </p:grpSpPr>
        <p:pic>
          <p:nvPicPr>
            <p:cNvPr id="11" name="Picture 10"/>
            <p:cNvPicPr>
              <a:picLocks noChangeAspect="1"/>
            </p:cNvPicPr>
            <p:nvPr/>
          </p:nvPicPr>
          <p:blipFill rotWithShape="1">
            <a:blip r:embed="rId4"/>
            <a:srcRect l="7862" t="11801" r="7517" b="23913"/>
            <a:stretch/>
          </p:blipFill>
          <p:spPr>
            <a:xfrm>
              <a:off x="10551398" y="4837018"/>
              <a:ext cx="577073" cy="122141"/>
            </a:xfrm>
            <a:prstGeom prst="rect">
              <a:avLst/>
            </a:prstGeom>
          </p:spPr>
        </p:pic>
        <p:sp>
          <p:nvSpPr>
            <p:cNvPr id="2" name="TextBox 1"/>
            <p:cNvSpPr txBox="1"/>
            <p:nvPr/>
          </p:nvSpPr>
          <p:spPr>
            <a:xfrm>
              <a:off x="10514785" y="4556240"/>
              <a:ext cx="731078" cy="200055"/>
            </a:xfrm>
            <a:prstGeom prst="rect">
              <a:avLst/>
            </a:prstGeom>
            <a:noFill/>
          </p:spPr>
          <p:txBody>
            <a:bodyPr wrap="square" rtlCol="0">
              <a:spAutoFit/>
            </a:bodyPr>
            <a:lstStyle/>
            <a:p>
              <a:r>
                <a:rPr lang="en-US" sz="700" dirty="0" smtClean="0"/>
                <a:t>10/10/2020</a:t>
              </a:r>
              <a:endParaRPr lang="en-US" sz="700" dirty="0"/>
            </a:p>
          </p:txBody>
        </p:sp>
      </p:grpSp>
    </p:spTree>
    <p:extLst>
      <p:ext uri="{BB962C8B-B14F-4D97-AF65-F5344CB8AC3E}">
        <p14:creationId xmlns:p14="http://schemas.microsoft.com/office/powerpoint/2010/main" val="2684580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cNvSpPr>
            <a:spLocks noGrp="1"/>
          </p:cNvSpPr>
          <p:nvPr>
            <p:ph type="sldNum" sz="quarter" idx="10"/>
          </p:nvPr>
        </p:nvSpPr>
        <p:spPr>
          <a:xfrm>
            <a:off x="11126362" y="6325460"/>
            <a:ext cx="608437" cy="368300"/>
          </a:xfrm>
        </p:spPr>
        <p:txBody>
          <a:bodyPr/>
          <a:lstStyle/>
          <a:p>
            <a:fld id="{F343A32A-436A-8143-8894-653E98457856}" type="slidenum">
              <a:rPr lang="en-US" smtClean="0"/>
              <a:pPr/>
              <a:t>4</a:t>
            </a:fld>
            <a:endParaRPr lang="en-US" dirty="0"/>
          </a:p>
        </p:txBody>
      </p:sp>
      <p:sp>
        <p:nvSpPr>
          <p:cNvPr id="2" name="Slide Title"/>
          <p:cNvSpPr>
            <a:spLocks noGrp="1"/>
          </p:cNvSpPr>
          <p:nvPr>
            <p:ph type="title"/>
          </p:nvPr>
        </p:nvSpPr>
        <p:spPr>
          <a:prstGeom prst="rect">
            <a:avLst/>
          </a:prstGeom>
        </p:spPr>
        <p:txBody>
          <a:bodyPr/>
          <a:lstStyle/>
          <a:p>
            <a:r>
              <a:rPr lang="en-US" dirty="0" smtClean="0"/>
              <a:t>Center for International Services</a:t>
            </a:r>
            <a:endParaRPr lang="en-US" dirty="0"/>
          </a:p>
        </p:txBody>
      </p:sp>
      <p:sp>
        <p:nvSpPr>
          <p:cNvPr id="5" name="Division Name, if applicable"/>
          <p:cNvSpPr>
            <a:spLocks noGrp="1"/>
          </p:cNvSpPr>
          <p:nvPr>
            <p:ph type="body" sz="quarter" idx="22"/>
          </p:nvPr>
        </p:nvSpPr>
        <p:spPr/>
        <p:txBody>
          <a:bodyPr/>
          <a:lstStyle/>
          <a:p>
            <a:r>
              <a:rPr lang="en-US" dirty="0" smtClean="0"/>
              <a:t>Center </a:t>
            </a:r>
            <a:r>
              <a:rPr lang="en-US" dirty="0"/>
              <a:t>for International </a:t>
            </a:r>
            <a:r>
              <a:rPr lang="en-US" dirty="0" smtClean="0"/>
              <a:t>Services</a:t>
            </a:r>
            <a:endParaRPr lang="en-US" dirty="0"/>
          </a:p>
        </p:txBody>
      </p:sp>
      <p:sp>
        <p:nvSpPr>
          <p:cNvPr id="6" name="TextBox 5"/>
          <p:cNvSpPr txBox="1"/>
          <p:nvPr/>
        </p:nvSpPr>
        <p:spPr>
          <a:xfrm>
            <a:off x="1066800" y="1000965"/>
            <a:ext cx="5999922" cy="3170099"/>
          </a:xfrm>
          <a:prstGeom prst="rect">
            <a:avLst/>
          </a:prstGeom>
          <a:noFill/>
        </p:spPr>
        <p:txBody>
          <a:bodyPr wrap="square" rtlCol="0">
            <a:spAutoFit/>
          </a:bodyPr>
          <a:lstStyle/>
          <a:p>
            <a:r>
              <a:rPr lang="en-US" sz="2000" dirty="0">
                <a:latin typeface="Sherman Sans Book"/>
              </a:rPr>
              <a:t>Advisor on Call:</a:t>
            </a:r>
          </a:p>
          <a:p>
            <a:pPr marL="285750" indent="-285750">
              <a:buFont typeface="Arial" panose="020B0604020202020204" pitchFamily="34" charset="0"/>
              <a:buChar char="•"/>
            </a:pPr>
            <a:r>
              <a:rPr lang="en-US" sz="2000" dirty="0">
                <a:latin typeface="Sherman Sans Book"/>
              </a:rPr>
              <a:t>Monday-Friday, 11 am-3 </a:t>
            </a:r>
            <a:r>
              <a:rPr lang="en-US" sz="2000" dirty="0" smtClean="0">
                <a:latin typeface="Sherman Sans Book"/>
              </a:rPr>
              <a:t>pm</a:t>
            </a:r>
          </a:p>
          <a:p>
            <a:r>
              <a:rPr lang="en-US" sz="2000" dirty="0" smtClean="0">
                <a:latin typeface="Sherman Sans Book"/>
              </a:rPr>
              <a:t>In person, By Phone, via Zoom, Teams, or Skype</a:t>
            </a:r>
            <a:endParaRPr lang="en-US" sz="2000" dirty="0">
              <a:latin typeface="Sherman Sans Book"/>
            </a:endParaRPr>
          </a:p>
          <a:p>
            <a:endParaRPr lang="en-US" sz="2000" dirty="0" smtClean="0">
              <a:latin typeface="Sherman Sans Book"/>
            </a:endParaRPr>
          </a:p>
          <a:p>
            <a:r>
              <a:rPr lang="en-US" sz="2000" dirty="0" smtClean="0">
                <a:latin typeface="Sherman Sans Book"/>
              </a:rPr>
              <a:t>Informational </a:t>
            </a:r>
            <a:r>
              <a:rPr lang="en-US" sz="2000" dirty="0">
                <a:latin typeface="Sherman Sans Book"/>
              </a:rPr>
              <a:t>Seminars:</a:t>
            </a:r>
          </a:p>
          <a:p>
            <a:pPr marL="285750" indent="-285750">
              <a:buFont typeface="Arial" panose="020B0604020202020204" pitchFamily="34" charset="0"/>
              <a:buChar char="•"/>
            </a:pPr>
            <a:r>
              <a:rPr lang="en-US" sz="2000" dirty="0">
                <a:latin typeface="Sherman Sans Book"/>
              </a:rPr>
              <a:t>Curricular and Optional Practical Training</a:t>
            </a:r>
          </a:p>
          <a:p>
            <a:pPr marL="285750" indent="-285750">
              <a:buFont typeface="Arial" panose="020B0604020202020204" pitchFamily="34" charset="0"/>
              <a:buChar char="•"/>
            </a:pPr>
            <a:r>
              <a:rPr lang="en-US" sz="2000" dirty="0">
                <a:latin typeface="Sherman Sans Book"/>
              </a:rPr>
              <a:t>1st &amp; 3rd </a:t>
            </a:r>
            <a:r>
              <a:rPr lang="en-US" sz="2000" dirty="0" smtClean="0">
                <a:latin typeface="Sherman Sans Book"/>
              </a:rPr>
              <a:t>Wednesday</a:t>
            </a:r>
            <a:r>
              <a:rPr lang="en-US" sz="2000" dirty="0">
                <a:latin typeface="Sherman Sans Book"/>
              </a:rPr>
              <a:t>, 2nd Friday every month</a:t>
            </a:r>
          </a:p>
          <a:p>
            <a:r>
              <a:rPr lang="en-US" sz="2000" dirty="0" smtClean="0">
                <a:latin typeface="Sherman Sans Book"/>
              </a:rPr>
              <a:t>In person and via Zoom</a:t>
            </a:r>
          </a:p>
          <a:p>
            <a:endParaRPr lang="en-US" sz="2000" dirty="0" smtClean="0">
              <a:latin typeface="Sherman Sans Book"/>
            </a:endParaRPr>
          </a:p>
          <a:p>
            <a:r>
              <a:rPr lang="en-US" sz="2000" dirty="0" smtClean="0">
                <a:latin typeface="Sherman Sans Book"/>
              </a:rPr>
              <a:t>Newsletter </a:t>
            </a:r>
            <a:endParaRPr lang="en-US" sz="2000" dirty="0">
              <a:latin typeface="Sherman Sans Book"/>
            </a:endParaRPr>
          </a:p>
        </p:txBody>
      </p:sp>
      <p:grpSp>
        <p:nvGrpSpPr>
          <p:cNvPr id="8" name="Group 7"/>
          <p:cNvGrpSpPr/>
          <p:nvPr/>
        </p:nvGrpSpPr>
        <p:grpSpPr>
          <a:xfrm>
            <a:off x="8585635" y="3755121"/>
            <a:ext cx="2921042" cy="1964241"/>
            <a:chOff x="7066722" y="3164356"/>
            <a:chExt cx="2486025" cy="1706028"/>
          </a:xfrm>
        </p:grpSpPr>
        <p:pic>
          <p:nvPicPr>
            <p:cNvPr id="4" name="Picture 3"/>
            <p:cNvPicPr>
              <a:picLocks noChangeAspect="1"/>
            </p:cNvPicPr>
            <p:nvPr/>
          </p:nvPicPr>
          <p:blipFill rotWithShape="1">
            <a:blip r:embed="rId3"/>
            <a:srcRect b="7196"/>
            <a:stretch/>
          </p:blipFill>
          <p:spPr>
            <a:xfrm>
              <a:off x="7066722" y="3164356"/>
              <a:ext cx="2486025" cy="1706028"/>
            </a:xfrm>
            <a:prstGeom prst="rect">
              <a:avLst/>
            </a:prstGeom>
          </p:spPr>
        </p:pic>
        <p:sp>
          <p:nvSpPr>
            <p:cNvPr id="7" name="TextBox 6"/>
            <p:cNvSpPr txBox="1"/>
            <p:nvPr/>
          </p:nvSpPr>
          <p:spPr>
            <a:xfrm>
              <a:off x="8037095" y="3585157"/>
              <a:ext cx="924026" cy="523220"/>
            </a:xfrm>
            <a:prstGeom prst="rect">
              <a:avLst/>
            </a:prstGeom>
            <a:noFill/>
          </p:spPr>
          <p:txBody>
            <a:bodyPr wrap="square" rtlCol="0">
              <a:spAutoFit/>
            </a:bodyPr>
            <a:lstStyle/>
            <a:p>
              <a:r>
                <a:rPr lang="en-US" sz="2800" b="1" dirty="0" err="1" smtClean="0">
                  <a:latin typeface="Sherman Sans Book"/>
                </a:rPr>
                <a:t>CPT</a:t>
              </a:r>
              <a:endParaRPr lang="en-US" sz="2800" b="1" dirty="0">
                <a:latin typeface="Sherman Sans Book"/>
              </a:endParaRPr>
            </a:p>
          </p:txBody>
        </p:sp>
      </p:grpSp>
      <p:pic>
        <p:nvPicPr>
          <p:cNvPr id="9" name="Picture 8"/>
          <p:cNvPicPr>
            <a:picLocks noChangeAspect="1"/>
          </p:cNvPicPr>
          <p:nvPr/>
        </p:nvPicPr>
        <p:blipFill rotWithShape="1">
          <a:blip r:embed="rId4"/>
          <a:srcRect b="6972"/>
          <a:stretch/>
        </p:blipFill>
        <p:spPr>
          <a:xfrm>
            <a:off x="6997565" y="1173131"/>
            <a:ext cx="2242687" cy="2166835"/>
          </a:xfrm>
          <a:prstGeom prst="rect">
            <a:avLst/>
          </a:prstGeom>
        </p:spPr>
      </p:pic>
      <p:pic>
        <p:nvPicPr>
          <p:cNvPr id="11" name="Picture 10"/>
          <p:cNvPicPr>
            <a:picLocks noChangeAspect="1"/>
          </p:cNvPicPr>
          <p:nvPr/>
        </p:nvPicPr>
        <p:blipFill>
          <a:blip r:embed="rId5"/>
          <a:stretch>
            <a:fillRect/>
          </a:stretch>
        </p:blipFill>
        <p:spPr>
          <a:xfrm>
            <a:off x="1691886" y="4171064"/>
            <a:ext cx="5119778" cy="1993206"/>
          </a:xfrm>
          <a:prstGeom prst="rect">
            <a:avLst/>
          </a:prstGeom>
        </p:spPr>
      </p:pic>
    </p:spTree>
    <p:extLst>
      <p:ext uri="{BB962C8B-B14F-4D97-AF65-F5344CB8AC3E}">
        <p14:creationId xmlns:p14="http://schemas.microsoft.com/office/powerpoint/2010/main" val="11796570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40</a:t>
            </a:fld>
            <a:endParaRPr lang="en-US" dirty="0"/>
          </a:p>
        </p:txBody>
      </p:sp>
      <p:sp>
        <p:nvSpPr>
          <p:cNvPr id="3" name="Section Title"/>
          <p:cNvSpPr>
            <a:spLocks noGrp="1"/>
          </p:cNvSpPr>
          <p:nvPr>
            <p:ph type="title"/>
          </p:nvPr>
        </p:nvSpPr>
        <p:spPr>
          <a:xfrm>
            <a:off x="619540" y="159027"/>
            <a:ext cx="8315738" cy="596347"/>
          </a:xfrm>
        </p:spPr>
        <p:txBody>
          <a:bodyPr/>
          <a:lstStyle/>
          <a:p>
            <a:r>
              <a:rPr lang="en-US" sz="3600" dirty="0" smtClean="0"/>
              <a:t>I-94 Arrival Record/Travel History</a:t>
            </a:r>
            <a:r>
              <a:rPr lang="en-US" sz="2800" dirty="0" smtClean="0"/>
              <a:t/>
            </a:r>
            <a:br>
              <a:rPr lang="en-US" sz="2800" dirty="0" smtClean="0"/>
            </a:br>
            <a:endParaRPr lang="en-US" sz="28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6" name="TextBox 5"/>
          <p:cNvSpPr txBox="1"/>
          <p:nvPr/>
        </p:nvSpPr>
        <p:spPr>
          <a:xfrm>
            <a:off x="805069" y="874643"/>
            <a:ext cx="483041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Sherman Sans Book"/>
                <a:hlinkClick r:id="rId3"/>
              </a:rPr>
              <a:t>www.cbp.gov/I-94</a:t>
            </a:r>
            <a:endParaRPr lang="en-US" sz="2400" dirty="0" smtClean="0">
              <a:latin typeface="Sherman Sans Book"/>
            </a:endParaRPr>
          </a:p>
          <a:p>
            <a:pPr marL="342900" indent="-342900">
              <a:buFont typeface="Arial" panose="020B0604020202020204" pitchFamily="34" charset="0"/>
              <a:buChar char="•"/>
            </a:pPr>
            <a:r>
              <a:rPr lang="en-US" sz="2400" dirty="0" smtClean="0">
                <a:latin typeface="Sherman Sans Book"/>
              </a:rPr>
              <a:t>Updated every time </a:t>
            </a:r>
            <a:r>
              <a:rPr lang="en-US" sz="2400" dirty="0">
                <a:latin typeface="Sherman Sans Book"/>
              </a:rPr>
              <a:t>you travel out of the U.S. and </a:t>
            </a:r>
            <a:r>
              <a:rPr lang="en-US" sz="2400" dirty="0" smtClean="0">
                <a:latin typeface="Sherman Sans Book"/>
              </a:rPr>
              <a:t>enter</a:t>
            </a:r>
          </a:p>
          <a:p>
            <a:pPr marL="342900" indent="-342900">
              <a:buFont typeface="Arial" panose="020B0604020202020204" pitchFamily="34" charset="0"/>
              <a:buChar char="•"/>
            </a:pPr>
            <a:r>
              <a:rPr lang="en-US" sz="2400" dirty="0" smtClean="0">
                <a:latin typeface="Sherman Sans Book"/>
              </a:rPr>
              <a:t>Check every time </a:t>
            </a:r>
            <a:r>
              <a:rPr lang="en-US" sz="2400" dirty="0">
                <a:latin typeface="Sherman Sans Book"/>
              </a:rPr>
              <a:t>to be sure you were admitted to the </a:t>
            </a:r>
            <a:r>
              <a:rPr lang="en-US" sz="2400" dirty="0" smtClean="0">
                <a:latin typeface="Sherman Sans Book"/>
              </a:rPr>
              <a:t>US in </a:t>
            </a:r>
            <a:r>
              <a:rPr lang="en-US" sz="2400" dirty="0">
                <a:latin typeface="Sherman Sans Book"/>
              </a:rPr>
              <a:t>F-1 status and for </a:t>
            </a:r>
            <a:r>
              <a:rPr lang="en-US" sz="2400" dirty="0" smtClean="0">
                <a:latin typeface="Sherman Sans Book"/>
              </a:rPr>
              <a:t>D/S</a:t>
            </a:r>
          </a:p>
          <a:p>
            <a:pPr marL="342900" indent="-342900">
              <a:buFont typeface="Arial" panose="020B0604020202020204" pitchFamily="34" charset="0"/>
              <a:buChar char="•"/>
            </a:pPr>
            <a:endParaRPr lang="en-US" sz="2400" dirty="0" smtClean="0">
              <a:latin typeface="Sherman Sans Book"/>
            </a:endParaRPr>
          </a:p>
          <a:p>
            <a:pPr marL="342900" indent="-342900">
              <a:buFont typeface="Arial" panose="020B0604020202020204" pitchFamily="34" charset="0"/>
              <a:buChar char="•"/>
            </a:pPr>
            <a:r>
              <a:rPr lang="en-US" sz="2400" dirty="0" smtClean="0">
                <a:latin typeface="Sherman Sans Book"/>
              </a:rPr>
              <a:t>D/S </a:t>
            </a:r>
            <a:r>
              <a:rPr lang="en-US" sz="2400" dirty="0">
                <a:latin typeface="Sherman Sans Book"/>
              </a:rPr>
              <a:t>= Duration of </a:t>
            </a:r>
            <a:r>
              <a:rPr lang="en-US" sz="2400" dirty="0" smtClean="0">
                <a:latin typeface="Sherman Sans Book"/>
              </a:rPr>
              <a:t>Status</a:t>
            </a:r>
          </a:p>
          <a:p>
            <a:pPr marL="800100" lvl="1" indent="-342900">
              <a:buFont typeface="Arial" panose="020B0604020202020204" pitchFamily="34" charset="0"/>
              <a:buChar char="•"/>
            </a:pPr>
            <a:r>
              <a:rPr lang="en-US" sz="2400" dirty="0" smtClean="0">
                <a:latin typeface="Sherman Sans Book"/>
              </a:rPr>
              <a:t>Program </a:t>
            </a:r>
            <a:r>
              <a:rPr lang="en-US" sz="2400" dirty="0">
                <a:latin typeface="Sherman Sans Book"/>
              </a:rPr>
              <a:t>End Date </a:t>
            </a:r>
            <a:r>
              <a:rPr lang="en-US" sz="2400" dirty="0" smtClean="0">
                <a:latin typeface="Sherman Sans Book"/>
              </a:rPr>
              <a:t>+ </a:t>
            </a:r>
            <a:r>
              <a:rPr lang="en-US" sz="2400" dirty="0">
                <a:latin typeface="Sherman Sans Book"/>
              </a:rPr>
              <a:t>60 days to prepare to depart or change status</a:t>
            </a:r>
          </a:p>
        </p:txBody>
      </p:sp>
      <p:pic>
        <p:nvPicPr>
          <p:cNvPr id="9" name="Picture 8"/>
          <p:cNvPicPr>
            <a:picLocks noChangeAspect="1"/>
          </p:cNvPicPr>
          <p:nvPr/>
        </p:nvPicPr>
        <p:blipFill rotWithShape="1">
          <a:blip r:embed="rId4"/>
          <a:srcRect l="4532" t="-476" r="4473" b="476"/>
          <a:stretch/>
        </p:blipFill>
        <p:spPr>
          <a:xfrm>
            <a:off x="5938135" y="864941"/>
            <a:ext cx="5640952" cy="4538643"/>
          </a:xfrm>
          <a:prstGeom prst="rect">
            <a:avLst/>
          </a:prstGeom>
        </p:spPr>
      </p:pic>
      <p:sp>
        <p:nvSpPr>
          <p:cNvPr id="10" name="Oval 9"/>
          <p:cNvSpPr/>
          <p:nvPr/>
        </p:nvSpPr>
        <p:spPr>
          <a:xfrm>
            <a:off x="7156174" y="2743200"/>
            <a:ext cx="447261" cy="298174"/>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7674048" y="4275137"/>
            <a:ext cx="481626" cy="335309"/>
          </a:xfrm>
          <a:prstGeom prst="rect">
            <a:avLst/>
          </a:prstGeom>
        </p:spPr>
      </p:pic>
      <p:pic>
        <p:nvPicPr>
          <p:cNvPr id="12" name="Picture 11"/>
          <p:cNvPicPr>
            <a:picLocks noChangeAspect="1"/>
          </p:cNvPicPr>
          <p:nvPr/>
        </p:nvPicPr>
        <p:blipFill>
          <a:blip r:embed="rId6"/>
          <a:stretch>
            <a:fillRect/>
          </a:stretch>
        </p:blipFill>
        <p:spPr>
          <a:xfrm>
            <a:off x="6504996" y="1833493"/>
            <a:ext cx="4621366" cy="3505637"/>
          </a:xfrm>
          <a:prstGeom prst="rect">
            <a:avLst/>
          </a:prstGeom>
        </p:spPr>
      </p:pic>
    </p:spTree>
    <p:extLst>
      <p:ext uri="{BB962C8B-B14F-4D97-AF65-F5344CB8AC3E}">
        <p14:creationId xmlns:p14="http://schemas.microsoft.com/office/powerpoint/2010/main" val="3413345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41</a:t>
            </a:fld>
            <a:endParaRPr lang="en-US" dirty="0"/>
          </a:p>
        </p:txBody>
      </p:sp>
      <p:sp>
        <p:nvSpPr>
          <p:cNvPr id="3" name="Section Title"/>
          <p:cNvSpPr>
            <a:spLocks noGrp="1"/>
          </p:cNvSpPr>
          <p:nvPr>
            <p:ph type="title"/>
          </p:nvPr>
        </p:nvSpPr>
        <p:spPr>
          <a:xfrm>
            <a:off x="619540" y="217132"/>
            <a:ext cx="4861726" cy="707207"/>
          </a:xfrm>
        </p:spPr>
        <p:txBody>
          <a:bodyPr/>
          <a:lstStyle/>
          <a:p>
            <a:r>
              <a:rPr lang="en-US" sz="3600" dirty="0" smtClean="0"/>
              <a:t>3 Do’s and a Don’t</a:t>
            </a:r>
            <a:br>
              <a:rPr lang="en-US" sz="3600" dirty="0" smtClean="0"/>
            </a:br>
            <a:r>
              <a:rPr lang="en-US" sz="3600" dirty="0" smtClean="0"/>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772683" y="1513790"/>
            <a:ext cx="6377608" cy="461665"/>
          </a:xfrm>
          <a:prstGeom prst="rect">
            <a:avLst/>
          </a:prstGeom>
          <a:noFill/>
        </p:spPr>
        <p:txBody>
          <a:bodyPr wrap="square" rtlCol="0">
            <a:spAutoFit/>
          </a:bodyPr>
          <a:lstStyle/>
          <a:p>
            <a:r>
              <a:rPr lang="en-US" sz="2400" dirty="0" smtClean="0">
                <a:latin typeface="Sherman Sans Book"/>
              </a:rPr>
              <a:t>DO - Keep </a:t>
            </a:r>
            <a:r>
              <a:rPr lang="en-US" sz="2400" dirty="0">
                <a:latin typeface="Sherman Sans Book"/>
              </a:rPr>
              <a:t>your Documents </a:t>
            </a:r>
            <a:r>
              <a:rPr lang="en-US" sz="2400" dirty="0" smtClean="0">
                <a:latin typeface="Sherman Sans Book"/>
              </a:rPr>
              <a:t>valid</a:t>
            </a:r>
            <a:endParaRPr lang="en-US" sz="2400" dirty="0">
              <a:latin typeface="Sherman Sans Book"/>
            </a:endParaRPr>
          </a:p>
        </p:txBody>
      </p:sp>
      <p:sp>
        <p:nvSpPr>
          <p:cNvPr id="6" name="TextBox 5"/>
          <p:cNvSpPr txBox="1"/>
          <p:nvPr/>
        </p:nvSpPr>
        <p:spPr>
          <a:xfrm>
            <a:off x="757027" y="2564906"/>
            <a:ext cx="5774634" cy="461665"/>
          </a:xfrm>
          <a:prstGeom prst="rect">
            <a:avLst/>
          </a:prstGeom>
          <a:noFill/>
        </p:spPr>
        <p:txBody>
          <a:bodyPr wrap="square" rtlCol="0">
            <a:spAutoFit/>
          </a:bodyPr>
          <a:lstStyle/>
          <a:p>
            <a:pPr lvl="0"/>
            <a:r>
              <a:rPr lang="en-US" sz="2400" dirty="0">
                <a:solidFill>
                  <a:prstClr val="black"/>
                </a:solidFill>
                <a:latin typeface="Sherman Sans Book"/>
              </a:rPr>
              <a:t>DO - Update your </a:t>
            </a:r>
            <a:r>
              <a:rPr lang="en-US" sz="2400" dirty="0" smtClean="0">
                <a:solidFill>
                  <a:prstClr val="black"/>
                </a:solidFill>
                <a:latin typeface="Sherman Sans Book"/>
              </a:rPr>
              <a:t>Information</a:t>
            </a:r>
            <a:endParaRPr lang="en-US" sz="2400" dirty="0">
              <a:solidFill>
                <a:prstClr val="black"/>
              </a:solidFill>
              <a:latin typeface="Sherman Sans Book"/>
            </a:endParaRPr>
          </a:p>
        </p:txBody>
      </p:sp>
      <p:sp>
        <p:nvSpPr>
          <p:cNvPr id="7" name="TextBox 6"/>
          <p:cNvSpPr txBox="1"/>
          <p:nvPr/>
        </p:nvSpPr>
        <p:spPr>
          <a:xfrm>
            <a:off x="772683" y="3618768"/>
            <a:ext cx="5642111" cy="461665"/>
          </a:xfrm>
          <a:prstGeom prst="rect">
            <a:avLst/>
          </a:prstGeom>
          <a:noFill/>
        </p:spPr>
        <p:txBody>
          <a:bodyPr wrap="square" rtlCol="0">
            <a:spAutoFit/>
          </a:bodyPr>
          <a:lstStyle/>
          <a:p>
            <a:pPr lvl="0"/>
            <a:r>
              <a:rPr lang="en-US" sz="2400" dirty="0">
                <a:solidFill>
                  <a:prstClr val="black"/>
                </a:solidFill>
                <a:latin typeface="Sherman Sans Book"/>
              </a:rPr>
              <a:t>DO - Register Full-time every </a:t>
            </a:r>
            <a:r>
              <a:rPr lang="en-US" sz="2400" dirty="0" smtClean="0">
                <a:solidFill>
                  <a:prstClr val="black"/>
                </a:solidFill>
                <a:latin typeface="Sherman Sans Book"/>
              </a:rPr>
              <a:t>semester</a:t>
            </a:r>
            <a:endParaRPr lang="en-US" dirty="0">
              <a:latin typeface="Sherman Sans Book"/>
            </a:endParaRPr>
          </a:p>
        </p:txBody>
      </p:sp>
      <p:sp>
        <p:nvSpPr>
          <p:cNvPr id="8" name="TextBox 7"/>
          <p:cNvSpPr txBox="1"/>
          <p:nvPr/>
        </p:nvSpPr>
        <p:spPr>
          <a:xfrm>
            <a:off x="757027" y="4667138"/>
            <a:ext cx="7136296" cy="461665"/>
          </a:xfrm>
          <a:prstGeom prst="rect">
            <a:avLst/>
          </a:prstGeom>
          <a:noFill/>
        </p:spPr>
        <p:txBody>
          <a:bodyPr wrap="square" rtlCol="0">
            <a:spAutoFit/>
          </a:bodyPr>
          <a:lstStyle/>
          <a:p>
            <a:pPr lvl="0"/>
            <a:r>
              <a:rPr lang="en-US" sz="2400" dirty="0">
                <a:solidFill>
                  <a:prstClr val="black"/>
                </a:solidFill>
                <a:latin typeface="Sherman Sans Book"/>
              </a:rPr>
              <a:t>Don’t - Engage in unauthorized </a:t>
            </a:r>
            <a:r>
              <a:rPr lang="en-US" sz="2400" dirty="0" smtClean="0">
                <a:solidFill>
                  <a:prstClr val="black"/>
                </a:solidFill>
                <a:latin typeface="Sherman Sans Book"/>
              </a:rPr>
              <a:t>Employment</a:t>
            </a:r>
            <a:endParaRPr lang="en-US" sz="2400" dirty="0">
              <a:solidFill>
                <a:prstClr val="black"/>
              </a:solidFill>
              <a:latin typeface="Sherman Sans Book"/>
            </a:endParaRPr>
          </a:p>
        </p:txBody>
      </p:sp>
      <p:pic>
        <p:nvPicPr>
          <p:cNvPr id="11" name="Picture 10"/>
          <p:cNvPicPr>
            <a:picLocks noChangeAspect="1"/>
          </p:cNvPicPr>
          <p:nvPr/>
        </p:nvPicPr>
        <p:blipFill>
          <a:blip r:embed="rId3"/>
          <a:stretch>
            <a:fillRect/>
          </a:stretch>
        </p:blipFill>
        <p:spPr>
          <a:xfrm rot="20861560">
            <a:off x="6224470" y="376207"/>
            <a:ext cx="1174388" cy="1675048"/>
          </a:xfrm>
          <a:prstGeom prst="rect">
            <a:avLst/>
          </a:prstGeom>
        </p:spPr>
      </p:pic>
      <p:pic>
        <p:nvPicPr>
          <p:cNvPr id="12" name="Picture 11"/>
          <p:cNvPicPr>
            <a:picLocks noChangeAspect="1"/>
          </p:cNvPicPr>
          <p:nvPr/>
        </p:nvPicPr>
        <p:blipFill>
          <a:blip r:embed="rId4"/>
          <a:stretch>
            <a:fillRect/>
          </a:stretch>
        </p:blipFill>
        <p:spPr>
          <a:xfrm rot="632049">
            <a:off x="7256586" y="439234"/>
            <a:ext cx="1972123" cy="1344629"/>
          </a:xfrm>
          <a:prstGeom prst="rect">
            <a:avLst/>
          </a:prstGeom>
        </p:spPr>
      </p:pic>
      <p:pic>
        <p:nvPicPr>
          <p:cNvPr id="14" name="Picture 13"/>
          <p:cNvPicPr>
            <a:picLocks noChangeAspect="1"/>
          </p:cNvPicPr>
          <p:nvPr/>
        </p:nvPicPr>
        <p:blipFill>
          <a:blip r:embed="rId5"/>
          <a:stretch>
            <a:fillRect/>
          </a:stretch>
        </p:blipFill>
        <p:spPr>
          <a:xfrm rot="796341">
            <a:off x="8863737" y="340793"/>
            <a:ext cx="1566778" cy="2003004"/>
          </a:xfrm>
          <a:prstGeom prst="rect">
            <a:avLst/>
          </a:prstGeom>
        </p:spPr>
      </p:pic>
      <p:pic>
        <p:nvPicPr>
          <p:cNvPr id="16" name="Picture 15"/>
          <p:cNvPicPr>
            <a:picLocks noChangeAspect="1"/>
          </p:cNvPicPr>
          <p:nvPr/>
        </p:nvPicPr>
        <p:blipFill>
          <a:blip r:embed="rId6"/>
          <a:stretch>
            <a:fillRect/>
          </a:stretch>
        </p:blipFill>
        <p:spPr>
          <a:xfrm rot="20959074">
            <a:off x="9746210" y="474050"/>
            <a:ext cx="2186479" cy="1564999"/>
          </a:xfrm>
          <a:prstGeom prst="rect">
            <a:avLst/>
          </a:prstGeom>
        </p:spPr>
      </p:pic>
      <p:pic>
        <p:nvPicPr>
          <p:cNvPr id="9" name="Picture 8"/>
          <p:cNvPicPr>
            <a:picLocks noChangeAspect="1"/>
          </p:cNvPicPr>
          <p:nvPr/>
        </p:nvPicPr>
        <p:blipFill>
          <a:blip r:embed="rId7"/>
          <a:stretch>
            <a:fillRect/>
          </a:stretch>
        </p:blipFill>
        <p:spPr>
          <a:xfrm>
            <a:off x="5197751" y="2562160"/>
            <a:ext cx="2114550" cy="552450"/>
          </a:xfrm>
          <a:prstGeom prst="rect">
            <a:avLst/>
          </a:prstGeom>
        </p:spPr>
      </p:pic>
      <p:pic>
        <p:nvPicPr>
          <p:cNvPr id="2050" name="Picture 2" descr="Image result for college class schedu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8" y="2418874"/>
            <a:ext cx="2400137" cy="1833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9"/>
          <a:stretch>
            <a:fillRect/>
          </a:stretch>
        </p:blipFill>
        <p:spPr>
          <a:xfrm>
            <a:off x="7080676" y="4408661"/>
            <a:ext cx="2983144" cy="1679020"/>
          </a:xfrm>
          <a:prstGeom prst="rect">
            <a:avLst/>
          </a:prstGeom>
        </p:spPr>
      </p:pic>
      <p:sp>
        <p:nvSpPr>
          <p:cNvPr id="18" name="&quot;No&quot; Symbol 17"/>
          <p:cNvSpPr/>
          <p:nvPr/>
        </p:nvSpPr>
        <p:spPr>
          <a:xfrm>
            <a:off x="6898643" y="3934515"/>
            <a:ext cx="3347209" cy="2566595"/>
          </a:xfrm>
          <a:prstGeom prst="noSmoking">
            <a:avLst>
              <a:gd name="adj"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572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additive="base">
                                        <p:cTn id="39" dur="500" fill="hold"/>
                                        <p:tgtEl>
                                          <p:spTgt spid="2050"/>
                                        </p:tgtEl>
                                        <p:attrNameLst>
                                          <p:attrName>ppt_x</p:attrName>
                                        </p:attrNameLst>
                                      </p:cBhvr>
                                      <p:tavLst>
                                        <p:tav tm="0">
                                          <p:val>
                                            <p:strVal val="#ppt_x"/>
                                          </p:val>
                                        </p:tav>
                                        <p:tav tm="100000">
                                          <p:val>
                                            <p:strVal val="#ppt_x"/>
                                          </p:val>
                                        </p:tav>
                                      </p:tavLst>
                                    </p:anim>
                                    <p:anim calcmode="lin" valueType="num">
                                      <p:cBhvr additive="base">
                                        <p:cTn id="40" dur="500" fill="hold"/>
                                        <p:tgtEl>
                                          <p:spTgt spid="20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42</a:t>
            </a:fld>
            <a:endParaRPr lang="en-US"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Rectangle 4"/>
          <p:cNvSpPr/>
          <p:nvPr/>
        </p:nvSpPr>
        <p:spPr>
          <a:xfrm>
            <a:off x="2948138" y="117741"/>
            <a:ext cx="1013791"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latin typeface="Sherman Sans Book"/>
              </a:rPr>
              <a:t>D</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8" name="Rectangle 7"/>
          <p:cNvSpPr/>
          <p:nvPr/>
        </p:nvSpPr>
        <p:spPr>
          <a:xfrm>
            <a:off x="4713122" y="1285663"/>
            <a:ext cx="1013791" cy="1569660"/>
          </a:xfrm>
          <a:prstGeom prst="rect">
            <a:avLst/>
          </a:prstGeom>
          <a:noFill/>
        </p:spPr>
        <p:txBody>
          <a:bodyPr wrap="squar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latin typeface="Sherman Sans Book"/>
              </a:rPr>
              <a:t>I</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9" name="Rectangle 8"/>
          <p:cNvSpPr/>
          <p:nvPr/>
        </p:nvSpPr>
        <p:spPr>
          <a:xfrm>
            <a:off x="6273082" y="2477561"/>
            <a:ext cx="1013791" cy="1569660"/>
          </a:xfrm>
          <a:prstGeom prst="rect">
            <a:avLst/>
          </a:prstGeom>
          <a:noFill/>
        </p:spPr>
        <p:txBody>
          <a:bodyPr wrap="square" lIns="91440" tIns="45720" rIns="91440" bIns="45720">
            <a:spAutoFit/>
          </a:bodyPr>
          <a:lstStyle/>
          <a:p>
            <a:pPr algn="ctr"/>
            <a:r>
              <a:rPr lang="en-US" sz="9600" b="1" dirty="0" smtClean="0">
                <a:ln w="22225">
                  <a:solidFill>
                    <a:schemeClr val="accent2"/>
                  </a:solidFill>
                  <a:prstDash val="solid"/>
                </a:ln>
                <a:solidFill>
                  <a:schemeClr val="accent2">
                    <a:lumMod val="40000"/>
                    <a:lumOff val="60000"/>
                  </a:schemeClr>
                </a:solidFill>
                <a:latin typeface="Sherman Sans Book"/>
              </a:rPr>
              <a:t>F</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10" name="Rectangle 9"/>
          <p:cNvSpPr/>
          <p:nvPr/>
        </p:nvSpPr>
        <p:spPr>
          <a:xfrm>
            <a:off x="8768439" y="3679334"/>
            <a:ext cx="1013791" cy="1569660"/>
          </a:xfrm>
          <a:prstGeom prst="rect">
            <a:avLst/>
          </a:prstGeom>
          <a:noFill/>
        </p:spPr>
        <p:txBody>
          <a:bodyPr wrap="squar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latin typeface="Sherman Sans Book"/>
              </a:rPr>
              <a:t>E</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6" name="TextBox 5"/>
          <p:cNvSpPr txBox="1"/>
          <p:nvPr/>
        </p:nvSpPr>
        <p:spPr>
          <a:xfrm>
            <a:off x="718019" y="868355"/>
            <a:ext cx="2737015" cy="584775"/>
          </a:xfrm>
          <a:prstGeom prst="rect">
            <a:avLst/>
          </a:prstGeom>
          <a:noFill/>
        </p:spPr>
        <p:txBody>
          <a:bodyPr wrap="square" rtlCol="0">
            <a:spAutoFit/>
          </a:bodyPr>
          <a:lstStyle/>
          <a:p>
            <a:r>
              <a:rPr lang="en-US" sz="3200" dirty="0" smtClean="0">
                <a:latin typeface="Sherman Sans Book"/>
              </a:rPr>
              <a:t>Keep Your </a:t>
            </a:r>
            <a:endParaRPr lang="en-US" sz="3200" dirty="0">
              <a:latin typeface="Sherman Sans Book"/>
            </a:endParaRPr>
          </a:p>
        </p:txBody>
      </p:sp>
      <p:sp>
        <p:nvSpPr>
          <p:cNvPr id="7" name="TextBox 6"/>
          <p:cNvSpPr txBox="1"/>
          <p:nvPr/>
        </p:nvSpPr>
        <p:spPr>
          <a:xfrm>
            <a:off x="3798017" y="867558"/>
            <a:ext cx="4460240" cy="584775"/>
          </a:xfrm>
          <a:prstGeom prst="rect">
            <a:avLst/>
          </a:prstGeom>
          <a:noFill/>
        </p:spPr>
        <p:txBody>
          <a:bodyPr wrap="square" rtlCol="0">
            <a:spAutoFit/>
          </a:bodyPr>
          <a:lstStyle/>
          <a:p>
            <a:r>
              <a:rPr lang="en-US" sz="3200" dirty="0" err="1" smtClean="0">
                <a:latin typeface="Sherman Sans Book"/>
              </a:rPr>
              <a:t>ocuments</a:t>
            </a:r>
            <a:r>
              <a:rPr lang="en-US" sz="3200" dirty="0" smtClean="0">
                <a:latin typeface="Sherman Sans Book"/>
              </a:rPr>
              <a:t> valid!</a:t>
            </a:r>
            <a:endParaRPr lang="en-US" sz="3200" dirty="0">
              <a:latin typeface="Sherman Sans Book"/>
            </a:endParaRPr>
          </a:p>
        </p:txBody>
      </p:sp>
      <p:sp>
        <p:nvSpPr>
          <p:cNvPr id="11" name="TextBox 10"/>
          <p:cNvSpPr txBox="1"/>
          <p:nvPr/>
        </p:nvSpPr>
        <p:spPr>
          <a:xfrm>
            <a:off x="2441820" y="2033398"/>
            <a:ext cx="3921760" cy="584775"/>
          </a:xfrm>
          <a:prstGeom prst="rect">
            <a:avLst/>
          </a:prstGeom>
          <a:noFill/>
        </p:spPr>
        <p:txBody>
          <a:bodyPr wrap="square" rtlCol="0">
            <a:spAutoFit/>
          </a:bodyPr>
          <a:lstStyle/>
          <a:p>
            <a:r>
              <a:rPr lang="en-US" sz="3200" dirty="0" smtClean="0">
                <a:latin typeface="Sherman Sans Book"/>
              </a:rPr>
              <a:t>Update Your</a:t>
            </a:r>
            <a:endParaRPr lang="en-US" sz="3200" dirty="0">
              <a:latin typeface="Sherman Sans Book"/>
            </a:endParaRPr>
          </a:p>
        </p:txBody>
      </p:sp>
      <p:sp>
        <p:nvSpPr>
          <p:cNvPr id="12" name="TextBox 11"/>
          <p:cNvSpPr txBox="1"/>
          <p:nvPr/>
        </p:nvSpPr>
        <p:spPr>
          <a:xfrm>
            <a:off x="4676004" y="3225333"/>
            <a:ext cx="2545299" cy="584775"/>
          </a:xfrm>
          <a:prstGeom prst="rect">
            <a:avLst/>
          </a:prstGeom>
          <a:noFill/>
        </p:spPr>
        <p:txBody>
          <a:bodyPr wrap="square" rtlCol="0">
            <a:spAutoFit/>
          </a:bodyPr>
          <a:lstStyle/>
          <a:p>
            <a:r>
              <a:rPr lang="en-US" sz="3200" dirty="0" smtClean="0">
                <a:latin typeface="Sherman Sans Book"/>
              </a:rPr>
              <a:t>Register</a:t>
            </a:r>
          </a:p>
        </p:txBody>
      </p:sp>
      <p:sp>
        <p:nvSpPr>
          <p:cNvPr id="14" name="TextBox 13"/>
          <p:cNvSpPr txBox="1"/>
          <p:nvPr/>
        </p:nvSpPr>
        <p:spPr>
          <a:xfrm>
            <a:off x="6905108" y="3219365"/>
            <a:ext cx="4557415" cy="584775"/>
          </a:xfrm>
          <a:prstGeom prst="rect">
            <a:avLst/>
          </a:prstGeom>
          <a:noFill/>
        </p:spPr>
        <p:txBody>
          <a:bodyPr wrap="square" rtlCol="0">
            <a:spAutoFit/>
          </a:bodyPr>
          <a:lstStyle/>
          <a:p>
            <a:r>
              <a:rPr lang="en-US" sz="3200" dirty="0" err="1" smtClean="0">
                <a:latin typeface="Sherman Sans Book"/>
              </a:rPr>
              <a:t>ull</a:t>
            </a:r>
            <a:r>
              <a:rPr lang="en-US" sz="3200" dirty="0" smtClean="0">
                <a:latin typeface="Sherman Sans Book"/>
              </a:rPr>
              <a:t>-time every semester!</a:t>
            </a:r>
            <a:endParaRPr lang="en-US" sz="3200" dirty="0">
              <a:latin typeface="Sherman Sans Book"/>
            </a:endParaRPr>
          </a:p>
        </p:txBody>
      </p:sp>
      <p:sp>
        <p:nvSpPr>
          <p:cNvPr id="16" name="TextBox 15"/>
          <p:cNvSpPr txBox="1"/>
          <p:nvPr/>
        </p:nvSpPr>
        <p:spPr>
          <a:xfrm>
            <a:off x="5301697" y="2048300"/>
            <a:ext cx="2956560" cy="584775"/>
          </a:xfrm>
          <a:prstGeom prst="rect">
            <a:avLst/>
          </a:prstGeom>
          <a:noFill/>
        </p:spPr>
        <p:txBody>
          <a:bodyPr wrap="square" rtlCol="0">
            <a:spAutoFit/>
          </a:bodyPr>
          <a:lstStyle/>
          <a:p>
            <a:r>
              <a:rPr lang="en-US" sz="3200" dirty="0" err="1" smtClean="0">
                <a:latin typeface="Sherman Sans Book"/>
              </a:rPr>
              <a:t>nformation</a:t>
            </a:r>
            <a:r>
              <a:rPr lang="en-US" sz="3200" dirty="0" smtClean="0">
                <a:latin typeface="Sherman Sans Book"/>
              </a:rPr>
              <a:t>!</a:t>
            </a:r>
            <a:endParaRPr lang="en-US" sz="3200" dirty="0">
              <a:latin typeface="Sherman Sans Book"/>
            </a:endParaRPr>
          </a:p>
        </p:txBody>
      </p:sp>
      <p:sp>
        <p:nvSpPr>
          <p:cNvPr id="17" name="TextBox 16"/>
          <p:cNvSpPr txBox="1"/>
          <p:nvPr/>
        </p:nvSpPr>
        <p:spPr>
          <a:xfrm>
            <a:off x="3072961" y="4417268"/>
            <a:ext cx="7004216" cy="584775"/>
          </a:xfrm>
          <a:prstGeom prst="rect">
            <a:avLst/>
          </a:prstGeom>
          <a:noFill/>
        </p:spPr>
        <p:txBody>
          <a:bodyPr wrap="square" rtlCol="0">
            <a:spAutoFit/>
          </a:bodyPr>
          <a:lstStyle/>
          <a:p>
            <a:r>
              <a:rPr lang="en-US" sz="3200" dirty="0" smtClean="0">
                <a:latin typeface="Sherman Sans Book"/>
              </a:rPr>
              <a:t>Do not engage in unauthorized </a:t>
            </a:r>
            <a:endParaRPr lang="en-US" sz="3200" dirty="0">
              <a:latin typeface="Sherman Sans Book"/>
            </a:endParaRPr>
          </a:p>
        </p:txBody>
      </p:sp>
      <p:sp>
        <p:nvSpPr>
          <p:cNvPr id="18" name="TextBox 17"/>
          <p:cNvSpPr txBox="1"/>
          <p:nvPr/>
        </p:nvSpPr>
        <p:spPr>
          <a:xfrm>
            <a:off x="9591039" y="4417268"/>
            <a:ext cx="2306321" cy="584775"/>
          </a:xfrm>
          <a:prstGeom prst="rect">
            <a:avLst/>
          </a:prstGeom>
          <a:noFill/>
        </p:spPr>
        <p:txBody>
          <a:bodyPr wrap="square" rtlCol="0">
            <a:spAutoFit/>
          </a:bodyPr>
          <a:lstStyle/>
          <a:p>
            <a:r>
              <a:rPr lang="en-US" sz="3200" dirty="0" err="1" smtClean="0">
                <a:latin typeface="Sherman Sans Book"/>
              </a:rPr>
              <a:t>mployment</a:t>
            </a:r>
            <a:r>
              <a:rPr lang="en-US" sz="3200" dirty="0" smtClean="0">
                <a:latin typeface="Sherman Sans Book"/>
              </a:rPr>
              <a:t>!</a:t>
            </a:r>
            <a:endParaRPr lang="en-US" dirty="0">
              <a:latin typeface="Sherman Sans Book"/>
            </a:endParaRPr>
          </a:p>
        </p:txBody>
      </p:sp>
    </p:spTree>
    <p:extLst>
      <p:ext uri="{BB962C8B-B14F-4D97-AF65-F5344CB8AC3E}">
        <p14:creationId xmlns:p14="http://schemas.microsoft.com/office/powerpoint/2010/main" val="2934581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6" grpId="0"/>
      <p:bldP spid="7" grpId="0"/>
      <p:bldP spid="11" grpId="0"/>
      <p:bldP spid="12" grpId="0"/>
      <p:bldP spid="14"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43</a:t>
            </a:fld>
            <a:endParaRPr lang="en-US" dirty="0"/>
          </a:p>
        </p:txBody>
      </p:sp>
      <p:sp>
        <p:nvSpPr>
          <p:cNvPr id="3" name="Section Title"/>
          <p:cNvSpPr>
            <a:spLocks noGrp="1"/>
          </p:cNvSpPr>
          <p:nvPr>
            <p:ph type="title"/>
          </p:nvPr>
        </p:nvSpPr>
        <p:spPr>
          <a:xfrm>
            <a:off x="595164" y="138455"/>
            <a:ext cx="4861726" cy="660441"/>
          </a:xfrm>
        </p:spPr>
        <p:txBody>
          <a:bodyPr/>
          <a:lstStyle/>
          <a:p>
            <a:r>
              <a:rPr lang="en-US" sz="3600" dirty="0" smtClean="0"/>
              <a:t>Documents</a:t>
            </a:r>
            <a:br>
              <a:rPr lang="en-US" sz="3600" dirty="0" smtClean="0"/>
            </a:br>
            <a:r>
              <a:rPr lang="en-US" sz="3600" dirty="0" smtClean="0"/>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721896" y="933651"/>
            <a:ext cx="6416324"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Sherman Sans Book"/>
              </a:rPr>
              <a:t>Passport:</a:t>
            </a:r>
          </a:p>
          <a:p>
            <a:pPr marL="742950" lvl="1" indent="-285750">
              <a:buFont typeface="Arial" panose="020B0604020202020204" pitchFamily="34" charset="0"/>
              <a:buChar char="•"/>
            </a:pPr>
            <a:r>
              <a:rPr lang="en-US" sz="2000" dirty="0" smtClean="0">
                <a:latin typeface="Sherman Sans Book"/>
              </a:rPr>
              <a:t>Keep your passport valid at all times</a:t>
            </a:r>
          </a:p>
          <a:p>
            <a:pPr marL="742950" lvl="1" indent="-285750">
              <a:buFont typeface="Arial" panose="020B0604020202020204" pitchFamily="34" charset="0"/>
              <a:buChar char="•"/>
            </a:pPr>
            <a:r>
              <a:rPr lang="en-US" sz="2000" dirty="0" smtClean="0">
                <a:latin typeface="Sherman Sans Book"/>
              </a:rPr>
              <a:t>must be valid for 6 months into the future when entering the U.S. unless a citizen of the 6 month club</a:t>
            </a:r>
          </a:p>
          <a:p>
            <a:pPr marL="285750" indent="-285750">
              <a:buFont typeface="Arial" panose="020B0604020202020204" pitchFamily="34" charset="0"/>
              <a:buChar char="•"/>
            </a:pPr>
            <a:r>
              <a:rPr lang="en-US" sz="2000" dirty="0" smtClean="0">
                <a:latin typeface="Sherman Sans Book"/>
              </a:rPr>
              <a:t>Visa:</a:t>
            </a:r>
          </a:p>
          <a:p>
            <a:pPr marL="742950" lvl="1" indent="-285750">
              <a:buFont typeface="Arial" panose="020B0604020202020204" pitchFamily="34" charset="0"/>
              <a:buChar char="•"/>
            </a:pPr>
            <a:r>
              <a:rPr lang="en-US" sz="2000" dirty="0" smtClean="0">
                <a:latin typeface="Sherman Sans Book"/>
              </a:rPr>
              <a:t>Must be valid when entering the U.S. </a:t>
            </a:r>
          </a:p>
          <a:p>
            <a:pPr marL="742950" lvl="1" indent="-285750">
              <a:buFont typeface="Arial" panose="020B0604020202020204" pitchFamily="34" charset="0"/>
              <a:buChar char="•"/>
            </a:pPr>
            <a:r>
              <a:rPr lang="en-US" sz="2000" dirty="0" smtClean="0">
                <a:latin typeface="Sherman Sans Book"/>
              </a:rPr>
              <a:t>Can expire while in the U.S.</a:t>
            </a:r>
          </a:p>
          <a:p>
            <a:pPr marL="285750" indent="-285750">
              <a:buFont typeface="Arial" panose="020B0604020202020204" pitchFamily="34" charset="0"/>
              <a:buChar char="•"/>
            </a:pPr>
            <a:r>
              <a:rPr lang="en-US" sz="2000" dirty="0" smtClean="0">
                <a:latin typeface="Sherman Sans Book"/>
              </a:rPr>
              <a:t>I-94:</a:t>
            </a:r>
          </a:p>
          <a:p>
            <a:pPr marL="742950" lvl="1" indent="-285750">
              <a:buFont typeface="Arial" panose="020B0604020202020204" pitchFamily="34" charset="0"/>
              <a:buChar char="•"/>
            </a:pPr>
            <a:r>
              <a:rPr lang="en-US" sz="2000" dirty="0" smtClean="0">
                <a:latin typeface="Sherman Sans Book"/>
              </a:rPr>
              <a:t>Check every time you enter the U.S.</a:t>
            </a:r>
          </a:p>
          <a:p>
            <a:pPr marL="742950" lvl="1" indent="-285750">
              <a:buFont typeface="Arial" panose="020B0604020202020204" pitchFamily="34" charset="0"/>
              <a:buChar char="•"/>
            </a:pPr>
            <a:r>
              <a:rPr lang="en-US" sz="2000" dirty="0" smtClean="0">
                <a:latin typeface="Sherman Sans Book"/>
              </a:rPr>
              <a:t>F-1/J-1</a:t>
            </a:r>
          </a:p>
          <a:p>
            <a:pPr marL="742950" lvl="1" indent="-285750">
              <a:buFont typeface="Arial" panose="020B0604020202020204" pitchFamily="34" charset="0"/>
              <a:buChar char="•"/>
            </a:pPr>
            <a:r>
              <a:rPr lang="en-US" sz="2000" dirty="0" smtClean="0">
                <a:latin typeface="Sherman Sans Book"/>
              </a:rPr>
              <a:t>D/S</a:t>
            </a:r>
          </a:p>
          <a:p>
            <a:pPr marL="285750" indent="-285750">
              <a:buFont typeface="Arial" panose="020B0604020202020204" pitchFamily="34" charset="0"/>
              <a:buChar char="•"/>
            </a:pPr>
            <a:r>
              <a:rPr lang="en-US" sz="2000" dirty="0" smtClean="0">
                <a:latin typeface="Sherman Sans Book"/>
              </a:rPr>
              <a:t>I-20/DS-2019:</a:t>
            </a:r>
          </a:p>
          <a:p>
            <a:pPr marL="742950" lvl="1" indent="-285750">
              <a:buFont typeface="Arial" panose="020B0604020202020204" pitchFamily="34" charset="0"/>
              <a:buChar char="•"/>
            </a:pPr>
            <a:r>
              <a:rPr lang="en-US" sz="2000" dirty="0" smtClean="0">
                <a:latin typeface="Sherman Sans Book"/>
              </a:rPr>
              <a:t>Program of Study </a:t>
            </a:r>
          </a:p>
          <a:p>
            <a:pPr marL="742950" lvl="1" indent="-285750">
              <a:buFont typeface="Arial" panose="020B0604020202020204" pitchFamily="34" charset="0"/>
              <a:buChar char="•"/>
            </a:pPr>
            <a:r>
              <a:rPr lang="en-US" sz="2000" dirty="0" smtClean="0">
                <a:latin typeface="Sherman Sans Book"/>
              </a:rPr>
              <a:t>Program End Date</a:t>
            </a:r>
          </a:p>
          <a:p>
            <a:pPr marL="742950" lvl="1" indent="-285750">
              <a:buFont typeface="Arial" panose="020B0604020202020204" pitchFamily="34" charset="0"/>
              <a:buChar char="•"/>
            </a:pPr>
            <a:r>
              <a:rPr lang="en-US" sz="2000" dirty="0" smtClean="0">
                <a:latin typeface="Sherman Sans Book"/>
              </a:rPr>
              <a:t>Travel Signature</a:t>
            </a:r>
            <a:r>
              <a:rPr lang="en-US" dirty="0">
                <a:latin typeface="Sherman Sans Book"/>
              </a:rPr>
              <a:t/>
            </a:r>
            <a:br>
              <a:rPr lang="en-US" dirty="0">
                <a:latin typeface="Sherman Sans Book"/>
              </a:rPr>
            </a:br>
            <a:endParaRPr lang="en-US" dirty="0">
              <a:latin typeface="Sherman Sans Book"/>
            </a:endParaRPr>
          </a:p>
        </p:txBody>
      </p:sp>
      <p:pic>
        <p:nvPicPr>
          <p:cNvPr id="7" name="Picture 6"/>
          <p:cNvPicPr>
            <a:picLocks noChangeAspect="1"/>
          </p:cNvPicPr>
          <p:nvPr/>
        </p:nvPicPr>
        <p:blipFill>
          <a:blip r:embed="rId3"/>
          <a:stretch>
            <a:fillRect/>
          </a:stretch>
        </p:blipFill>
        <p:spPr>
          <a:xfrm>
            <a:off x="7379586" y="798896"/>
            <a:ext cx="1273623" cy="1273623"/>
          </a:xfrm>
          <a:prstGeom prst="rect">
            <a:avLst/>
          </a:prstGeom>
        </p:spPr>
      </p:pic>
      <p:pic>
        <p:nvPicPr>
          <p:cNvPr id="8" name="Picture 7"/>
          <p:cNvPicPr>
            <a:picLocks noChangeAspect="1"/>
          </p:cNvPicPr>
          <p:nvPr/>
        </p:nvPicPr>
        <p:blipFill>
          <a:blip r:embed="rId4"/>
          <a:stretch>
            <a:fillRect/>
          </a:stretch>
        </p:blipFill>
        <p:spPr>
          <a:xfrm>
            <a:off x="6449086" y="2121344"/>
            <a:ext cx="1274174" cy="1274174"/>
          </a:xfrm>
          <a:prstGeom prst="rect">
            <a:avLst/>
          </a:prstGeom>
        </p:spPr>
      </p:pic>
      <p:pic>
        <p:nvPicPr>
          <p:cNvPr id="10" name="Picture 9"/>
          <p:cNvPicPr>
            <a:picLocks noChangeAspect="1"/>
          </p:cNvPicPr>
          <p:nvPr/>
        </p:nvPicPr>
        <p:blipFill>
          <a:blip r:embed="rId3"/>
          <a:stretch>
            <a:fillRect/>
          </a:stretch>
        </p:blipFill>
        <p:spPr>
          <a:xfrm>
            <a:off x="6174852" y="3444343"/>
            <a:ext cx="1273623" cy="1273623"/>
          </a:xfrm>
          <a:prstGeom prst="rect">
            <a:avLst/>
          </a:prstGeom>
        </p:spPr>
      </p:pic>
      <p:pic>
        <p:nvPicPr>
          <p:cNvPr id="11" name="Picture 10"/>
          <p:cNvPicPr>
            <a:picLocks noChangeAspect="1"/>
          </p:cNvPicPr>
          <p:nvPr/>
        </p:nvPicPr>
        <p:blipFill>
          <a:blip r:embed="rId3"/>
          <a:stretch>
            <a:fillRect/>
          </a:stretch>
        </p:blipFill>
        <p:spPr>
          <a:xfrm>
            <a:off x="4590974" y="4429923"/>
            <a:ext cx="1273623" cy="1273623"/>
          </a:xfrm>
          <a:prstGeom prst="rect">
            <a:avLst/>
          </a:prstGeom>
        </p:spPr>
      </p:pic>
    </p:spTree>
    <p:extLst>
      <p:ext uri="{BB962C8B-B14F-4D97-AF65-F5344CB8AC3E}">
        <p14:creationId xmlns:p14="http://schemas.microsoft.com/office/powerpoint/2010/main" val="372824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44</a:t>
            </a:fld>
            <a:endParaRPr lang="en-US" dirty="0"/>
          </a:p>
        </p:txBody>
      </p:sp>
      <p:sp>
        <p:nvSpPr>
          <p:cNvPr id="3" name="Section Title"/>
          <p:cNvSpPr>
            <a:spLocks noGrp="1"/>
          </p:cNvSpPr>
          <p:nvPr>
            <p:ph type="title"/>
          </p:nvPr>
        </p:nvSpPr>
        <p:spPr>
          <a:xfrm>
            <a:off x="585537" y="215458"/>
            <a:ext cx="4861726" cy="660441"/>
          </a:xfrm>
        </p:spPr>
        <p:txBody>
          <a:bodyPr/>
          <a:lstStyle/>
          <a:p>
            <a:r>
              <a:rPr lang="en-US" sz="3600" dirty="0" smtClean="0"/>
              <a:t>Program </a:t>
            </a:r>
            <a:br>
              <a:rPr lang="en-US" sz="3600" dirty="0" smtClean="0"/>
            </a:br>
            <a:r>
              <a:rPr lang="en-US" sz="3600" dirty="0"/>
              <a:t/>
            </a:r>
            <a:br>
              <a:rPr lang="en-US" sz="3600" dirty="0"/>
            </a:br>
            <a:r>
              <a:rPr lang="en-US" sz="3200" dirty="0" smtClean="0"/>
              <a:t/>
            </a:r>
            <a:br>
              <a:rPr lang="en-US" sz="32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731520" y="875899"/>
            <a:ext cx="478375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Sherman Sans Book"/>
              </a:rPr>
              <a:t>Change </a:t>
            </a:r>
            <a:r>
              <a:rPr lang="en-US" sz="2000" dirty="0">
                <a:latin typeface="Sherman Sans Book"/>
              </a:rPr>
              <a:t>Level of Study (Masters to Ph.D. or Ph.D. to </a:t>
            </a:r>
            <a:r>
              <a:rPr lang="en-US" sz="2000" dirty="0" smtClean="0">
                <a:latin typeface="Sherman Sans Book"/>
              </a:rPr>
              <a:t>Masters)</a:t>
            </a:r>
          </a:p>
          <a:p>
            <a:pPr marL="285750" indent="-285750">
              <a:buFont typeface="Arial" panose="020B0604020202020204" pitchFamily="34" charset="0"/>
              <a:buChar char="•"/>
            </a:pPr>
            <a:endParaRPr lang="en-US" sz="2000" dirty="0">
              <a:latin typeface="Sherman Sans Book"/>
            </a:endParaRPr>
          </a:p>
          <a:p>
            <a:pPr marL="285750" indent="-285750">
              <a:buFont typeface="Arial" panose="020B0604020202020204" pitchFamily="34" charset="0"/>
              <a:buChar char="•"/>
            </a:pPr>
            <a:r>
              <a:rPr lang="en-US" sz="2000" dirty="0" smtClean="0">
                <a:latin typeface="Sherman Sans Book"/>
              </a:rPr>
              <a:t>Program </a:t>
            </a:r>
            <a:r>
              <a:rPr lang="en-US" sz="2000" dirty="0">
                <a:latin typeface="Sherman Sans Book"/>
              </a:rPr>
              <a:t>of Study (Computer Science to Computer </a:t>
            </a:r>
            <a:r>
              <a:rPr lang="en-US" sz="2000" dirty="0" smtClean="0">
                <a:latin typeface="Sherman Sans Book"/>
              </a:rPr>
              <a:t>Engineering)</a:t>
            </a:r>
          </a:p>
          <a:p>
            <a:pPr marL="285750" indent="-285750">
              <a:buFont typeface="Arial" panose="020B0604020202020204" pitchFamily="34" charset="0"/>
              <a:buChar char="•"/>
            </a:pPr>
            <a:endParaRPr lang="en-US" sz="2000" dirty="0">
              <a:latin typeface="Sherman Sans Book"/>
            </a:endParaRPr>
          </a:p>
          <a:p>
            <a:pPr marL="285750" indent="-285750">
              <a:buFont typeface="Arial" panose="020B0604020202020204" pitchFamily="34" charset="0"/>
              <a:buChar char="•"/>
            </a:pPr>
            <a:r>
              <a:rPr lang="en-US" sz="2000" dirty="0" smtClean="0">
                <a:latin typeface="Sherman Sans Book"/>
              </a:rPr>
              <a:t>I-20/DS-2019 </a:t>
            </a:r>
            <a:r>
              <a:rPr lang="en-US" sz="2000" dirty="0">
                <a:latin typeface="Sherman Sans Book"/>
              </a:rPr>
              <a:t>Request </a:t>
            </a:r>
            <a:r>
              <a:rPr lang="en-US" sz="2000" dirty="0" smtClean="0">
                <a:latin typeface="Sherman Sans Book"/>
              </a:rPr>
              <a:t>on the Center for International Services </a:t>
            </a:r>
            <a:r>
              <a:rPr lang="en-US" sz="2000" dirty="0">
                <a:latin typeface="Sherman Sans Book"/>
              </a:rPr>
              <a:t>Website</a:t>
            </a:r>
          </a:p>
        </p:txBody>
      </p:sp>
      <p:pic>
        <p:nvPicPr>
          <p:cNvPr id="2" name="Picture 1"/>
          <p:cNvPicPr>
            <a:picLocks noChangeAspect="1"/>
          </p:cNvPicPr>
          <p:nvPr/>
        </p:nvPicPr>
        <p:blipFill>
          <a:blip r:embed="rId3"/>
          <a:stretch>
            <a:fillRect/>
          </a:stretch>
        </p:blipFill>
        <p:spPr>
          <a:xfrm>
            <a:off x="7479422" y="215458"/>
            <a:ext cx="4255377" cy="5724640"/>
          </a:xfrm>
          <a:prstGeom prst="rect">
            <a:avLst/>
          </a:prstGeom>
        </p:spPr>
      </p:pic>
      <p:sp>
        <p:nvSpPr>
          <p:cNvPr id="6" name="Oval 5"/>
          <p:cNvSpPr/>
          <p:nvPr/>
        </p:nvSpPr>
        <p:spPr>
          <a:xfrm>
            <a:off x="7403056" y="2165684"/>
            <a:ext cx="789271" cy="327258"/>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671987" y="2154455"/>
            <a:ext cx="789271" cy="327258"/>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560163" y="481262"/>
            <a:ext cx="6414065" cy="5227211"/>
          </a:xfrm>
          <a:prstGeom prst="rect">
            <a:avLst/>
          </a:prstGeom>
        </p:spPr>
      </p:pic>
      <p:cxnSp>
        <p:nvCxnSpPr>
          <p:cNvPr id="10" name="Straight Arrow Connector 9"/>
          <p:cNvCxnSpPr/>
          <p:nvPr/>
        </p:nvCxnSpPr>
        <p:spPr>
          <a:xfrm>
            <a:off x="5252154" y="3070458"/>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327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21"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4"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P spid="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560163" y="481262"/>
            <a:ext cx="6414065" cy="5227211"/>
          </a:xfrm>
          <a:prstGeom prst="rect">
            <a:avLst/>
          </a:prstGeom>
        </p:spPr>
      </p:pic>
      <p:sp>
        <p:nvSpPr>
          <p:cNvPr id="13" name="Slide Number"/>
          <p:cNvSpPr>
            <a:spLocks noGrp="1"/>
          </p:cNvSpPr>
          <p:nvPr>
            <p:ph type="sldNum" sz="quarter" idx="10"/>
          </p:nvPr>
        </p:nvSpPr>
        <p:spPr/>
        <p:txBody>
          <a:bodyPr/>
          <a:lstStyle/>
          <a:p>
            <a:fld id="{F343A32A-436A-8143-8894-653E98457856}" type="slidenum">
              <a:rPr lang="en-US" smtClean="0"/>
              <a:pPr/>
              <a:t>45</a:t>
            </a:fld>
            <a:endParaRPr lang="en-US" dirty="0"/>
          </a:p>
        </p:txBody>
      </p:sp>
      <p:sp>
        <p:nvSpPr>
          <p:cNvPr id="3" name="Section Title"/>
          <p:cNvSpPr>
            <a:spLocks noGrp="1"/>
          </p:cNvSpPr>
          <p:nvPr>
            <p:ph type="title"/>
          </p:nvPr>
        </p:nvSpPr>
        <p:spPr>
          <a:xfrm>
            <a:off x="662540" y="263585"/>
            <a:ext cx="4861726" cy="602690"/>
          </a:xfrm>
        </p:spPr>
        <p:txBody>
          <a:bodyPr/>
          <a:lstStyle/>
          <a:p>
            <a:r>
              <a:rPr lang="en-US" sz="3600" dirty="0" smtClean="0"/>
              <a:t>Program End Date</a:t>
            </a: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779646" y="1001027"/>
            <a:ext cx="485113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herman Sans Book"/>
              </a:rPr>
              <a:t>If </a:t>
            </a:r>
            <a:r>
              <a:rPr lang="en-US" sz="2400" dirty="0" smtClean="0">
                <a:latin typeface="Sherman Sans Book"/>
              </a:rPr>
              <a:t>you need </a:t>
            </a:r>
            <a:r>
              <a:rPr lang="en-US" sz="2400" dirty="0">
                <a:latin typeface="Sherman Sans Book"/>
              </a:rPr>
              <a:t>l</a:t>
            </a:r>
            <a:r>
              <a:rPr lang="en-US" sz="2400" dirty="0" smtClean="0">
                <a:latin typeface="Sherman Sans Book"/>
              </a:rPr>
              <a:t>ess time</a:t>
            </a:r>
            <a:endParaRPr lang="en-US" sz="2400" dirty="0">
              <a:latin typeface="Sherman Sans Book"/>
            </a:endParaRPr>
          </a:p>
          <a:p>
            <a:pPr marL="742950" lvl="1" indent="-285750">
              <a:buFont typeface="Arial" panose="020B0604020202020204" pitchFamily="34" charset="0"/>
              <a:buChar char="•"/>
            </a:pPr>
            <a:r>
              <a:rPr lang="en-US" sz="2400" dirty="0" smtClean="0">
                <a:latin typeface="Sherman Sans Book"/>
              </a:rPr>
              <a:t>changed </a:t>
            </a:r>
            <a:r>
              <a:rPr lang="en-US" sz="2400" dirty="0">
                <a:latin typeface="Sherman Sans Book"/>
              </a:rPr>
              <a:t>when </a:t>
            </a:r>
            <a:r>
              <a:rPr lang="en-US" sz="2400" dirty="0" smtClean="0">
                <a:latin typeface="Sherman Sans Book"/>
              </a:rPr>
              <a:t>finish</a:t>
            </a:r>
          </a:p>
          <a:p>
            <a:pPr lvl="1"/>
            <a:endParaRPr lang="en-US" sz="2400" dirty="0">
              <a:latin typeface="Sherman Sans Book"/>
            </a:endParaRPr>
          </a:p>
          <a:p>
            <a:pPr marL="285750" indent="-285750">
              <a:buFont typeface="Arial" panose="020B0604020202020204" pitchFamily="34" charset="0"/>
              <a:buChar char="•"/>
            </a:pPr>
            <a:r>
              <a:rPr lang="en-US" sz="2400" dirty="0" smtClean="0">
                <a:latin typeface="Sherman Sans Book"/>
              </a:rPr>
              <a:t>If your need more time</a:t>
            </a:r>
            <a:endParaRPr lang="en-US" sz="2400" dirty="0">
              <a:latin typeface="Sherman Sans Book"/>
            </a:endParaRPr>
          </a:p>
          <a:p>
            <a:pPr marL="742950" lvl="1" indent="-285750">
              <a:buFont typeface="Arial" panose="020B0604020202020204" pitchFamily="34" charset="0"/>
              <a:buChar char="•"/>
            </a:pPr>
            <a:r>
              <a:rPr lang="en-US" sz="2400" dirty="0" smtClean="0">
                <a:latin typeface="Sherman Sans Book"/>
              </a:rPr>
              <a:t>I-20/DS-2019 </a:t>
            </a:r>
            <a:r>
              <a:rPr lang="en-US" sz="2400" dirty="0">
                <a:latin typeface="Sherman Sans Book"/>
              </a:rPr>
              <a:t>Extension Request on </a:t>
            </a:r>
            <a:r>
              <a:rPr lang="en-US" sz="2400" dirty="0" smtClean="0">
                <a:latin typeface="Sherman Sans Book"/>
              </a:rPr>
              <a:t>the Center for International Services </a:t>
            </a:r>
            <a:r>
              <a:rPr lang="en-US" sz="2400" dirty="0">
                <a:latin typeface="Sherman Sans Book"/>
              </a:rPr>
              <a:t>Website</a:t>
            </a:r>
          </a:p>
        </p:txBody>
      </p:sp>
      <p:pic>
        <p:nvPicPr>
          <p:cNvPr id="2" name="Picture 1"/>
          <p:cNvPicPr>
            <a:picLocks noChangeAspect="1"/>
          </p:cNvPicPr>
          <p:nvPr/>
        </p:nvPicPr>
        <p:blipFill>
          <a:blip r:embed="rId4"/>
          <a:stretch>
            <a:fillRect/>
          </a:stretch>
        </p:blipFill>
        <p:spPr>
          <a:xfrm>
            <a:off x="7479422" y="162419"/>
            <a:ext cx="4255377" cy="5724640"/>
          </a:xfrm>
          <a:prstGeom prst="rect">
            <a:avLst/>
          </a:prstGeom>
        </p:spPr>
      </p:pic>
      <p:sp>
        <p:nvSpPr>
          <p:cNvPr id="7" name="Oval 6"/>
          <p:cNvSpPr/>
          <p:nvPr/>
        </p:nvSpPr>
        <p:spPr>
          <a:xfrm>
            <a:off x="8702467" y="2396687"/>
            <a:ext cx="1038299" cy="442765"/>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5211678" y="3328269"/>
            <a:ext cx="938865" cy="231668"/>
          </a:xfrm>
          <a:prstGeom prst="rect">
            <a:avLst/>
          </a:prstGeom>
        </p:spPr>
      </p:pic>
    </p:spTree>
    <p:extLst>
      <p:ext uri="{BB962C8B-B14F-4D97-AF65-F5344CB8AC3E}">
        <p14:creationId xmlns:p14="http://schemas.microsoft.com/office/powerpoint/2010/main" val="1089461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46</a:t>
            </a:fld>
            <a:endParaRPr lang="en-US" dirty="0"/>
          </a:p>
        </p:txBody>
      </p:sp>
      <p:sp>
        <p:nvSpPr>
          <p:cNvPr id="3" name="Section Title"/>
          <p:cNvSpPr>
            <a:spLocks noGrp="1"/>
          </p:cNvSpPr>
          <p:nvPr>
            <p:ph type="title"/>
          </p:nvPr>
        </p:nvSpPr>
        <p:spPr>
          <a:xfrm>
            <a:off x="604788" y="186583"/>
            <a:ext cx="4861726" cy="698942"/>
          </a:xfrm>
        </p:spPr>
        <p:txBody>
          <a:bodyPr/>
          <a:lstStyle/>
          <a:p>
            <a:r>
              <a:rPr lang="en-US" sz="3600" dirty="0" smtClean="0"/>
              <a:t>Information in </a:t>
            </a:r>
            <a:r>
              <a:rPr lang="en-US" sz="3600" dirty="0" err="1" smtClean="0"/>
              <a:t>MySlice</a:t>
            </a:r>
            <a:r>
              <a:rPr lang="en-US" sz="3600" dirty="0" smtClean="0"/>
              <a:t/>
            </a:r>
            <a:br>
              <a:rPr lang="en-US" sz="3600" dirty="0" smtClean="0"/>
            </a:br>
            <a:r>
              <a:rPr lang="en-US" sz="3600" dirty="0" smtClean="0"/>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741145" y="885525"/>
            <a:ext cx="5216893"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Sherman Sans Book"/>
              </a:rPr>
              <a:t>Name</a:t>
            </a:r>
          </a:p>
          <a:p>
            <a:pPr marL="285750" indent="-285750">
              <a:buFont typeface="Arial" panose="020B0604020202020204" pitchFamily="34" charset="0"/>
              <a:buChar char="•"/>
            </a:pPr>
            <a:r>
              <a:rPr lang="en-US" sz="2000" dirty="0" smtClean="0">
                <a:latin typeface="Sherman Sans Book"/>
              </a:rPr>
              <a:t>Address</a:t>
            </a:r>
          </a:p>
          <a:p>
            <a:pPr marL="742950" lvl="1" indent="-285750">
              <a:buFont typeface="Arial" panose="020B0604020202020204" pitchFamily="34" charset="0"/>
              <a:buChar char="•"/>
            </a:pPr>
            <a:r>
              <a:rPr lang="en-US" sz="2000" dirty="0" smtClean="0">
                <a:latin typeface="Sherman Sans Book"/>
              </a:rPr>
              <a:t>Current-here </a:t>
            </a:r>
            <a:r>
              <a:rPr lang="en-US" sz="2000" dirty="0">
                <a:latin typeface="Sherman Sans Book"/>
              </a:rPr>
              <a:t>in </a:t>
            </a:r>
            <a:r>
              <a:rPr lang="en-US" sz="2000" dirty="0" smtClean="0">
                <a:latin typeface="Sherman Sans Book"/>
              </a:rPr>
              <a:t>Syracuse</a:t>
            </a:r>
          </a:p>
          <a:p>
            <a:pPr marL="742950" lvl="1" indent="-285750">
              <a:buFont typeface="Arial" panose="020B0604020202020204" pitchFamily="34" charset="0"/>
              <a:buChar char="•"/>
            </a:pPr>
            <a:r>
              <a:rPr lang="en-US" sz="2000" dirty="0" smtClean="0">
                <a:latin typeface="Sherman Sans Book"/>
              </a:rPr>
              <a:t>Permanent-outside </a:t>
            </a:r>
            <a:r>
              <a:rPr lang="en-US" sz="2000" dirty="0">
                <a:latin typeface="Sherman Sans Book"/>
              </a:rPr>
              <a:t>the </a:t>
            </a:r>
            <a:r>
              <a:rPr lang="en-US" sz="2000" dirty="0" smtClean="0">
                <a:latin typeface="Sherman Sans Book"/>
              </a:rPr>
              <a:t>U.S.</a:t>
            </a:r>
          </a:p>
          <a:p>
            <a:pPr marL="285750" indent="-285750">
              <a:buFont typeface="Arial" panose="020B0604020202020204" pitchFamily="34" charset="0"/>
              <a:buChar char="•"/>
            </a:pPr>
            <a:r>
              <a:rPr lang="en-US" sz="2000" dirty="0" smtClean="0">
                <a:latin typeface="Sherman Sans Book"/>
              </a:rPr>
              <a:t>Phone Number</a:t>
            </a:r>
          </a:p>
          <a:p>
            <a:pPr marL="285750" indent="-285750">
              <a:buFont typeface="Arial" panose="020B0604020202020204" pitchFamily="34" charset="0"/>
              <a:buChar char="•"/>
            </a:pPr>
            <a:r>
              <a:rPr lang="en-US" sz="2000" dirty="0" smtClean="0">
                <a:latin typeface="Sherman Sans Book"/>
              </a:rPr>
              <a:t>Emergency </a:t>
            </a:r>
            <a:r>
              <a:rPr lang="en-US" sz="2000" dirty="0">
                <a:latin typeface="Sherman Sans Book"/>
              </a:rPr>
              <a:t>Contact Information </a:t>
            </a:r>
            <a:r>
              <a:rPr lang="en-US" dirty="0">
                <a:latin typeface="Sherman Sans Book"/>
              </a:rPr>
              <a:t/>
            </a:r>
            <a:br>
              <a:rPr lang="en-US" dirty="0">
                <a:latin typeface="Sherman Sans Book"/>
              </a:rPr>
            </a:br>
            <a:endParaRPr lang="en-US" dirty="0">
              <a:latin typeface="Sherman Sans Book"/>
            </a:endParaRPr>
          </a:p>
        </p:txBody>
      </p:sp>
      <p:pic>
        <p:nvPicPr>
          <p:cNvPr id="6" name="Picture 5"/>
          <p:cNvPicPr>
            <a:picLocks noChangeAspect="1"/>
          </p:cNvPicPr>
          <p:nvPr/>
        </p:nvPicPr>
        <p:blipFill>
          <a:blip r:embed="rId3"/>
          <a:stretch>
            <a:fillRect/>
          </a:stretch>
        </p:blipFill>
        <p:spPr>
          <a:xfrm>
            <a:off x="5466514" y="579744"/>
            <a:ext cx="2381250" cy="600075"/>
          </a:xfrm>
          <a:prstGeom prst="rect">
            <a:avLst/>
          </a:prstGeom>
        </p:spPr>
      </p:pic>
      <p:pic>
        <p:nvPicPr>
          <p:cNvPr id="2" name="Picture 1"/>
          <p:cNvPicPr>
            <a:picLocks noChangeAspect="1"/>
          </p:cNvPicPr>
          <p:nvPr/>
        </p:nvPicPr>
        <p:blipFill>
          <a:blip r:embed="rId4"/>
          <a:stretch>
            <a:fillRect/>
          </a:stretch>
        </p:blipFill>
        <p:spPr>
          <a:xfrm>
            <a:off x="8028939" y="1078772"/>
            <a:ext cx="3200400" cy="1304925"/>
          </a:xfrm>
          <a:prstGeom prst="rect">
            <a:avLst/>
          </a:prstGeom>
        </p:spPr>
      </p:pic>
      <p:pic>
        <p:nvPicPr>
          <p:cNvPr id="8" name="Picture 7"/>
          <p:cNvPicPr>
            <a:picLocks noChangeAspect="1"/>
          </p:cNvPicPr>
          <p:nvPr/>
        </p:nvPicPr>
        <p:blipFill>
          <a:blip r:embed="rId5"/>
          <a:stretch>
            <a:fillRect/>
          </a:stretch>
        </p:blipFill>
        <p:spPr>
          <a:xfrm>
            <a:off x="1113924" y="2995639"/>
            <a:ext cx="2705100" cy="29241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803" y="2923479"/>
            <a:ext cx="8000197" cy="1794283"/>
          </a:xfrm>
          <a:prstGeom prst="rect">
            <a:avLst/>
          </a:prstGeom>
        </p:spPr>
      </p:pic>
      <p:grpSp>
        <p:nvGrpSpPr>
          <p:cNvPr id="14" name="Group 13"/>
          <p:cNvGrpSpPr/>
          <p:nvPr/>
        </p:nvGrpSpPr>
        <p:grpSpPr>
          <a:xfrm>
            <a:off x="4191803" y="4776590"/>
            <a:ext cx="8000197" cy="1269474"/>
            <a:chOff x="4191803" y="4776590"/>
            <a:chExt cx="8000197" cy="1269474"/>
          </a:xfrm>
        </p:grpSpPr>
        <p:pic>
          <p:nvPicPr>
            <p:cNvPr id="11" name="Picture 10"/>
            <p:cNvPicPr>
              <a:picLocks noChangeAspect="1"/>
            </p:cNvPicPr>
            <p:nvPr/>
          </p:nvPicPr>
          <p:blipFill>
            <a:blip r:embed="rId7"/>
            <a:stretch>
              <a:fillRect/>
            </a:stretch>
          </p:blipFill>
          <p:spPr>
            <a:xfrm>
              <a:off x="4191803" y="4776590"/>
              <a:ext cx="8000197" cy="1269474"/>
            </a:xfrm>
            <a:prstGeom prst="rect">
              <a:avLst/>
            </a:prstGeom>
          </p:spPr>
        </p:pic>
        <p:sp>
          <p:nvSpPr>
            <p:cNvPr id="12" name="Rectangle 11"/>
            <p:cNvSpPr/>
            <p:nvPr/>
          </p:nvSpPr>
          <p:spPr>
            <a:xfrm>
              <a:off x="4283242" y="5419023"/>
              <a:ext cx="500514" cy="43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237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47</a:t>
            </a:fld>
            <a:endParaRPr lang="en-US" dirty="0"/>
          </a:p>
        </p:txBody>
      </p:sp>
      <p:sp>
        <p:nvSpPr>
          <p:cNvPr id="3" name="Section Title"/>
          <p:cNvSpPr>
            <a:spLocks noGrp="1"/>
          </p:cNvSpPr>
          <p:nvPr>
            <p:ph type="title"/>
          </p:nvPr>
        </p:nvSpPr>
        <p:spPr>
          <a:xfrm>
            <a:off x="662540" y="215459"/>
            <a:ext cx="10916652" cy="670066"/>
          </a:xfrm>
        </p:spPr>
        <p:txBody>
          <a:bodyPr/>
          <a:lstStyle/>
          <a:p>
            <a:r>
              <a:rPr lang="en-US" sz="3600" dirty="0" smtClean="0"/>
              <a:t>Full-time Registration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62540" y="952902"/>
            <a:ext cx="4804609"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Sherman Sans Book"/>
              </a:rPr>
              <a:t>Grad Students-9 </a:t>
            </a:r>
            <a:r>
              <a:rPr lang="en-US" dirty="0">
                <a:latin typeface="Sherman Sans Book"/>
              </a:rPr>
              <a:t>credit </a:t>
            </a:r>
            <a:r>
              <a:rPr lang="en-US" dirty="0" smtClean="0">
                <a:latin typeface="Sherman Sans Book"/>
              </a:rPr>
              <a:t>hours each Fall and Spring semester</a:t>
            </a:r>
            <a:endParaRPr lang="en-US" dirty="0">
              <a:latin typeface="Sherman Sans Book"/>
            </a:endParaRPr>
          </a:p>
          <a:p>
            <a:pPr marL="742950" lvl="1" indent="-285750">
              <a:buFont typeface="Arial" panose="020B0604020202020204" pitchFamily="34" charset="0"/>
              <a:buChar char="•"/>
            </a:pPr>
            <a:r>
              <a:rPr lang="en-US" b="1" dirty="0" smtClean="0">
                <a:latin typeface="Sherman Sans Book"/>
              </a:rPr>
              <a:t>Usual Rule</a:t>
            </a:r>
            <a:r>
              <a:rPr lang="en-US" dirty="0" smtClean="0">
                <a:latin typeface="Sherman Sans Book"/>
              </a:rPr>
              <a:t>:  Only </a:t>
            </a:r>
            <a:r>
              <a:rPr lang="en-US" dirty="0">
                <a:latin typeface="Sherman Sans Book"/>
              </a:rPr>
              <a:t>one course can be taken online toward full-time registration (3 credits out of 9</a:t>
            </a:r>
            <a:r>
              <a:rPr lang="en-US" dirty="0" smtClean="0">
                <a:latin typeface="Sherman Sans Book"/>
              </a:rPr>
              <a:t>)</a:t>
            </a:r>
          </a:p>
          <a:p>
            <a:pPr marL="742950" lvl="1" indent="-285750">
              <a:buFont typeface="Arial" panose="020B0604020202020204" pitchFamily="34" charset="0"/>
              <a:buChar char="•"/>
            </a:pPr>
            <a:r>
              <a:rPr lang="en-US" b="1" dirty="0" smtClean="0">
                <a:latin typeface="Sherman Sans Book"/>
              </a:rPr>
              <a:t>Fall 2020</a:t>
            </a:r>
            <a:r>
              <a:rPr lang="en-US" dirty="0" smtClean="0">
                <a:latin typeface="Sherman Sans Book"/>
              </a:rPr>
              <a:t>:  New students (not enrolled in the U.S. in March 2020) have the one online course limit relaxed; but cannot be 100% online; Continuing students (were enrolled in the U.S. in March 2020) can be registered for all online classes  </a:t>
            </a:r>
            <a:endParaRPr lang="en-US" dirty="0">
              <a:latin typeface="Sherman Sans Book"/>
            </a:endParaRPr>
          </a:p>
          <a:p>
            <a:endParaRPr lang="en-US" dirty="0" smtClean="0">
              <a:latin typeface="Sherman Sans Book"/>
            </a:endParaRPr>
          </a:p>
          <a:p>
            <a:pPr marL="285750" indent="-285750">
              <a:buFont typeface="Arial" panose="020B0604020202020204" pitchFamily="34" charset="0"/>
              <a:buChar char="•"/>
            </a:pPr>
            <a:r>
              <a:rPr lang="en-US" dirty="0" smtClean="0">
                <a:latin typeface="Sherman Sans Book"/>
              </a:rPr>
              <a:t>Summer registration not required by immigration regulations</a:t>
            </a:r>
          </a:p>
          <a:p>
            <a:endParaRPr lang="en-US" dirty="0" smtClean="0">
              <a:latin typeface="Trebuchet MS" panose="020B0603020202020204" pitchFamily="34" charset="0"/>
            </a:endParaRPr>
          </a:p>
          <a:p>
            <a:pPr marL="285750" indent="-285750">
              <a:buFont typeface="Arial" panose="020B0604020202020204" pitchFamily="34" charset="0"/>
              <a:buChar char="•"/>
            </a:pPr>
            <a:endParaRPr lang="en-US" dirty="0"/>
          </a:p>
        </p:txBody>
      </p:sp>
      <p:grpSp>
        <p:nvGrpSpPr>
          <p:cNvPr id="16" name="Group 15"/>
          <p:cNvGrpSpPr/>
          <p:nvPr/>
        </p:nvGrpSpPr>
        <p:grpSpPr>
          <a:xfrm>
            <a:off x="5784783" y="215459"/>
            <a:ext cx="5794409" cy="5914018"/>
            <a:chOff x="5302917" y="215459"/>
            <a:chExt cx="6276275" cy="5914018"/>
          </a:xfrm>
        </p:grpSpPr>
        <p:pic>
          <p:nvPicPr>
            <p:cNvPr id="7" name="Picture 6"/>
            <p:cNvPicPr>
              <a:picLocks noChangeAspect="1"/>
            </p:cNvPicPr>
            <p:nvPr/>
          </p:nvPicPr>
          <p:blipFill>
            <a:blip r:embed="rId3"/>
            <a:stretch>
              <a:fillRect/>
            </a:stretch>
          </p:blipFill>
          <p:spPr>
            <a:xfrm>
              <a:off x="9437638" y="3987923"/>
              <a:ext cx="2141554" cy="2141554"/>
            </a:xfrm>
            <a:prstGeom prst="rect">
              <a:avLst/>
            </a:prstGeom>
          </p:spPr>
        </p:pic>
        <p:pic>
          <p:nvPicPr>
            <p:cNvPr id="2" name="Picture 1"/>
            <p:cNvPicPr>
              <a:picLocks noChangeAspect="1"/>
            </p:cNvPicPr>
            <p:nvPr/>
          </p:nvPicPr>
          <p:blipFill>
            <a:blip r:embed="rId4"/>
            <a:stretch>
              <a:fillRect/>
            </a:stretch>
          </p:blipFill>
          <p:spPr>
            <a:xfrm>
              <a:off x="5302917" y="215459"/>
              <a:ext cx="2152650" cy="2047875"/>
            </a:xfrm>
            <a:prstGeom prst="rect">
              <a:avLst/>
            </a:prstGeom>
          </p:spPr>
        </p:pic>
        <p:pic>
          <p:nvPicPr>
            <p:cNvPr id="6" name="Picture 5"/>
            <p:cNvPicPr>
              <a:picLocks noChangeAspect="1"/>
            </p:cNvPicPr>
            <p:nvPr/>
          </p:nvPicPr>
          <p:blipFill>
            <a:blip r:embed="rId5"/>
            <a:stretch>
              <a:fillRect/>
            </a:stretch>
          </p:blipFill>
          <p:spPr>
            <a:xfrm>
              <a:off x="7598082" y="1790455"/>
              <a:ext cx="2200275" cy="2085975"/>
            </a:xfrm>
            <a:prstGeom prst="rect">
              <a:avLst/>
            </a:prstGeom>
          </p:spPr>
        </p:pic>
        <p:pic>
          <p:nvPicPr>
            <p:cNvPr id="8" name="Picture 7"/>
            <p:cNvPicPr>
              <a:picLocks noChangeAspect="1"/>
            </p:cNvPicPr>
            <p:nvPr/>
          </p:nvPicPr>
          <p:blipFill>
            <a:blip r:embed="rId6"/>
            <a:stretch>
              <a:fillRect/>
            </a:stretch>
          </p:blipFill>
          <p:spPr>
            <a:xfrm>
              <a:off x="9539201" y="4084136"/>
              <a:ext cx="1938428" cy="1890929"/>
            </a:xfrm>
            <a:prstGeom prst="rect">
              <a:avLst/>
            </a:prstGeom>
          </p:spPr>
        </p:pic>
      </p:grpSp>
    </p:spTree>
    <p:extLst>
      <p:ext uri="{BB962C8B-B14F-4D97-AF65-F5344CB8AC3E}">
        <p14:creationId xmlns:p14="http://schemas.microsoft.com/office/powerpoint/2010/main" val="22939681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48</a:t>
            </a:fld>
            <a:endParaRPr lang="en-US" dirty="0"/>
          </a:p>
        </p:txBody>
      </p:sp>
      <p:sp>
        <p:nvSpPr>
          <p:cNvPr id="3" name="Section Title"/>
          <p:cNvSpPr>
            <a:spLocks noGrp="1"/>
          </p:cNvSpPr>
          <p:nvPr>
            <p:ph type="title"/>
          </p:nvPr>
        </p:nvSpPr>
        <p:spPr>
          <a:xfrm>
            <a:off x="662540" y="215459"/>
            <a:ext cx="10916652" cy="670066"/>
          </a:xfrm>
        </p:spPr>
        <p:txBody>
          <a:bodyPr/>
          <a:lstStyle/>
          <a:p>
            <a:r>
              <a:rPr lang="en-US" sz="3600" dirty="0" smtClean="0"/>
              <a:t>Full-time Registration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pic>
        <p:nvPicPr>
          <p:cNvPr id="14" name="Picture 13"/>
          <p:cNvPicPr>
            <a:picLocks noChangeAspect="1"/>
          </p:cNvPicPr>
          <p:nvPr/>
        </p:nvPicPr>
        <p:blipFill>
          <a:blip r:embed="rId3"/>
          <a:stretch>
            <a:fillRect/>
          </a:stretch>
        </p:blipFill>
        <p:spPr>
          <a:xfrm>
            <a:off x="5396330" y="571293"/>
            <a:ext cx="6699614" cy="5459922"/>
          </a:xfrm>
          <a:prstGeom prst="rect">
            <a:avLst/>
          </a:prstGeom>
        </p:spPr>
      </p:pic>
      <p:sp>
        <p:nvSpPr>
          <p:cNvPr id="5" name="TextBox 4"/>
          <p:cNvSpPr txBox="1"/>
          <p:nvPr/>
        </p:nvSpPr>
        <p:spPr>
          <a:xfrm>
            <a:off x="662540" y="952902"/>
            <a:ext cx="4804609"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Sherman Sans Book"/>
              </a:rPr>
              <a:t>Exceptions:</a:t>
            </a:r>
          </a:p>
          <a:p>
            <a:pPr marL="742950" lvl="1" indent="-285750">
              <a:buFont typeface="Arial" panose="020B0604020202020204" pitchFamily="34" charset="0"/>
              <a:buChar char="•"/>
            </a:pPr>
            <a:r>
              <a:rPr lang="en-US" dirty="0" smtClean="0">
                <a:latin typeface="Sherman Sans Book"/>
              </a:rPr>
              <a:t>This Fall 2020 semester:  exempted from one online course rule </a:t>
            </a:r>
          </a:p>
          <a:p>
            <a:pPr marL="742950" lvl="1" indent="-285750">
              <a:buFont typeface="Arial" panose="020B0604020202020204" pitchFamily="34" charset="0"/>
              <a:buChar char="•"/>
            </a:pPr>
            <a:endParaRPr lang="en-US" dirty="0" smtClean="0">
              <a:latin typeface="Sherman Sans Book"/>
            </a:endParaRPr>
          </a:p>
          <a:p>
            <a:pPr marL="742950" lvl="1" indent="-285750">
              <a:buFont typeface="Arial" panose="020B0604020202020204" pitchFamily="34" charset="0"/>
              <a:buChar char="•"/>
            </a:pPr>
            <a:r>
              <a:rPr lang="en-US" dirty="0" smtClean="0">
                <a:latin typeface="Sherman Sans Book"/>
              </a:rPr>
              <a:t>Final </a:t>
            </a:r>
            <a:r>
              <a:rPr lang="en-US" dirty="0">
                <a:latin typeface="Sherman Sans Book"/>
              </a:rPr>
              <a:t>semester-can be </a:t>
            </a:r>
            <a:r>
              <a:rPr lang="en-US" dirty="0" smtClean="0">
                <a:latin typeface="Sherman Sans Book"/>
              </a:rPr>
              <a:t>registered for less </a:t>
            </a:r>
            <a:r>
              <a:rPr lang="en-US" dirty="0">
                <a:latin typeface="Sherman Sans Book"/>
              </a:rPr>
              <a:t>than 9 credits if you </a:t>
            </a:r>
            <a:r>
              <a:rPr lang="en-US" dirty="0" smtClean="0">
                <a:latin typeface="Sherman Sans Book"/>
              </a:rPr>
              <a:t>need </a:t>
            </a:r>
            <a:r>
              <a:rPr lang="en-US" dirty="0">
                <a:latin typeface="Sherman Sans Book"/>
              </a:rPr>
              <a:t>less than 9 credits to complete your </a:t>
            </a:r>
            <a:r>
              <a:rPr lang="en-US" dirty="0" smtClean="0">
                <a:latin typeface="Sherman Sans Book"/>
              </a:rPr>
              <a:t>degree-need Last Semester Memo</a:t>
            </a:r>
          </a:p>
          <a:p>
            <a:pPr marL="742950" lvl="1" indent="-285750">
              <a:buFont typeface="Arial" panose="020B0604020202020204" pitchFamily="34" charset="0"/>
              <a:buChar char="•"/>
            </a:pPr>
            <a:endParaRPr lang="en-US" dirty="0" smtClean="0">
              <a:latin typeface="Sherman Sans Book"/>
            </a:endParaRPr>
          </a:p>
          <a:p>
            <a:pPr marL="742950" lvl="1" indent="-285750">
              <a:buFont typeface="Arial" panose="020B0604020202020204" pitchFamily="34" charset="0"/>
              <a:buChar char="•"/>
            </a:pPr>
            <a:r>
              <a:rPr lang="en-US" dirty="0" smtClean="0">
                <a:latin typeface="Sherman Sans Book"/>
              </a:rPr>
              <a:t>Teaching </a:t>
            </a:r>
            <a:r>
              <a:rPr lang="en-US" dirty="0">
                <a:latin typeface="Sherman Sans Book"/>
              </a:rPr>
              <a:t>and Research </a:t>
            </a:r>
            <a:r>
              <a:rPr lang="en-US" dirty="0" smtClean="0">
                <a:latin typeface="Sherman Sans Book"/>
              </a:rPr>
              <a:t>Assistants</a:t>
            </a:r>
          </a:p>
          <a:p>
            <a:pPr lvl="1"/>
            <a:endParaRPr lang="en-US" dirty="0" smtClean="0">
              <a:latin typeface="Sherman Sans Book"/>
            </a:endParaRPr>
          </a:p>
          <a:p>
            <a:pPr marL="742950" lvl="1" indent="-285750">
              <a:buFont typeface="Arial" panose="020B0604020202020204" pitchFamily="34" charset="0"/>
              <a:buChar char="•"/>
            </a:pPr>
            <a:r>
              <a:rPr lang="en-US" dirty="0" smtClean="0">
                <a:latin typeface="Sherman Sans Book"/>
              </a:rPr>
              <a:t>Certificate </a:t>
            </a:r>
            <a:r>
              <a:rPr lang="en-US" dirty="0">
                <a:latin typeface="Sherman Sans Book"/>
              </a:rPr>
              <a:t>of Full-time </a:t>
            </a:r>
            <a:r>
              <a:rPr lang="en-US" dirty="0" smtClean="0">
                <a:latin typeface="Sherman Sans Book"/>
              </a:rPr>
              <a:t>Status</a:t>
            </a:r>
          </a:p>
          <a:p>
            <a:pPr marL="1200150" lvl="2" indent="-285750">
              <a:buFont typeface="Arial" panose="020B0604020202020204" pitchFamily="34" charset="0"/>
              <a:buChar char="•"/>
            </a:pPr>
            <a:r>
              <a:rPr lang="en-US" dirty="0" smtClean="0">
                <a:latin typeface="Sherman Sans Book"/>
              </a:rPr>
              <a:t>working </a:t>
            </a:r>
            <a:r>
              <a:rPr lang="en-US" dirty="0">
                <a:latin typeface="Sherman Sans Book"/>
              </a:rPr>
              <a:t>on thesis </a:t>
            </a:r>
            <a:r>
              <a:rPr lang="en-US" dirty="0" smtClean="0">
                <a:latin typeface="Sherman Sans Book"/>
              </a:rPr>
              <a:t>or dissertation</a:t>
            </a:r>
          </a:p>
          <a:p>
            <a:pPr marL="1200150" lvl="2" indent="-285750">
              <a:buFont typeface="Arial" panose="020B0604020202020204" pitchFamily="34" charset="0"/>
              <a:buChar char="•"/>
            </a:pPr>
            <a:r>
              <a:rPr lang="en-US" dirty="0" smtClean="0">
                <a:latin typeface="Sherman Sans Book"/>
              </a:rPr>
              <a:t>studying </a:t>
            </a:r>
            <a:r>
              <a:rPr lang="en-US" dirty="0">
                <a:latin typeface="Sherman Sans Book"/>
              </a:rPr>
              <a:t>for a qualifying </a:t>
            </a:r>
            <a:r>
              <a:rPr lang="en-US" dirty="0" smtClean="0">
                <a:latin typeface="Sherman Sans Book"/>
              </a:rPr>
              <a:t>exam</a:t>
            </a:r>
          </a:p>
          <a:p>
            <a:pPr marL="1200150" lvl="2" indent="-285750">
              <a:buFont typeface="Arial" panose="020B0604020202020204" pitchFamily="34" charset="0"/>
              <a:buChar char="•"/>
            </a:pPr>
            <a:r>
              <a:rPr lang="en-US" dirty="0" smtClean="0">
                <a:latin typeface="Sherman Sans Book"/>
              </a:rPr>
              <a:t>Internship</a:t>
            </a:r>
            <a:endParaRPr lang="en-US" dirty="0">
              <a:latin typeface="Sherman Sans Book"/>
            </a:endParaRPr>
          </a:p>
        </p:txBody>
      </p:sp>
      <p:cxnSp>
        <p:nvCxnSpPr>
          <p:cNvPr id="12" name="Straight Arrow Connector 11"/>
          <p:cNvCxnSpPr/>
          <p:nvPr/>
        </p:nvCxnSpPr>
        <p:spPr>
          <a:xfrm>
            <a:off x="5126385" y="4079469"/>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26385" y="3888690"/>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0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49</a:t>
            </a:fld>
            <a:endParaRPr lang="en-US" dirty="0"/>
          </a:p>
        </p:txBody>
      </p:sp>
      <p:sp>
        <p:nvSpPr>
          <p:cNvPr id="3" name="Section Title"/>
          <p:cNvSpPr>
            <a:spLocks noGrp="1"/>
          </p:cNvSpPr>
          <p:nvPr>
            <p:ph type="title"/>
          </p:nvPr>
        </p:nvSpPr>
        <p:spPr>
          <a:xfrm>
            <a:off x="662540" y="215459"/>
            <a:ext cx="10916652" cy="670066"/>
          </a:xfrm>
        </p:spPr>
        <p:txBody>
          <a:bodyPr/>
          <a:lstStyle/>
          <a:p>
            <a:r>
              <a:rPr lang="en-US" sz="3600" dirty="0" smtClean="0"/>
              <a:t>Full-time Registration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62540" y="952902"/>
            <a:ext cx="4621729"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Undergraduates-12 credit </a:t>
            </a:r>
            <a:r>
              <a:rPr lang="en-US" dirty="0" smtClean="0">
                <a:latin typeface="Sherman Sans Book"/>
              </a:rPr>
              <a:t>hours each Fall and Spring</a:t>
            </a:r>
            <a:endParaRPr lang="en-US" dirty="0">
              <a:latin typeface="Sherman Sans Book"/>
            </a:endParaRPr>
          </a:p>
          <a:p>
            <a:pPr marL="742950" lvl="1" indent="-285750">
              <a:buFont typeface="Arial" panose="020B0604020202020204" pitchFamily="34" charset="0"/>
              <a:buChar char="•"/>
            </a:pPr>
            <a:r>
              <a:rPr lang="en-US" b="1" dirty="0" smtClean="0">
                <a:latin typeface="Sherman Sans Book"/>
              </a:rPr>
              <a:t>Usual Rule</a:t>
            </a:r>
            <a:r>
              <a:rPr lang="en-US" dirty="0" smtClean="0">
                <a:latin typeface="Sherman Sans Book"/>
              </a:rPr>
              <a:t>:  Only </a:t>
            </a:r>
            <a:r>
              <a:rPr lang="en-US" dirty="0">
                <a:latin typeface="Sherman Sans Book"/>
              </a:rPr>
              <a:t>one course can be taken online toward full-time registration (3 credits out of 12</a:t>
            </a:r>
            <a:r>
              <a:rPr lang="en-US" dirty="0" smtClean="0">
                <a:latin typeface="Sherman Sans Book"/>
              </a:rPr>
              <a:t>)</a:t>
            </a:r>
          </a:p>
          <a:p>
            <a:pPr marL="742950" lvl="1" indent="-285750">
              <a:buFont typeface="Arial" panose="020B0604020202020204" pitchFamily="34" charset="0"/>
              <a:buChar char="•"/>
            </a:pPr>
            <a:r>
              <a:rPr lang="en-US" b="1" dirty="0" smtClean="0">
                <a:latin typeface="Sherman Sans Book"/>
              </a:rPr>
              <a:t>Fall 2020</a:t>
            </a:r>
            <a:r>
              <a:rPr lang="en-US" dirty="0" smtClean="0">
                <a:latin typeface="Sherman Sans Book"/>
              </a:rPr>
              <a:t>:  </a:t>
            </a:r>
            <a:r>
              <a:rPr lang="en-US" dirty="0">
                <a:latin typeface="Sherman Sans Book"/>
              </a:rPr>
              <a:t>New students (not enrolled in the U.S. in March 2020) have the one online course limit relaxed; but cannot be 100% online; Continuing students (were enrolled in the U.S. in March 2020) can be registered for all online classes  </a:t>
            </a:r>
            <a:r>
              <a:rPr lang="en-US" dirty="0" smtClean="0">
                <a:latin typeface="Sherman Sans Book"/>
              </a:rPr>
              <a:t>  </a:t>
            </a:r>
            <a:endParaRPr lang="en-US" dirty="0">
              <a:latin typeface="Sherman Sans Book"/>
            </a:endParaRPr>
          </a:p>
          <a:p>
            <a:endParaRPr lang="en-US" dirty="0" smtClean="0">
              <a:latin typeface="Sherman Sans Book"/>
            </a:endParaRPr>
          </a:p>
          <a:p>
            <a:pPr marL="285750" indent="-285750">
              <a:buFont typeface="Arial" panose="020B0604020202020204" pitchFamily="34" charset="0"/>
              <a:buChar char="•"/>
            </a:pPr>
            <a:r>
              <a:rPr lang="en-US" dirty="0" smtClean="0">
                <a:latin typeface="Sherman Sans Book"/>
              </a:rPr>
              <a:t>Summer registration </a:t>
            </a:r>
            <a:r>
              <a:rPr lang="en-US" dirty="0">
                <a:latin typeface="Sherman Sans Book"/>
              </a:rPr>
              <a:t>not required by immigration </a:t>
            </a:r>
            <a:r>
              <a:rPr lang="en-US" dirty="0" smtClean="0">
                <a:latin typeface="Sherman Sans Book"/>
              </a:rPr>
              <a:t>regulations</a:t>
            </a:r>
          </a:p>
          <a:p>
            <a:endParaRPr lang="en-US" dirty="0" smtClean="0">
              <a:latin typeface="Trebuchet MS" panose="020B0603020202020204" pitchFamily="34" charset="0"/>
            </a:endParaRPr>
          </a:p>
        </p:txBody>
      </p:sp>
      <p:grpSp>
        <p:nvGrpSpPr>
          <p:cNvPr id="11" name="Group 10"/>
          <p:cNvGrpSpPr/>
          <p:nvPr/>
        </p:nvGrpSpPr>
        <p:grpSpPr>
          <a:xfrm>
            <a:off x="5458524" y="258050"/>
            <a:ext cx="6276275" cy="5914018"/>
            <a:chOff x="5302917" y="215459"/>
            <a:chExt cx="6276275" cy="5914018"/>
          </a:xfrm>
        </p:grpSpPr>
        <p:pic>
          <p:nvPicPr>
            <p:cNvPr id="12" name="Picture 11"/>
            <p:cNvPicPr>
              <a:picLocks noChangeAspect="1"/>
            </p:cNvPicPr>
            <p:nvPr/>
          </p:nvPicPr>
          <p:blipFill>
            <a:blip r:embed="rId3"/>
            <a:stretch>
              <a:fillRect/>
            </a:stretch>
          </p:blipFill>
          <p:spPr>
            <a:xfrm>
              <a:off x="9437638" y="3987923"/>
              <a:ext cx="2141554" cy="2141554"/>
            </a:xfrm>
            <a:prstGeom prst="rect">
              <a:avLst/>
            </a:prstGeom>
          </p:spPr>
        </p:pic>
        <p:pic>
          <p:nvPicPr>
            <p:cNvPr id="14" name="Picture 13"/>
            <p:cNvPicPr>
              <a:picLocks noChangeAspect="1"/>
            </p:cNvPicPr>
            <p:nvPr/>
          </p:nvPicPr>
          <p:blipFill>
            <a:blip r:embed="rId4"/>
            <a:stretch>
              <a:fillRect/>
            </a:stretch>
          </p:blipFill>
          <p:spPr>
            <a:xfrm>
              <a:off x="5302917" y="215459"/>
              <a:ext cx="2152650" cy="2047875"/>
            </a:xfrm>
            <a:prstGeom prst="rect">
              <a:avLst/>
            </a:prstGeom>
          </p:spPr>
        </p:pic>
        <p:pic>
          <p:nvPicPr>
            <p:cNvPr id="15" name="Picture 14"/>
            <p:cNvPicPr>
              <a:picLocks noChangeAspect="1"/>
            </p:cNvPicPr>
            <p:nvPr/>
          </p:nvPicPr>
          <p:blipFill>
            <a:blip r:embed="rId5"/>
            <a:stretch>
              <a:fillRect/>
            </a:stretch>
          </p:blipFill>
          <p:spPr>
            <a:xfrm>
              <a:off x="7598082" y="1790455"/>
              <a:ext cx="2200275" cy="2085975"/>
            </a:xfrm>
            <a:prstGeom prst="rect">
              <a:avLst/>
            </a:prstGeom>
          </p:spPr>
        </p:pic>
        <p:pic>
          <p:nvPicPr>
            <p:cNvPr id="16" name="Picture 15"/>
            <p:cNvPicPr>
              <a:picLocks noChangeAspect="1"/>
            </p:cNvPicPr>
            <p:nvPr/>
          </p:nvPicPr>
          <p:blipFill>
            <a:blip r:embed="rId6"/>
            <a:stretch>
              <a:fillRect/>
            </a:stretch>
          </p:blipFill>
          <p:spPr>
            <a:xfrm>
              <a:off x="9539201" y="4084136"/>
              <a:ext cx="1938428" cy="1890929"/>
            </a:xfrm>
            <a:prstGeom prst="rect">
              <a:avLst/>
            </a:prstGeom>
          </p:spPr>
        </p:pic>
      </p:grpSp>
    </p:spTree>
    <p:extLst>
      <p:ext uri="{BB962C8B-B14F-4D97-AF65-F5344CB8AC3E}">
        <p14:creationId xmlns:p14="http://schemas.microsoft.com/office/powerpoint/2010/main" val="23144560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5</a:t>
            </a:fld>
            <a:endParaRPr lang="en-US" dirty="0"/>
          </a:p>
        </p:txBody>
      </p:sp>
      <p:sp>
        <p:nvSpPr>
          <p:cNvPr id="3" name="Title 2"/>
          <p:cNvSpPr>
            <a:spLocks noGrp="1"/>
          </p:cNvSpPr>
          <p:nvPr>
            <p:ph type="title"/>
          </p:nvPr>
        </p:nvSpPr>
        <p:spPr>
          <a:xfrm>
            <a:off x="7492635" y="476216"/>
            <a:ext cx="2895598" cy="669849"/>
          </a:xfrm>
        </p:spPr>
        <p:txBody>
          <a:bodyPr/>
          <a:lstStyle/>
          <a:p>
            <a:pPr algn="ctr"/>
            <a:r>
              <a:rPr lang="en-US" sz="3600" dirty="0" smtClean="0">
                <a:latin typeface="Sherman Serif Book"/>
              </a:rPr>
              <a:t>SU ID Card</a:t>
            </a:r>
            <a:endParaRPr lang="en-US" sz="3600" dirty="0">
              <a:latin typeface="Sherman Serif Book"/>
            </a:endParaRPr>
          </a:p>
        </p:txBody>
      </p:sp>
      <p:sp>
        <p:nvSpPr>
          <p:cNvPr id="4" name="Text Placeholder 3"/>
          <p:cNvSpPr>
            <a:spLocks noGrp="1"/>
          </p:cNvSpPr>
          <p:nvPr>
            <p:ph type="body" sz="quarter" idx="19"/>
          </p:nvPr>
        </p:nvSpPr>
        <p:spPr>
          <a:xfrm>
            <a:off x="6272859" y="1251649"/>
            <a:ext cx="5461940" cy="3035479"/>
          </a:xfrm>
          <a:solidFill>
            <a:srgbClr val="D44500"/>
          </a:solidFill>
        </p:spPr>
        <p:txBody>
          <a:bodyPr/>
          <a:lstStyle/>
          <a:p>
            <a:pPr algn="ctr"/>
            <a:r>
              <a:rPr lang="en-US" u="sng" dirty="0" smtClean="0">
                <a:solidFill>
                  <a:schemeClr val="bg1"/>
                </a:solidFill>
                <a:latin typeface="Sherman Sans Book"/>
              </a:rPr>
              <a:t>When, where and how to get your SU ID Card:</a:t>
            </a:r>
          </a:p>
          <a:p>
            <a:pPr algn="ctr"/>
            <a:endParaRPr lang="en-US" sz="1100" dirty="0" smtClean="0">
              <a:solidFill>
                <a:schemeClr val="bg1"/>
              </a:solidFill>
              <a:latin typeface="Sherman Sans Book"/>
            </a:endParaRPr>
          </a:p>
          <a:p>
            <a:pPr algn="ctr"/>
            <a:r>
              <a:rPr lang="en-US" dirty="0" smtClean="0">
                <a:solidFill>
                  <a:schemeClr val="bg1"/>
                </a:solidFill>
                <a:latin typeface="Sherman Sans Book"/>
              </a:rPr>
              <a:t>You </a:t>
            </a:r>
            <a:r>
              <a:rPr lang="en-US" dirty="0">
                <a:solidFill>
                  <a:schemeClr val="bg1"/>
                </a:solidFill>
                <a:latin typeface="Sherman Sans Book"/>
              </a:rPr>
              <a:t>must send a photo in jpg format (less than 2MB) to </a:t>
            </a:r>
            <a:r>
              <a:rPr lang="en-US" dirty="0" smtClean="0">
                <a:solidFill>
                  <a:schemeClr val="bg1"/>
                </a:solidFill>
                <a:latin typeface="Sherman Sans Book"/>
              </a:rPr>
              <a:t> idcard@syr.edu  </a:t>
            </a:r>
            <a:r>
              <a:rPr lang="en-US" dirty="0" smtClean="0">
                <a:solidFill>
                  <a:schemeClr val="bg1"/>
                </a:solidFill>
                <a:latin typeface="Sherman Sans Book"/>
              </a:rPr>
              <a:t>&amp; </a:t>
            </a:r>
            <a:r>
              <a:rPr lang="en-US" dirty="0">
                <a:solidFill>
                  <a:schemeClr val="bg1"/>
                </a:solidFill>
                <a:latin typeface="Sherman Sans Book"/>
              </a:rPr>
              <a:t>indicate SU ID Number in </a:t>
            </a:r>
            <a:r>
              <a:rPr lang="en-US" dirty="0" smtClean="0">
                <a:solidFill>
                  <a:schemeClr val="bg1"/>
                </a:solidFill>
                <a:latin typeface="Sherman Sans Book"/>
              </a:rPr>
              <a:t>email</a:t>
            </a:r>
            <a:endParaRPr lang="en-US" dirty="0" smtClean="0">
              <a:solidFill>
                <a:schemeClr val="bg1"/>
              </a:solidFill>
              <a:latin typeface="Sherman Sans Book"/>
            </a:endParaRPr>
          </a:p>
          <a:p>
            <a:pPr algn="ctr"/>
            <a:r>
              <a:rPr lang="en-US" dirty="0" smtClean="0">
                <a:solidFill>
                  <a:schemeClr val="bg1"/>
                </a:solidFill>
                <a:latin typeface="Sherman Sans Book"/>
              </a:rPr>
              <a:t>Pick up ID card at:</a:t>
            </a:r>
            <a:endParaRPr lang="en-US" dirty="0">
              <a:solidFill>
                <a:schemeClr val="bg1"/>
              </a:solidFill>
              <a:latin typeface="Sherman Sans Book"/>
            </a:endParaRPr>
          </a:p>
          <a:p>
            <a:pPr algn="ctr"/>
            <a:r>
              <a:rPr lang="en-US" dirty="0" smtClean="0">
                <a:solidFill>
                  <a:schemeClr val="bg1"/>
                </a:solidFill>
                <a:latin typeface="Sherman Sans Book"/>
              </a:rPr>
              <a:t>I.D. Trailer on the Quad</a:t>
            </a:r>
          </a:p>
          <a:p>
            <a:pPr algn="ctr"/>
            <a:r>
              <a:rPr lang="en-US" dirty="0">
                <a:solidFill>
                  <a:schemeClr val="bg1"/>
                </a:solidFill>
                <a:latin typeface="Sherman Sans Book"/>
              </a:rPr>
              <a:t>beginning </a:t>
            </a:r>
            <a:r>
              <a:rPr lang="en-US" dirty="0" smtClean="0">
                <a:solidFill>
                  <a:schemeClr val="bg1"/>
                </a:solidFill>
                <a:latin typeface="Sherman Sans Book"/>
              </a:rPr>
              <a:t>Monday, August </a:t>
            </a:r>
            <a:r>
              <a:rPr lang="en-US" dirty="0" smtClean="0">
                <a:solidFill>
                  <a:schemeClr val="bg1"/>
                </a:solidFill>
                <a:latin typeface="Sherman Sans Book"/>
              </a:rPr>
              <a:t>17-28, </a:t>
            </a:r>
            <a:r>
              <a:rPr lang="en-US" dirty="0" smtClean="0">
                <a:solidFill>
                  <a:schemeClr val="bg1"/>
                </a:solidFill>
                <a:latin typeface="Sherman Sans Book"/>
              </a:rPr>
              <a:t>2020</a:t>
            </a:r>
          </a:p>
          <a:p>
            <a:pPr algn="ctr"/>
            <a:r>
              <a:rPr lang="en-US" dirty="0" smtClean="0">
                <a:solidFill>
                  <a:schemeClr val="bg1"/>
                </a:solidFill>
                <a:latin typeface="Sherman Sans Book"/>
              </a:rPr>
              <a:t>10 am – 4 </a:t>
            </a:r>
            <a:r>
              <a:rPr lang="en-US" dirty="0" smtClean="0">
                <a:solidFill>
                  <a:schemeClr val="bg1"/>
                </a:solidFill>
                <a:latin typeface="Sherman Sans Book"/>
              </a:rPr>
              <a:t>pm</a:t>
            </a:r>
          </a:p>
          <a:p>
            <a:pPr algn="ctr"/>
            <a:r>
              <a:rPr lang="en-US" dirty="0" smtClean="0">
                <a:solidFill>
                  <a:schemeClr val="bg1"/>
                </a:solidFill>
                <a:latin typeface="Sherman Sans Book"/>
              </a:rPr>
              <a:t>After Friday, August 28, in Room 206 Steele Hall.</a:t>
            </a:r>
            <a:endParaRPr lang="en-US" dirty="0">
              <a:solidFill>
                <a:schemeClr val="bg1"/>
              </a:solidFill>
              <a:latin typeface="Sherman Sans Book"/>
            </a:endParaRPr>
          </a:p>
          <a:p>
            <a:pPr algn="ctr"/>
            <a:endParaRPr lang="en-US" dirty="0">
              <a:solidFill>
                <a:schemeClr val="bg1"/>
              </a:solidFill>
              <a:latin typeface="Trebuchet MS" panose="020B0603020202020204" pitchFamily="34" charset="0"/>
            </a:endParaRPr>
          </a:p>
        </p:txBody>
      </p:sp>
      <p:pic>
        <p:nvPicPr>
          <p:cNvPr id="11" name="Picture Placeholder 10"/>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7" r="16"/>
          <a:stretch/>
        </p:blipFill>
        <p:spPr>
          <a:xfrm>
            <a:off x="944217" y="457200"/>
            <a:ext cx="5148470" cy="3221038"/>
          </a:xfrm>
        </p:spPr>
      </p:pic>
      <p:sp>
        <p:nvSpPr>
          <p:cNvPr id="6" name="Text Placeholder 5"/>
          <p:cNvSpPr>
            <a:spLocks noGrp="1"/>
          </p:cNvSpPr>
          <p:nvPr>
            <p:ph type="body" sz="quarter" idx="22"/>
          </p:nvPr>
        </p:nvSpPr>
        <p:spPr/>
        <p:txBody>
          <a:bodyPr/>
          <a:lstStyle/>
          <a:p>
            <a:r>
              <a:rPr lang="en-US" dirty="0" smtClean="0"/>
              <a:t>Center </a:t>
            </a:r>
            <a:r>
              <a:rPr lang="en-US" dirty="0"/>
              <a:t>for International Services</a:t>
            </a:r>
          </a:p>
        </p:txBody>
      </p:sp>
      <p:sp>
        <p:nvSpPr>
          <p:cNvPr id="8" name="Text Placeholder 3"/>
          <p:cNvSpPr txBox="1">
            <a:spLocks/>
          </p:cNvSpPr>
          <p:nvPr/>
        </p:nvSpPr>
        <p:spPr>
          <a:xfrm>
            <a:off x="944218" y="3884320"/>
            <a:ext cx="5148470" cy="2000448"/>
          </a:xfrm>
          <a:prstGeom prst="rect">
            <a:avLst/>
          </a:prstGeom>
          <a:solidFill>
            <a:srgbClr val="D44500"/>
          </a:solidFill>
        </p:spPr>
        <p:txBody>
          <a:bodyPr/>
          <a:lstStyle>
            <a:lvl1pPr marL="0" indent="0" algn="l" defTabSz="914400" rtl="0" eaLnBrk="1" latinLnBrk="0" hangingPunct="1">
              <a:lnSpc>
                <a:spcPct val="90000"/>
              </a:lnSpc>
              <a:spcBef>
                <a:spcPts val="1000"/>
              </a:spcBef>
              <a:buFont typeface="Arial"/>
              <a:buNone/>
              <a:defRPr sz="1600" kern="1200" baseline="0">
                <a:solidFill>
                  <a:srgbClr val="D44500"/>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u="sng" dirty="0" smtClean="0">
                <a:solidFill>
                  <a:schemeClr val="bg1"/>
                </a:solidFill>
                <a:latin typeface="Sherman Sans Book"/>
              </a:rPr>
              <a:t>What you can do with your SU ID Card:  </a:t>
            </a:r>
            <a:endParaRPr lang="en-US" u="sng" dirty="0">
              <a:solidFill>
                <a:schemeClr val="bg1"/>
              </a:solidFill>
              <a:latin typeface="Sherman Sans Book"/>
            </a:endParaRPr>
          </a:p>
          <a:p>
            <a:pPr marL="285750" indent="-285750" algn="ctr">
              <a:lnSpc>
                <a:spcPct val="100000"/>
              </a:lnSpc>
              <a:buFont typeface="Arial" panose="020B0604020202020204" pitchFamily="34" charset="0"/>
              <a:buChar char="•"/>
            </a:pPr>
            <a:r>
              <a:rPr lang="en-US" dirty="0" smtClean="0">
                <a:solidFill>
                  <a:schemeClr val="bg1"/>
                </a:solidFill>
                <a:latin typeface="Sherman Sans Book"/>
              </a:rPr>
              <a:t>campus building access</a:t>
            </a:r>
          </a:p>
          <a:p>
            <a:pPr marL="285750" indent="-285750" algn="ctr">
              <a:lnSpc>
                <a:spcPct val="100000"/>
              </a:lnSpc>
              <a:buFont typeface="Arial" panose="020B0604020202020204" pitchFamily="34" charset="0"/>
              <a:buChar char="•"/>
            </a:pPr>
            <a:r>
              <a:rPr lang="en-US" dirty="0">
                <a:solidFill>
                  <a:schemeClr val="bg1"/>
                </a:solidFill>
                <a:latin typeface="Sherman Sans Book"/>
              </a:rPr>
              <a:t>r</a:t>
            </a:r>
            <a:r>
              <a:rPr lang="en-US" dirty="0" smtClean="0">
                <a:solidFill>
                  <a:schemeClr val="bg1"/>
                </a:solidFill>
                <a:latin typeface="Sherman Sans Book"/>
              </a:rPr>
              <a:t>ecreation facility access</a:t>
            </a:r>
          </a:p>
          <a:p>
            <a:pPr marL="285750" indent="-285750" algn="ctr">
              <a:lnSpc>
                <a:spcPct val="100000"/>
              </a:lnSpc>
              <a:buFont typeface="Arial" panose="020B0604020202020204" pitchFamily="34" charset="0"/>
              <a:buChar char="•"/>
            </a:pPr>
            <a:r>
              <a:rPr lang="en-US" dirty="0" smtClean="0">
                <a:solidFill>
                  <a:schemeClr val="bg1"/>
                </a:solidFill>
                <a:latin typeface="Sherman Sans Book"/>
              </a:rPr>
              <a:t>library access</a:t>
            </a:r>
          </a:p>
          <a:p>
            <a:pPr marL="285750" indent="-285750" algn="ctr">
              <a:lnSpc>
                <a:spcPct val="100000"/>
              </a:lnSpc>
              <a:buFont typeface="Arial" panose="020B0604020202020204" pitchFamily="34" charset="0"/>
              <a:buChar char="•"/>
            </a:pPr>
            <a:r>
              <a:rPr lang="en-US" dirty="0" smtClean="0">
                <a:solidFill>
                  <a:schemeClr val="bg1"/>
                </a:solidFill>
                <a:latin typeface="Sherman Sans Book"/>
              </a:rPr>
              <a:t>FOOD and Plus accounts.</a:t>
            </a:r>
          </a:p>
          <a:p>
            <a:pPr algn="ctr">
              <a:lnSpc>
                <a:spcPct val="100000"/>
              </a:lnSpc>
            </a:pPr>
            <a:endParaRPr lang="en-US" dirty="0">
              <a:solidFill>
                <a:schemeClr val="bg1"/>
              </a:solidFill>
              <a:latin typeface="Trebuchet MS" panose="020B0603020202020204" pitchFamily="34" charset="0"/>
            </a:endParaRPr>
          </a:p>
        </p:txBody>
      </p:sp>
      <p:pic>
        <p:nvPicPr>
          <p:cNvPr id="13" name="Picture 12"/>
          <p:cNvPicPr>
            <a:picLocks noChangeAspect="1"/>
          </p:cNvPicPr>
          <p:nvPr/>
        </p:nvPicPr>
        <p:blipFill>
          <a:blip r:embed="rId4"/>
          <a:stretch>
            <a:fillRect/>
          </a:stretch>
        </p:blipFill>
        <p:spPr>
          <a:xfrm>
            <a:off x="944219" y="2112308"/>
            <a:ext cx="1466297" cy="1565929"/>
          </a:xfrm>
          <a:prstGeom prst="rect">
            <a:avLst/>
          </a:prstGeom>
        </p:spPr>
      </p:pic>
      <p:sp>
        <p:nvSpPr>
          <p:cNvPr id="14" name="TextBox 13"/>
          <p:cNvSpPr txBox="1"/>
          <p:nvPr/>
        </p:nvSpPr>
        <p:spPr>
          <a:xfrm>
            <a:off x="2410516" y="2216053"/>
            <a:ext cx="2578927" cy="1404231"/>
          </a:xfrm>
          <a:prstGeom prst="rect">
            <a:avLst/>
          </a:prstGeom>
          <a:solidFill>
            <a:srgbClr val="C42F16"/>
          </a:solidFill>
        </p:spPr>
        <p:txBody>
          <a:bodyPr wrap="square" rtlCol="0">
            <a:spAutoFit/>
          </a:bodyPr>
          <a:lstStyle/>
          <a:p>
            <a:r>
              <a:rPr lang="en-US" sz="1550" b="1" dirty="0" smtClean="0">
                <a:solidFill>
                  <a:schemeClr val="bg1"/>
                </a:solidFill>
                <a:latin typeface="Arial Rounded MT Bold" panose="020F0704030504030204" pitchFamily="34" charset="0"/>
              </a:rPr>
              <a:t>Student</a:t>
            </a:r>
          </a:p>
          <a:p>
            <a:pPr>
              <a:lnSpc>
                <a:spcPct val="150000"/>
              </a:lnSpc>
            </a:pPr>
            <a:r>
              <a:rPr lang="en-US" sz="1550" b="1" dirty="0" smtClean="0">
                <a:solidFill>
                  <a:schemeClr val="bg1"/>
                </a:solidFill>
                <a:latin typeface="Arial Rounded MT Bold" panose="020F0704030504030204" pitchFamily="34" charset="0"/>
              </a:rPr>
              <a:t>123456789-0</a:t>
            </a:r>
          </a:p>
          <a:p>
            <a:pPr>
              <a:lnSpc>
                <a:spcPct val="150000"/>
              </a:lnSpc>
            </a:pPr>
            <a:r>
              <a:rPr lang="en-US" sz="1550" b="1" dirty="0" smtClean="0">
                <a:solidFill>
                  <a:schemeClr val="bg1"/>
                </a:solidFill>
                <a:latin typeface="Arial Rounded MT Bold" panose="020F0704030504030204" pitchFamily="34" charset="0"/>
              </a:rPr>
              <a:t>Mickey</a:t>
            </a:r>
          </a:p>
          <a:p>
            <a:pPr>
              <a:lnSpc>
                <a:spcPct val="150000"/>
              </a:lnSpc>
            </a:pPr>
            <a:r>
              <a:rPr lang="en-US" sz="1550" b="1" dirty="0" smtClean="0">
                <a:solidFill>
                  <a:schemeClr val="bg1"/>
                </a:solidFill>
                <a:latin typeface="Arial Rounded MT Bold" panose="020F0704030504030204" pitchFamily="34" charset="0"/>
              </a:rPr>
              <a:t>Mouse</a:t>
            </a:r>
            <a:endParaRPr lang="en-US" sz="1550" b="1" dirty="0">
              <a:solidFill>
                <a:schemeClr val="bg1"/>
              </a:solidFill>
              <a:latin typeface="Arial Rounded MT Bold" panose="020F0704030504030204" pitchFamily="34" charset="0"/>
            </a:endParaRPr>
          </a:p>
        </p:txBody>
      </p:sp>
      <p:sp>
        <p:nvSpPr>
          <p:cNvPr id="16" name="Explosion 2 15"/>
          <p:cNvSpPr/>
          <p:nvPr/>
        </p:nvSpPr>
        <p:spPr>
          <a:xfrm>
            <a:off x="7140242" y="4287128"/>
            <a:ext cx="3727174" cy="192559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682845">
            <a:off x="7714859" y="5080651"/>
            <a:ext cx="2451151" cy="338554"/>
          </a:xfrm>
          <a:prstGeom prst="rect">
            <a:avLst/>
          </a:prstGeom>
          <a:noFill/>
        </p:spPr>
        <p:txBody>
          <a:bodyPr wrap="square" rtlCol="0">
            <a:spAutoFit/>
          </a:bodyPr>
          <a:lstStyle/>
          <a:p>
            <a:r>
              <a:rPr lang="en-US" sz="1600" dirty="0" smtClean="0">
                <a:solidFill>
                  <a:schemeClr val="bg1"/>
                </a:solidFill>
                <a:latin typeface="Sherman Sans Book"/>
              </a:rPr>
              <a:t>$25 Replacement Fee!</a:t>
            </a:r>
            <a:endParaRPr lang="en-US" sz="1600" dirty="0">
              <a:solidFill>
                <a:schemeClr val="bg1"/>
              </a:solidFill>
              <a:latin typeface="Sherman Sans Book"/>
            </a:endParaRPr>
          </a:p>
        </p:txBody>
      </p:sp>
    </p:spTree>
    <p:extLst>
      <p:ext uri="{BB962C8B-B14F-4D97-AF65-F5344CB8AC3E}">
        <p14:creationId xmlns:p14="http://schemas.microsoft.com/office/powerpoint/2010/main" val="179045677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50</a:t>
            </a:fld>
            <a:endParaRPr lang="en-US" dirty="0"/>
          </a:p>
        </p:txBody>
      </p:sp>
      <p:sp>
        <p:nvSpPr>
          <p:cNvPr id="3" name="Section Title"/>
          <p:cNvSpPr>
            <a:spLocks noGrp="1"/>
          </p:cNvSpPr>
          <p:nvPr>
            <p:ph type="title"/>
          </p:nvPr>
        </p:nvSpPr>
        <p:spPr>
          <a:xfrm>
            <a:off x="662540" y="215459"/>
            <a:ext cx="10916652" cy="670066"/>
          </a:xfrm>
        </p:spPr>
        <p:txBody>
          <a:bodyPr/>
          <a:lstStyle/>
          <a:p>
            <a:r>
              <a:rPr lang="en-US" sz="3600" dirty="0" smtClean="0"/>
              <a:t>Full-time Registration </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62540" y="952902"/>
            <a:ext cx="4621729"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Sherman Sans Book"/>
              </a:rPr>
              <a:t>Exceptions:</a:t>
            </a:r>
          </a:p>
          <a:p>
            <a:pPr marL="742950" lvl="1" indent="-285750">
              <a:buFont typeface="Arial" panose="020B0604020202020204" pitchFamily="34" charset="0"/>
              <a:buChar char="•"/>
            </a:pPr>
            <a:r>
              <a:rPr lang="en-US" dirty="0">
                <a:latin typeface="Sherman Sans Book"/>
              </a:rPr>
              <a:t>This Fall 2020 </a:t>
            </a:r>
            <a:r>
              <a:rPr lang="en-US" dirty="0" smtClean="0">
                <a:latin typeface="Sherman Sans Book"/>
              </a:rPr>
              <a:t>semester: exempted from the one online course limit</a:t>
            </a:r>
          </a:p>
          <a:p>
            <a:pPr lvl="1"/>
            <a:r>
              <a:rPr lang="en-US" dirty="0" smtClean="0">
                <a:latin typeface="Sherman Sans Book"/>
              </a:rPr>
              <a:t> </a:t>
            </a:r>
            <a:endParaRPr lang="en-US" dirty="0">
              <a:latin typeface="Sherman Sans Book"/>
            </a:endParaRPr>
          </a:p>
          <a:p>
            <a:pPr marL="742950" lvl="1" indent="-285750">
              <a:buFont typeface="Arial" panose="020B0604020202020204" pitchFamily="34" charset="0"/>
              <a:buChar char="•"/>
            </a:pPr>
            <a:r>
              <a:rPr lang="en-US" dirty="0">
                <a:latin typeface="Sherman Sans Book"/>
              </a:rPr>
              <a:t>Final semester-can be registered for less than </a:t>
            </a:r>
            <a:r>
              <a:rPr lang="en-US" dirty="0" smtClean="0">
                <a:latin typeface="Sherman Sans Book"/>
              </a:rPr>
              <a:t>12 </a:t>
            </a:r>
            <a:r>
              <a:rPr lang="en-US" dirty="0">
                <a:latin typeface="Sherman Sans Book"/>
              </a:rPr>
              <a:t>credits if you </a:t>
            </a:r>
            <a:r>
              <a:rPr lang="en-US" dirty="0" smtClean="0">
                <a:latin typeface="Sherman Sans Book"/>
              </a:rPr>
              <a:t>need </a:t>
            </a:r>
            <a:r>
              <a:rPr lang="en-US" dirty="0">
                <a:latin typeface="Sherman Sans Book"/>
              </a:rPr>
              <a:t>less than </a:t>
            </a:r>
            <a:r>
              <a:rPr lang="en-US" dirty="0" smtClean="0">
                <a:latin typeface="Sherman Sans Book"/>
              </a:rPr>
              <a:t>12 </a:t>
            </a:r>
            <a:r>
              <a:rPr lang="en-US" dirty="0">
                <a:latin typeface="Sherman Sans Book"/>
              </a:rPr>
              <a:t>credits to complete your </a:t>
            </a:r>
            <a:r>
              <a:rPr lang="en-US" dirty="0" smtClean="0">
                <a:latin typeface="Sherman Sans Book"/>
              </a:rPr>
              <a:t>degree-need Last Semester Memo</a:t>
            </a:r>
            <a:endParaRPr lang="en-US" dirty="0">
              <a:latin typeface="Sherman Sans Book"/>
            </a:endParaRPr>
          </a:p>
          <a:p>
            <a:pPr lvl="1"/>
            <a:r>
              <a:rPr lang="en-US" dirty="0" smtClean="0"/>
              <a:t/>
            </a:r>
            <a:br>
              <a:rPr lang="en-US" dirty="0" smtClean="0"/>
            </a:br>
            <a:r>
              <a:rPr lang="en-US" dirty="0" smtClean="0"/>
              <a:t/>
            </a:r>
            <a:br>
              <a:rPr lang="en-US" dirty="0" smtClean="0"/>
            </a:br>
            <a:endParaRPr lang="en-US" dirty="0"/>
          </a:p>
        </p:txBody>
      </p:sp>
      <p:pic>
        <p:nvPicPr>
          <p:cNvPr id="10" name="Picture 9"/>
          <p:cNvPicPr>
            <a:picLocks noChangeAspect="1"/>
          </p:cNvPicPr>
          <p:nvPr/>
        </p:nvPicPr>
        <p:blipFill>
          <a:blip r:embed="rId3"/>
          <a:stretch>
            <a:fillRect/>
          </a:stretch>
        </p:blipFill>
        <p:spPr>
          <a:xfrm>
            <a:off x="5396330" y="571293"/>
            <a:ext cx="6699614" cy="5459922"/>
          </a:xfrm>
          <a:prstGeom prst="rect">
            <a:avLst/>
          </a:prstGeom>
        </p:spPr>
      </p:pic>
      <p:cxnSp>
        <p:nvCxnSpPr>
          <p:cNvPr id="17" name="Straight Arrow Connector 16"/>
          <p:cNvCxnSpPr/>
          <p:nvPr/>
        </p:nvCxnSpPr>
        <p:spPr>
          <a:xfrm>
            <a:off x="5126385" y="4079469"/>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228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51</a:t>
            </a:fld>
            <a:endParaRPr lang="en-US" dirty="0"/>
          </a:p>
        </p:txBody>
      </p:sp>
      <p:sp>
        <p:nvSpPr>
          <p:cNvPr id="3" name="Section Title"/>
          <p:cNvSpPr>
            <a:spLocks noGrp="1"/>
          </p:cNvSpPr>
          <p:nvPr>
            <p:ph type="title"/>
          </p:nvPr>
        </p:nvSpPr>
        <p:spPr>
          <a:xfrm>
            <a:off x="547036" y="157706"/>
            <a:ext cx="8000197" cy="621940"/>
          </a:xfrm>
        </p:spPr>
        <p:txBody>
          <a:bodyPr/>
          <a:lstStyle/>
          <a:p>
            <a:r>
              <a:rPr lang="en-US" sz="3600" dirty="0" smtClean="0"/>
              <a:t>Full-time Registration</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547036" y="856648"/>
            <a:ext cx="5834513" cy="4801314"/>
          </a:xfrm>
          <a:prstGeom prst="rect">
            <a:avLst/>
          </a:prstGeom>
          <a:noFill/>
        </p:spPr>
        <p:txBody>
          <a:bodyPr wrap="square" rtlCol="0">
            <a:spAutoFit/>
          </a:bodyPr>
          <a:lstStyle/>
          <a:p>
            <a:r>
              <a:rPr lang="en-US" dirty="0" smtClean="0">
                <a:latin typeface="Sherman Sans Book"/>
              </a:rPr>
              <a:t>Other Special Exceptions</a:t>
            </a:r>
            <a:r>
              <a:rPr lang="en-US" dirty="0">
                <a:latin typeface="Sherman Sans Book"/>
              </a:rPr>
              <a:t>:	</a:t>
            </a:r>
            <a:endParaRPr lang="en-US" dirty="0" smtClean="0">
              <a:latin typeface="Sherman Sans Book"/>
            </a:endParaRPr>
          </a:p>
          <a:p>
            <a:endParaRPr lang="en-US" dirty="0" smtClean="0">
              <a:latin typeface="Sherman Sans Book"/>
            </a:endParaRPr>
          </a:p>
          <a:p>
            <a:pPr marL="285750" indent="-285750">
              <a:buFont typeface="Arial" panose="020B0604020202020204" pitchFamily="34" charset="0"/>
              <a:buChar char="•"/>
            </a:pPr>
            <a:r>
              <a:rPr lang="en-US" dirty="0" smtClean="0">
                <a:latin typeface="Sherman Sans Book"/>
              </a:rPr>
              <a:t>First Semester</a:t>
            </a:r>
          </a:p>
          <a:p>
            <a:pPr marL="742950" lvl="1" indent="-285750">
              <a:buFont typeface="Arial" panose="020B0604020202020204" pitchFamily="34" charset="0"/>
              <a:buChar char="•"/>
            </a:pPr>
            <a:r>
              <a:rPr lang="en-US" dirty="0" smtClean="0">
                <a:latin typeface="Sherman Sans Book"/>
              </a:rPr>
              <a:t>Difficulty </a:t>
            </a:r>
            <a:r>
              <a:rPr lang="en-US" dirty="0">
                <a:latin typeface="Sherman Sans Book"/>
              </a:rPr>
              <a:t>with English </a:t>
            </a:r>
            <a:r>
              <a:rPr lang="en-US" dirty="0" smtClean="0">
                <a:latin typeface="Sherman Sans Book"/>
              </a:rPr>
              <a:t>Language</a:t>
            </a:r>
          </a:p>
          <a:p>
            <a:pPr marL="742950" lvl="1" indent="-285750">
              <a:buFont typeface="Arial" panose="020B0604020202020204" pitchFamily="34" charset="0"/>
              <a:buChar char="•"/>
            </a:pPr>
            <a:r>
              <a:rPr lang="en-US" dirty="0" smtClean="0">
                <a:latin typeface="Sherman Sans Book"/>
              </a:rPr>
              <a:t>Unfamiliarity </a:t>
            </a:r>
            <a:r>
              <a:rPr lang="en-US" dirty="0">
                <a:latin typeface="Sherman Sans Book"/>
              </a:rPr>
              <a:t>with American teaching </a:t>
            </a:r>
            <a:r>
              <a:rPr lang="en-US" dirty="0" smtClean="0">
                <a:latin typeface="Sherman Sans Book"/>
              </a:rPr>
              <a:t>methods</a:t>
            </a:r>
          </a:p>
          <a:p>
            <a:pPr marL="742950" lvl="1" indent="-285750">
              <a:buFont typeface="Arial" panose="020B0604020202020204" pitchFamily="34" charset="0"/>
              <a:buChar char="•"/>
            </a:pPr>
            <a:r>
              <a:rPr lang="en-US" dirty="0" smtClean="0">
                <a:latin typeface="Sherman Sans Book"/>
              </a:rPr>
              <a:t>Improper </a:t>
            </a:r>
            <a:r>
              <a:rPr lang="en-US" dirty="0">
                <a:latin typeface="Sherman Sans Book"/>
              </a:rPr>
              <a:t>Course Placement </a:t>
            </a:r>
            <a:endParaRPr lang="en-US" dirty="0" smtClean="0">
              <a:latin typeface="Sherman Sans Book"/>
            </a:endParaRPr>
          </a:p>
          <a:p>
            <a:pPr marL="285750" indent="-285750">
              <a:buFont typeface="Arial" panose="020B0604020202020204" pitchFamily="34" charset="0"/>
              <a:buChar char="•"/>
            </a:pPr>
            <a:r>
              <a:rPr lang="en-US" dirty="0" smtClean="0">
                <a:latin typeface="Sherman Sans Book"/>
              </a:rPr>
              <a:t>Must </a:t>
            </a:r>
            <a:r>
              <a:rPr lang="en-US" dirty="0">
                <a:latin typeface="Sherman Sans Book"/>
              </a:rPr>
              <a:t>be documented by faculty member in </a:t>
            </a:r>
            <a:r>
              <a:rPr lang="en-US" dirty="0" smtClean="0">
                <a:latin typeface="Sherman Sans Book"/>
              </a:rPr>
              <a:t>writing</a:t>
            </a:r>
          </a:p>
          <a:p>
            <a:endParaRPr lang="en-US" dirty="0" smtClean="0">
              <a:latin typeface="Sherman Sans Book"/>
            </a:endParaRPr>
          </a:p>
          <a:p>
            <a:pPr marL="285750" indent="-285750">
              <a:buFont typeface="Arial" panose="020B0604020202020204" pitchFamily="34" charset="0"/>
              <a:buChar char="•"/>
            </a:pPr>
            <a:endParaRPr lang="en-US" dirty="0">
              <a:latin typeface="Sherman Sans Book"/>
            </a:endParaRPr>
          </a:p>
          <a:p>
            <a:pPr marL="285750" indent="-285750">
              <a:buFont typeface="Arial" panose="020B0604020202020204" pitchFamily="34" charset="0"/>
              <a:buChar char="•"/>
            </a:pPr>
            <a:r>
              <a:rPr lang="en-US" dirty="0" smtClean="0">
                <a:latin typeface="Sherman Sans Book"/>
              </a:rPr>
              <a:t>Medical Reasons</a:t>
            </a:r>
          </a:p>
          <a:p>
            <a:pPr marL="742950" lvl="1" indent="-285750">
              <a:buFont typeface="Arial" panose="020B0604020202020204" pitchFamily="34" charset="0"/>
              <a:buChar char="•"/>
            </a:pPr>
            <a:r>
              <a:rPr lang="en-US" dirty="0" smtClean="0">
                <a:latin typeface="Sherman Sans Book"/>
              </a:rPr>
              <a:t>Must be documented by </a:t>
            </a:r>
            <a:r>
              <a:rPr lang="en-US" dirty="0">
                <a:latin typeface="Sherman Sans Book"/>
              </a:rPr>
              <a:t>licensed medical doctor, doctor of osteopathy, or licensed clinical psychologist </a:t>
            </a:r>
            <a:r>
              <a:rPr lang="en-US" dirty="0" smtClean="0">
                <a:latin typeface="Sherman Sans Book"/>
              </a:rPr>
              <a:t>  </a:t>
            </a:r>
            <a:endParaRPr lang="en-US" dirty="0">
              <a:latin typeface="Sherman Sans Book"/>
            </a:endParaRPr>
          </a:p>
          <a:p>
            <a:pPr marL="742950" lvl="1" indent="-285750">
              <a:buFont typeface="Arial" panose="020B0604020202020204" pitchFamily="34" charset="0"/>
              <a:buChar char="•"/>
            </a:pPr>
            <a:endParaRPr lang="en-US" dirty="0">
              <a:latin typeface="Sherman Sans Book"/>
            </a:endParaRPr>
          </a:p>
          <a:p>
            <a:pPr marL="742950" lvl="1" indent="-285750">
              <a:buFont typeface="Arial" panose="020B0604020202020204" pitchFamily="34" charset="0"/>
              <a:buChar char="•"/>
            </a:pPr>
            <a:r>
              <a:rPr lang="en-US" dirty="0" smtClean="0">
                <a:solidFill>
                  <a:srgbClr val="FF0000"/>
                </a:solidFill>
                <a:latin typeface="Sherman Sans Book"/>
              </a:rPr>
              <a:t>Consult </a:t>
            </a:r>
            <a:r>
              <a:rPr lang="en-US" dirty="0">
                <a:solidFill>
                  <a:srgbClr val="FF0000"/>
                </a:solidFill>
                <a:latin typeface="Sherman Sans Book"/>
              </a:rPr>
              <a:t>with an advisor from the Center for International Services first!</a:t>
            </a:r>
          </a:p>
          <a:p>
            <a:pPr marL="742950" lvl="1" indent="-285750">
              <a:buFont typeface="Arial" panose="020B0604020202020204" pitchFamily="34" charset="0"/>
              <a:buChar char="•"/>
            </a:pPr>
            <a:endParaRPr lang="en-US" dirty="0" smtClean="0">
              <a:latin typeface="Trebuchet MS" panose="020B0603020202020204" pitchFamily="34" charset="0"/>
            </a:endParaRPr>
          </a:p>
        </p:txBody>
      </p:sp>
      <p:pic>
        <p:nvPicPr>
          <p:cNvPr id="2" name="Picture 1"/>
          <p:cNvPicPr>
            <a:picLocks noChangeAspect="1"/>
          </p:cNvPicPr>
          <p:nvPr/>
        </p:nvPicPr>
        <p:blipFill>
          <a:blip r:embed="rId3"/>
          <a:stretch>
            <a:fillRect/>
          </a:stretch>
        </p:blipFill>
        <p:spPr>
          <a:xfrm>
            <a:off x="6292645" y="2421193"/>
            <a:ext cx="5442154" cy="3628103"/>
          </a:xfrm>
          <a:prstGeom prst="rect">
            <a:avLst/>
          </a:prstGeom>
        </p:spPr>
      </p:pic>
    </p:spTree>
    <p:extLst>
      <p:ext uri="{BB962C8B-B14F-4D97-AF65-F5344CB8AC3E}">
        <p14:creationId xmlns:p14="http://schemas.microsoft.com/office/powerpoint/2010/main" val="726137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52</a:t>
            </a:fld>
            <a:endParaRPr lang="en-US" dirty="0"/>
          </a:p>
        </p:txBody>
      </p:sp>
      <p:sp>
        <p:nvSpPr>
          <p:cNvPr id="3" name="Section Title"/>
          <p:cNvSpPr>
            <a:spLocks noGrp="1"/>
          </p:cNvSpPr>
          <p:nvPr>
            <p:ph type="title"/>
          </p:nvPr>
        </p:nvSpPr>
        <p:spPr>
          <a:xfrm>
            <a:off x="556662" y="138455"/>
            <a:ext cx="4861726" cy="766319"/>
          </a:xfrm>
        </p:spPr>
        <p:txBody>
          <a:bodyPr/>
          <a:lstStyle/>
          <a:p>
            <a:r>
              <a:rPr lang="en-US" sz="3600" dirty="0" smtClean="0"/>
              <a:t>Employment</a:t>
            </a: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93019" y="750771"/>
            <a:ext cx="4629752"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First Year in F-1 </a:t>
            </a:r>
            <a:r>
              <a:rPr lang="en-US" dirty="0" smtClean="0">
                <a:latin typeface="Sherman Sans Book"/>
              </a:rPr>
              <a:t>status limited </a:t>
            </a:r>
            <a:r>
              <a:rPr lang="en-US" dirty="0">
                <a:latin typeface="Sherman Sans Book"/>
              </a:rPr>
              <a:t>to On campus </a:t>
            </a:r>
            <a:r>
              <a:rPr lang="en-US" dirty="0" smtClean="0">
                <a:latin typeface="Sherman Sans Book"/>
              </a:rPr>
              <a:t>employment</a:t>
            </a:r>
          </a:p>
          <a:p>
            <a:pPr marL="285750" indent="-285750">
              <a:buFont typeface="Arial" panose="020B0604020202020204" pitchFamily="34" charset="0"/>
              <a:buChar char="•"/>
            </a:pPr>
            <a:r>
              <a:rPr lang="en-US" dirty="0" smtClean="0">
                <a:latin typeface="Sherman Sans Book"/>
              </a:rPr>
              <a:t>20 </a:t>
            </a:r>
            <a:r>
              <a:rPr lang="en-US" dirty="0">
                <a:latin typeface="Sherman Sans Book"/>
              </a:rPr>
              <a:t>hours per week while school is in session</a:t>
            </a:r>
            <a:r>
              <a:rPr lang="en-US" dirty="0" smtClean="0">
                <a:latin typeface="Sherman Sans Book"/>
              </a:rPr>
              <a:t>; full-time </a:t>
            </a:r>
            <a:r>
              <a:rPr lang="en-US" dirty="0">
                <a:latin typeface="Sherman Sans Book"/>
              </a:rPr>
              <a:t>during </a:t>
            </a:r>
            <a:r>
              <a:rPr lang="en-US" dirty="0" smtClean="0">
                <a:latin typeface="Sherman Sans Book"/>
              </a:rPr>
              <a:t>breaks</a:t>
            </a:r>
          </a:p>
          <a:p>
            <a:pPr marL="285750" indent="-285750">
              <a:buFont typeface="Arial" panose="020B0604020202020204" pitchFamily="34" charset="0"/>
              <a:buChar char="•"/>
            </a:pPr>
            <a:r>
              <a:rPr lang="en-US" dirty="0" smtClean="0">
                <a:latin typeface="Sherman Sans Book"/>
              </a:rPr>
              <a:t>On </a:t>
            </a:r>
            <a:r>
              <a:rPr lang="en-US" dirty="0">
                <a:latin typeface="Sherman Sans Book"/>
              </a:rPr>
              <a:t>Campus means on SU’s campus; paid by </a:t>
            </a:r>
            <a:r>
              <a:rPr lang="en-US" dirty="0" smtClean="0">
                <a:latin typeface="Sherman Sans Book"/>
              </a:rPr>
              <a:t>SU</a:t>
            </a:r>
          </a:p>
          <a:p>
            <a:pPr marL="285750" indent="-285750">
              <a:buFont typeface="Arial" panose="020B0604020202020204" pitchFamily="34" charset="0"/>
              <a:buChar char="•"/>
            </a:pPr>
            <a:r>
              <a:rPr lang="en-US" dirty="0" smtClean="0">
                <a:latin typeface="Sherman Sans Book"/>
              </a:rPr>
              <a:t>Handshake</a:t>
            </a:r>
          </a:p>
          <a:p>
            <a:endParaRPr lang="en-US" dirty="0">
              <a:latin typeface="Trebuchet MS" panose="020B0603020202020204" pitchFamily="34" charset="0"/>
            </a:endParaRPr>
          </a:p>
        </p:txBody>
      </p:sp>
      <p:pic>
        <p:nvPicPr>
          <p:cNvPr id="2" name="Picture 1"/>
          <p:cNvPicPr>
            <a:picLocks noChangeAspect="1"/>
          </p:cNvPicPr>
          <p:nvPr/>
        </p:nvPicPr>
        <p:blipFill>
          <a:blip r:embed="rId3"/>
          <a:stretch>
            <a:fillRect/>
          </a:stretch>
        </p:blipFill>
        <p:spPr>
          <a:xfrm>
            <a:off x="5776126" y="3602047"/>
            <a:ext cx="4977864" cy="2227275"/>
          </a:xfrm>
          <a:prstGeom prst="rect">
            <a:avLst/>
          </a:prstGeom>
        </p:spPr>
      </p:pic>
      <p:pic>
        <p:nvPicPr>
          <p:cNvPr id="6" name="Picture 5"/>
          <p:cNvPicPr>
            <a:picLocks noChangeAspect="1"/>
          </p:cNvPicPr>
          <p:nvPr/>
        </p:nvPicPr>
        <p:blipFill>
          <a:blip r:embed="rId4"/>
          <a:stretch>
            <a:fillRect/>
          </a:stretch>
        </p:blipFill>
        <p:spPr>
          <a:xfrm>
            <a:off x="5776126" y="364919"/>
            <a:ext cx="4136656" cy="3116281"/>
          </a:xfrm>
          <a:prstGeom prst="rect">
            <a:avLst/>
          </a:prstGeom>
        </p:spPr>
      </p:pic>
      <p:pic>
        <p:nvPicPr>
          <p:cNvPr id="7" name="Picture 6"/>
          <p:cNvPicPr>
            <a:picLocks noChangeAspect="1"/>
          </p:cNvPicPr>
          <p:nvPr/>
        </p:nvPicPr>
        <p:blipFill rotWithShape="1">
          <a:blip r:embed="rId5"/>
          <a:srcRect l="22548" r="3811"/>
          <a:stretch/>
        </p:blipFill>
        <p:spPr>
          <a:xfrm>
            <a:off x="2094170" y="2821858"/>
            <a:ext cx="3324218" cy="3007464"/>
          </a:xfrm>
          <a:prstGeom prst="rect">
            <a:avLst/>
          </a:prstGeom>
        </p:spPr>
      </p:pic>
      <p:pic>
        <p:nvPicPr>
          <p:cNvPr id="14" name="Picture 13"/>
          <p:cNvPicPr>
            <a:picLocks noChangeAspect="1"/>
          </p:cNvPicPr>
          <p:nvPr/>
        </p:nvPicPr>
        <p:blipFill>
          <a:blip r:embed="rId6"/>
          <a:stretch>
            <a:fillRect/>
          </a:stretch>
        </p:blipFill>
        <p:spPr>
          <a:xfrm>
            <a:off x="5418388" y="626264"/>
            <a:ext cx="5418465" cy="5114775"/>
          </a:xfrm>
          <a:prstGeom prst="rect">
            <a:avLst/>
          </a:prstGeom>
        </p:spPr>
      </p:pic>
    </p:spTree>
    <p:extLst>
      <p:ext uri="{BB962C8B-B14F-4D97-AF65-F5344CB8AC3E}">
        <p14:creationId xmlns:p14="http://schemas.microsoft.com/office/powerpoint/2010/main" val="1109140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53</a:t>
            </a:fld>
            <a:endParaRPr lang="en-US" dirty="0"/>
          </a:p>
        </p:txBody>
      </p:sp>
      <p:sp>
        <p:nvSpPr>
          <p:cNvPr id="3" name="Title 2"/>
          <p:cNvSpPr>
            <a:spLocks noGrp="1"/>
          </p:cNvSpPr>
          <p:nvPr>
            <p:ph type="title"/>
          </p:nvPr>
        </p:nvSpPr>
        <p:spPr/>
        <p:txBody>
          <a:bodyPr/>
          <a:lstStyle/>
          <a:p>
            <a:r>
              <a:rPr lang="en-US" dirty="0" smtClean="0">
                <a:latin typeface="Sherman Serif Book"/>
              </a:rPr>
              <a:t>Social Security Numbers</a:t>
            </a:r>
            <a:endParaRPr lang="en-US" dirty="0">
              <a:latin typeface="Sherman Serif Book"/>
            </a:endParaRPr>
          </a:p>
        </p:txBody>
      </p:sp>
      <p:sp>
        <p:nvSpPr>
          <p:cNvPr id="6" name="Text Placeholder 5"/>
          <p:cNvSpPr>
            <a:spLocks noGrp="1"/>
          </p:cNvSpPr>
          <p:nvPr>
            <p:ph type="body" sz="quarter" idx="21"/>
          </p:nvPr>
        </p:nvSpPr>
        <p:spPr/>
        <p:txBody>
          <a:bodyPr/>
          <a:lstStyle/>
          <a:p>
            <a:r>
              <a:rPr lang="en-US" dirty="0" smtClean="0"/>
              <a:t>Center </a:t>
            </a:r>
            <a:r>
              <a:rPr lang="en-US" dirty="0"/>
              <a:t>for International </a:t>
            </a:r>
            <a:r>
              <a:rPr lang="en-US" dirty="0" smtClean="0"/>
              <a:t>Services</a:t>
            </a:r>
            <a:endParaRPr lang="en-US" dirty="0"/>
          </a:p>
        </p:txBody>
      </p:sp>
      <p:sp>
        <p:nvSpPr>
          <p:cNvPr id="4" name="TextBox 3"/>
          <p:cNvSpPr txBox="1"/>
          <p:nvPr/>
        </p:nvSpPr>
        <p:spPr>
          <a:xfrm>
            <a:off x="1202872" y="1242747"/>
            <a:ext cx="1039585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3E3D3C"/>
                </a:solidFill>
                <a:latin typeface="Sherman Sans Book"/>
              </a:rPr>
              <a:t>Used for the purpose of tracking income to be taxed appropriately and eventually to earn retirement income </a:t>
            </a:r>
          </a:p>
          <a:p>
            <a:pPr marL="285750" indent="-285750">
              <a:buFont typeface="Arial" panose="020B0604020202020204" pitchFamily="34" charset="0"/>
              <a:buChar char="•"/>
            </a:pPr>
            <a:r>
              <a:rPr lang="en-US" sz="2000" dirty="0">
                <a:solidFill>
                  <a:srgbClr val="3E3D3C"/>
                </a:solidFill>
                <a:latin typeface="Sherman Sans Book"/>
              </a:rPr>
              <a:t>O</a:t>
            </a:r>
            <a:r>
              <a:rPr lang="en-US" sz="2000" dirty="0" smtClean="0">
                <a:solidFill>
                  <a:srgbClr val="3E3D3C"/>
                </a:solidFill>
                <a:latin typeface="Sherman Sans Book"/>
              </a:rPr>
              <a:t>nly eligible if working/employed-not needed to begin working</a:t>
            </a:r>
          </a:p>
          <a:p>
            <a:pPr marL="285750" indent="-285750">
              <a:buFont typeface="Arial" panose="020B0604020202020204" pitchFamily="34" charset="0"/>
              <a:buChar char="•"/>
            </a:pPr>
            <a:r>
              <a:rPr lang="en-US" sz="2000" dirty="0" smtClean="0">
                <a:solidFill>
                  <a:srgbClr val="3E3D3C"/>
                </a:solidFill>
                <a:latin typeface="Sherman Sans Book"/>
              </a:rPr>
              <a:t>Not needed to open a bank account, get a drivers license or obtain a credit card</a:t>
            </a:r>
          </a:p>
          <a:p>
            <a:pPr marL="285750" indent="-285750">
              <a:buFont typeface="Arial" panose="020B0604020202020204" pitchFamily="34" charset="0"/>
              <a:buChar char="•"/>
            </a:pPr>
            <a:r>
              <a:rPr lang="en-US" sz="2000" dirty="0" smtClean="0">
                <a:solidFill>
                  <a:srgbClr val="3E3D3C"/>
                </a:solidFill>
                <a:latin typeface="Sherman Sans Book"/>
              </a:rPr>
              <a:t>Is not proof of identity – No photo on the card</a:t>
            </a:r>
          </a:p>
          <a:p>
            <a:pPr marL="285750" indent="-285750">
              <a:buFont typeface="Arial" panose="020B0604020202020204" pitchFamily="34" charset="0"/>
              <a:buChar char="•"/>
            </a:pPr>
            <a:r>
              <a:rPr lang="en-US" sz="2000" dirty="0" smtClean="0">
                <a:solidFill>
                  <a:srgbClr val="3E3D3C"/>
                </a:solidFill>
                <a:latin typeface="Sherman Sans Book"/>
              </a:rPr>
              <a:t>Social Security Administration Offices are CLOSED-No Social Security </a:t>
            </a:r>
            <a:r>
              <a:rPr lang="en-US" sz="2000" dirty="0">
                <a:solidFill>
                  <a:srgbClr val="3E3D3C"/>
                </a:solidFill>
                <a:latin typeface="Sherman Sans Book"/>
              </a:rPr>
              <a:t>N</a:t>
            </a:r>
            <a:r>
              <a:rPr lang="en-US" sz="2000" dirty="0" smtClean="0">
                <a:solidFill>
                  <a:srgbClr val="3E3D3C"/>
                </a:solidFill>
                <a:latin typeface="Sherman Sans Book"/>
              </a:rPr>
              <a:t>umbers are currently being assigned</a:t>
            </a:r>
            <a:endParaRPr lang="en-US" sz="2000" dirty="0">
              <a:solidFill>
                <a:srgbClr val="3E3D3C"/>
              </a:solidFill>
              <a:latin typeface="Sherman Sans Book"/>
            </a:endParaRPr>
          </a:p>
        </p:txBody>
      </p:sp>
      <p:pic>
        <p:nvPicPr>
          <p:cNvPr id="5" name="Picture 4"/>
          <p:cNvPicPr>
            <a:picLocks noChangeAspect="1"/>
          </p:cNvPicPr>
          <p:nvPr/>
        </p:nvPicPr>
        <p:blipFill>
          <a:blip r:embed="rId3"/>
          <a:stretch>
            <a:fillRect/>
          </a:stretch>
        </p:blipFill>
        <p:spPr>
          <a:xfrm>
            <a:off x="7418484" y="3955983"/>
            <a:ext cx="4012096" cy="2223436"/>
          </a:xfrm>
          <a:prstGeom prst="rect">
            <a:avLst/>
          </a:prstGeom>
        </p:spPr>
      </p:pic>
    </p:spTree>
    <p:extLst>
      <p:ext uri="{BB962C8B-B14F-4D97-AF65-F5344CB8AC3E}">
        <p14:creationId xmlns:p14="http://schemas.microsoft.com/office/powerpoint/2010/main" val="318536362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54</a:t>
            </a:fld>
            <a:endParaRPr lang="en-US" dirty="0"/>
          </a:p>
        </p:txBody>
      </p:sp>
      <p:sp>
        <p:nvSpPr>
          <p:cNvPr id="3" name="Title 2"/>
          <p:cNvSpPr>
            <a:spLocks noGrp="1"/>
          </p:cNvSpPr>
          <p:nvPr>
            <p:ph type="title"/>
          </p:nvPr>
        </p:nvSpPr>
        <p:spPr/>
        <p:txBody>
          <a:bodyPr/>
          <a:lstStyle/>
          <a:p>
            <a:r>
              <a:rPr lang="en-US" dirty="0" smtClean="0">
                <a:latin typeface="Sherman Serif Book"/>
              </a:rPr>
              <a:t>Employment</a:t>
            </a:r>
            <a:endParaRPr lang="en-US" dirty="0">
              <a:latin typeface="Sherman Serif Book"/>
            </a:endParaRPr>
          </a:p>
        </p:txBody>
      </p:sp>
      <p:sp>
        <p:nvSpPr>
          <p:cNvPr id="4" name="Text Placeholder 3"/>
          <p:cNvSpPr>
            <a:spLocks noGrp="1"/>
          </p:cNvSpPr>
          <p:nvPr>
            <p:ph type="body" sz="quarter" idx="20"/>
          </p:nvPr>
        </p:nvSpPr>
        <p:spPr>
          <a:xfrm>
            <a:off x="980464" y="1621795"/>
            <a:ext cx="6328711" cy="4216007"/>
          </a:xfrm>
        </p:spPr>
        <p:txBody>
          <a:bodyPr/>
          <a:lstStyle/>
          <a:p>
            <a:pPr marL="285750" indent="-285750">
              <a:buFont typeface="Arial" panose="020B0604020202020204" pitchFamily="34" charset="0"/>
              <a:buChar char="•"/>
            </a:pPr>
            <a:r>
              <a:rPr lang="en-US" sz="1800" dirty="0" smtClean="0">
                <a:latin typeface="Sherman Sans Book"/>
              </a:rPr>
              <a:t>F-1 and J-1 students may work on campus up to 20 hours per work while school is in session, full-time during breaks</a:t>
            </a:r>
          </a:p>
          <a:p>
            <a:pPr marL="285750" indent="-285750">
              <a:buFont typeface="Arial" panose="020B0604020202020204" pitchFamily="34" charset="0"/>
              <a:buChar char="•"/>
            </a:pPr>
            <a:r>
              <a:rPr lang="en-US" sz="1800" dirty="0" smtClean="0">
                <a:latin typeface="Sherman Sans Book"/>
              </a:rPr>
              <a:t>Handshake</a:t>
            </a:r>
            <a:endParaRPr lang="en-US" sz="1800" dirty="0">
              <a:latin typeface="Sherman Sans Book"/>
            </a:endParaRPr>
          </a:p>
          <a:p>
            <a:pPr marL="285750" indent="-285750">
              <a:buFont typeface="Arial" panose="020B0604020202020204" pitchFamily="34" charset="0"/>
              <a:buChar char="•"/>
            </a:pPr>
            <a:r>
              <a:rPr lang="en-US" sz="1800" dirty="0" smtClean="0">
                <a:latin typeface="Sherman Sans Book"/>
              </a:rPr>
              <a:t>Employer Verification Form-needed to apply for SSN</a:t>
            </a:r>
          </a:p>
          <a:p>
            <a:pPr marL="285750" indent="-285750">
              <a:buFont typeface="Arial" panose="020B0604020202020204" pitchFamily="34" charset="0"/>
              <a:buChar char="•"/>
            </a:pPr>
            <a:r>
              <a:rPr lang="en-US" sz="1800" dirty="0" smtClean="0">
                <a:latin typeface="Sherman Sans Book"/>
              </a:rPr>
              <a:t>NO SSNs being given now-Payroll will contact you when you are able to apply for an SSN</a:t>
            </a:r>
          </a:p>
          <a:p>
            <a:pPr marL="742950" lvl="1" indent="-285750">
              <a:buFont typeface="Arial" panose="020B0604020202020204" pitchFamily="34" charset="0"/>
              <a:buChar char="•"/>
            </a:pPr>
            <a:r>
              <a:rPr lang="en-US" sz="1600" dirty="0" smtClean="0">
                <a:solidFill>
                  <a:srgbClr val="3E3D3C"/>
                </a:solidFill>
                <a:latin typeface="Sherman Sans Book"/>
              </a:rPr>
              <a:t>Employing Department copies on to letterhead, completes section A &amp; signs</a:t>
            </a:r>
          </a:p>
          <a:p>
            <a:pPr marL="742950" lvl="1" indent="-285750">
              <a:buFont typeface="Arial" panose="020B0604020202020204" pitchFamily="34" charset="0"/>
              <a:buChar char="•"/>
            </a:pPr>
            <a:r>
              <a:rPr lang="en-US" sz="1600" dirty="0" smtClean="0">
                <a:solidFill>
                  <a:srgbClr val="3E3D3C"/>
                </a:solidFill>
                <a:latin typeface="Sherman Sans Book"/>
              </a:rPr>
              <a:t>Student Employment signs section B to indicate I-9 Employment Eligibility Verification Form completed  </a:t>
            </a:r>
          </a:p>
          <a:p>
            <a:pPr marL="742950" lvl="1" indent="-285750">
              <a:buFont typeface="Arial" panose="020B0604020202020204" pitchFamily="34" charset="0"/>
              <a:buChar char="•"/>
            </a:pPr>
            <a:r>
              <a:rPr lang="en-US" sz="1600" dirty="0" smtClean="0">
                <a:solidFill>
                  <a:srgbClr val="3E3D3C"/>
                </a:solidFill>
                <a:latin typeface="Sherman Sans Book"/>
              </a:rPr>
              <a:t>The Center for International Services signs section C to indicate registered in </a:t>
            </a:r>
            <a:r>
              <a:rPr lang="en-US" sz="1600" dirty="0" err="1" smtClean="0">
                <a:solidFill>
                  <a:srgbClr val="3E3D3C"/>
                </a:solidFill>
                <a:latin typeface="Sherman Sans Book"/>
              </a:rPr>
              <a:t>SEVIS</a:t>
            </a:r>
            <a:endParaRPr lang="en-US" sz="1600" dirty="0" smtClean="0">
              <a:solidFill>
                <a:srgbClr val="3E3D3C"/>
              </a:solidFill>
              <a:latin typeface="Sherman Sans Book"/>
            </a:endParaRPr>
          </a:p>
        </p:txBody>
      </p:sp>
      <p:sp>
        <p:nvSpPr>
          <p:cNvPr id="5" name="Content Placeholder 4"/>
          <p:cNvSpPr>
            <a:spLocks noGrp="1"/>
          </p:cNvSpPr>
          <p:nvPr>
            <p:ph sz="quarter" idx="19"/>
          </p:nvPr>
        </p:nvSpPr>
        <p:spPr/>
        <p:txBody>
          <a:bodyPr/>
          <a:lstStyle/>
          <a:p>
            <a:r>
              <a:rPr lang="en-US" dirty="0" smtClean="0">
                <a:latin typeface="Sherman Serif Book"/>
              </a:rPr>
              <a:t>On Campus Employment </a:t>
            </a:r>
            <a:endParaRPr lang="en-US" dirty="0">
              <a:latin typeface="Sherman Serif Book"/>
            </a:endParaRPr>
          </a:p>
        </p:txBody>
      </p:sp>
      <p:sp>
        <p:nvSpPr>
          <p:cNvPr id="6" name="Text Placeholder 5"/>
          <p:cNvSpPr>
            <a:spLocks noGrp="1"/>
          </p:cNvSpPr>
          <p:nvPr>
            <p:ph type="body" sz="quarter" idx="21"/>
          </p:nvPr>
        </p:nvSpPr>
        <p:spPr/>
        <p:txBody>
          <a:bodyPr/>
          <a:lstStyle/>
          <a:p>
            <a:r>
              <a:rPr lang="en-US" dirty="0" smtClean="0"/>
              <a:t>Center </a:t>
            </a:r>
            <a:r>
              <a:rPr lang="en-US" dirty="0"/>
              <a:t>for International </a:t>
            </a:r>
            <a:r>
              <a:rPr lang="en-US" dirty="0" smtClean="0"/>
              <a:t>Services</a:t>
            </a:r>
            <a:endParaRPr lang="en-US" dirty="0"/>
          </a:p>
        </p:txBody>
      </p:sp>
      <p:pic>
        <p:nvPicPr>
          <p:cNvPr id="8" name="Picture 7"/>
          <p:cNvPicPr>
            <a:picLocks noChangeAspect="1"/>
          </p:cNvPicPr>
          <p:nvPr/>
        </p:nvPicPr>
        <p:blipFill>
          <a:blip r:embed="rId2"/>
          <a:stretch>
            <a:fillRect/>
          </a:stretch>
        </p:blipFill>
        <p:spPr>
          <a:xfrm>
            <a:off x="7309175" y="1094048"/>
            <a:ext cx="4574516" cy="4860423"/>
          </a:xfrm>
          <a:prstGeom prst="rect">
            <a:avLst/>
          </a:prstGeom>
        </p:spPr>
      </p:pic>
    </p:spTree>
    <p:extLst>
      <p:ext uri="{BB962C8B-B14F-4D97-AF65-F5344CB8AC3E}">
        <p14:creationId xmlns:p14="http://schemas.microsoft.com/office/powerpoint/2010/main" val="203920313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55</a:t>
            </a:fld>
            <a:endParaRPr lang="en-US" dirty="0"/>
          </a:p>
        </p:txBody>
      </p:sp>
      <p:sp>
        <p:nvSpPr>
          <p:cNvPr id="3" name="Section Title"/>
          <p:cNvSpPr>
            <a:spLocks noGrp="1"/>
          </p:cNvSpPr>
          <p:nvPr>
            <p:ph type="title"/>
          </p:nvPr>
        </p:nvSpPr>
        <p:spPr>
          <a:xfrm>
            <a:off x="566288" y="167331"/>
            <a:ext cx="8038698" cy="747069"/>
          </a:xfrm>
        </p:spPr>
        <p:txBody>
          <a:bodyPr/>
          <a:lstStyle/>
          <a:p>
            <a:r>
              <a:rPr lang="en-US" sz="3600" dirty="0" smtClean="0"/>
              <a:t>Employment</a:t>
            </a:r>
            <a:endParaRPr lang="en-US" sz="36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566288" y="909437"/>
            <a:ext cx="4910487"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After two semesters (Fall and Spring, Spring and </a:t>
            </a:r>
            <a:r>
              <a:rPr lang="en-US" dirty="0" smtClean="0">
                <a:latin typeface="Sherman Sans Book"/>
              </a:rPr>
              <a:t>Fall)</a:t>
            </a:r>
          </a:p>
          <a:p>
            <a:pPr marL="285750" indent="-285750">
              <a:buFont typeface="Arial" panose="020B0604020202020204" pitchFamily="34" charset="0"/>
              <a:buChar char="•"/>
            </a:pPr>
            <a:r>
              <a:rPr lang="en-US" dirty="0" smtClean="0">
                <a:latin typeface="Sherman Sans Book"/>
              </a:rPr>
              <a:t>Eligible </a:t>
            </a:r>
            <a:r>
              <a:rPr lang="en-US" dirty="0">
                <a:latin typeface="Sherman Sans Book"/>
              </a:rPr>
              <a:t>for </a:t>
            </a:r>
            <a:endParaRPr lang="en-US" dirty="0" smtClean="0">
              <a:latin typeface="Sherman Sans Book"/>
            </a:endParaRPr>
          </a:p>
          <a:p>
            <a:pPr lvl="1"/>
            <a:r>
              <a:rPr lang="en-US" dirty="0" smtClean="0">
                <a:latin typeface="Sherman Sans Book"/>
              </a:rPr>
              <a:t>F-1s</a:t>
            </a:r>
          </a:p>
          <a:p>
            <a:pPr marL="742950" lvl="1" indent="-285750">
              <a:buFont typeface="Arial" panose="020B0604020202020204" pitchFamily="34" charset="0"/>
              <a:buChar char="•"/>
            </a:pPr>
            <a:r>
              <a:rPr lang="en-US" dirty="0" smtClean="0">
                <a:latin typeface="Sherman Sans Book"/>
              </a:rPr>
              <a:t>Curricular </a:t>
            </a:r>
            <a:r>
              <a:rPr lang="en-US" dirty="0">
                <a:latin typeface="Sherman Sans Book"/>
              </a:rPr>
              <a:t>Practical </a:t>
            </a:r>
            <a:r>
              <a:rPr lang="en-US" dirty="0" smtClean="0">
                <a:latin typeface="Sherman Sans Book"/>
              </a:rPr>
              <a:t>Training</a:t>
            </a:r>
          </a:p>
          <a:p>
            <a:pPr marL="742950" lvl="1" indent="-285750">
              <a:buFont typeface="Arial" panose="020B0604020202020204" pitchFamily="34" charset="0"/>
              <a:buChar char="•"/>
            </a:pPr>
            <a:r>
              <a:rPr lang="en-US" dirty="0" smtClean="0">
                <a:latin typeface="Sherman Sans Book"/>
              </a:rPr>
              <a:t>Optional </a:t>
            </a:r>
            <a:r>
              <a:rPr lang="en-US" dirty="0">
                <a:latin typeface="Sherman Sans Book"/>
              </a:rPr>
              <a:t>Practical </a:t>
            </a:r>
            <a:r>
              <a:rPr lang="en-US" dirty="0" smtClean="0">
                <a:latin typeface="Sherman Sans Book"/>
              </a:rPr>
              <a:t>Training</a:t>
            </a:r>
          </a:p>
          <a:p>
            <a:pPr marL="742950" lvl="1" indent="-285750">
              <a:buFont typeface="Arial" panose="020B0604020202020204" pitchFamily="34" charset="0"/>
              <a:buChar char="•"/>
            </a:pPr>
            <a:r>
              <a:rPr lang="en-US" dirty="0" smtClean="0">
                <a:latin typeface="Sherman Sans Book"/>
              </a:rPr>
              <a:t>Economic </a:t>
            </a:r>
            <a:r>
              <a:rPr lang="en-US" dirty="0">
                <a:latin typeface="Sherman Sans Book"/>
              </a:rPr>
              <a:t>Necessity </a:t>
            </a:r>
            <a:endParaRPr lang="en-US" dirty="0" smtClean="0">
              <a:latin typeface="Sherman Sans Book"/>
            </a:endParaRPr>
          </a:p>
          <a:p>
            <a:pPr lvl="1"/>
            <a:r>
              <a:rPr lang="en-US" dirty="0" smtClean="0">
                <a:latin typeface="Sherman Sans Book"/>
              </a:rPr>
              <a:t>J-1s</a:t>
            </a:r>
          </a:p>
          <a:p>
            <a:pPr marL="742950" lvl="1" indent="-285750">
              <a:buFont typeface="Arial" panose="020B0604020202020204" pitchFamily="34" charset="0"/>
              <a:buChar char="•"/>
            </a:pPr>
            <a:r>
              <a:rPr lang="en-US" dirty="0" smtClean="0">
                <a:latin typeface="Sherman Sans Book"/>
              </a:rPr>
              <a:t>Academic Training</a:t>
            </a:r>
          </a:p>
          <a:p>
            <a:pPr marL="742950" lvl="1" indent="-285750">
              <a:buFont typeface="Arial" panose="020B0604020202020204" pitchFamily="34" charset="0"/>
              <a:buChar char="•"/>
            </a:pPr>
            <a:r>
              <a:rPr lang="en-US" dirty="0">
                <a:latin typeface="Sherman Sans Book"/>
              </a:rPr>
              <a:t>Economic Necessity </a:t>
            </a:r>
          </a:p>
          <a:p>
            <a:pPr lvl="1"/>
            <a:endParaRPr lang="en-US" dirty="0">
              <a:latin typeface="Trebuchet MS" panose="020B0603020202020204" pitchFamily="34" charset="0"/>
            </a:endParaRPr>
          </a:p>
        </p:txBody>
      </p:sp>
      <p:pic>
        <p:nvPicPr>
          <p:cNvPr id="6" name="Picture 5"/>
          <p:cNvPicPr>
            <a:picLocks noChangeAspect="1"/>
          </p:cNvPicPr>
          <p:nvPr/>
        </p:nvPicPr>
        <p:blipFill rotWithShape="1">
          <a:blip r:embed="rId3"/>
          <a:srcRect l="4968" t="10132" r="43617" b="2500"/>
          <a:stretch/>
        </p:blipFill>
        <p:spPr>
          <a:xfrm>
            <a:off x="5635592" y="472309"/>
            <a:ext cx="2810576" cy="2686501"/>
          </a:xfrm>
          <a:prstGeom prst="rect">
            <a:avLst/>
          </a:prstGeom>
        </p:spPr>
      </p:pic>
      <p:pic>
        <p:nvPicPr>
          <p:cNvPr id="8" name="Picture 7"/>
          <p:cNvPicPr>
            <a:picLocks noChangeAspect="1"/>
          </p:cNvPicPr>
          <p:nvPr/>
        </p:nvPicPr>
        <p:blipFill rotWithShape="1">
          <a:blip r:embed="rId4"/>
          <a:srcRect l="1863" r="1422" b="2621"/>
          <a:stretch/>
        </p:blipFill>
        <p:spPr>
          <a:xfrm>
            <a:off x="8940662" y="469134"/>
            <a:ext cx="2794137" cy="2686501"/>
          </a:xfrm>
          <a:prstGeom prst="rect">
            <a:avLst/>
          </a:prstGeom>
        </p:spPr>
      </p:pic>
      <p:pic>
        <p:nvPicPr>
          <p:cNvPr id="10" name="Picture 9"/>
          <p:cNvPicPr>
            <a:picLocks noChangeAspect="1"/>
          </p:cNvPicPr>
          <p:nvPr/>
        </p:nvPicPr>
        <p:blipFill>
          <a:blip r:embed="rId5"/>
          <a:stretch>
            <a:fillRect/>
          </a:stretch>
        </p:blipFill>
        <p:spPr>
          <a:xfrm>
            <a:off x="1151200" y="3947945"/>
            <a:ext cx="3249798" cy="2143125"/>
          </a:xfrm>
          <a:prstGeom prst="rect">
            <a:avLst/>
          </a:prstGeom>
        </p:spPr>
      </p:pic>
      <p:pic>
        <p:nvPicPr>
          <p:cNvPr id="11" name="Picture 10"/>
          <p:cNvPicPr>
            <a:picLocks noChangeAspect="1"/>
          </p:cNvPicPr>
          <p:nvPr/>
        </p:nvPicPr>
        <p:blipFill>
          <a:blip r:embed="rId6"/>
          <a:stretch>
            <a:fillRect/>
          </a:stretch>
        </p:blipFill>
        <p:spPr>
          <a:xfrm>
            <a:off x="9423182" y="3947946"/>
            <a:ext cx="2143125" cy="2143125"/>
          </a:xfrm>
          <a:prstGeom prst="rect">
            <a:avLst/>
          </a:prstGeom>
        </p:spPr>
      </p:pic>
      <p:pic>
        <p:nvPicPr>
          <p:cNvPr id="12" name="Picture 11"/>
          <p:cNvPicPr>
            <a:picLocks noChangeAspect="1"/>
          </p:cNvPicPr>
          <p:nvPr/>
        </p:nvPicPr>
        <p:blipFill>
          <a:blip r:embed="rId7"/>
          <a:stretch>
            <a:fillRect/>
          </a:stretch>
        </p:blipFill>
        <p:spPr>
          <a:xfrm>
            <a:off x="8940662" y="917575"/>
            <a:ext cx="2816596" cy="2688569"/>
          </a:xfrm>
          <a:prstGeom prst="rect">
            <a:avLst/>
          </a:prstGeom>
        </p:spPr>
      </p:pic>
      <p:pic>
        <p:nvPicPr>
          <p:cNvPr id="14" name="Picture 13"/>
          <p:cNvPicPr>
            <a:picLocks noChangeAspect="1"/>
          </p:cNvPicPr>
          <p:nvPr/>
        </p:nvPicPr>
        <p:blipFill rotWithShape="1">
          <a:blip r:embed="rId4"/>
          <a:srcRect l="1863" r="1422" b="2621"/>
          <a:stretch/>
        </p:blipFill>
        <p:spPr>
          <a:xfrm>
            <a:off x="5643811" y="917575"/>
            <a:ext cx="2794137" cy="2686501"/>
          </a:xfrm>
          <a:prstGeom prst="rect">
            <a:avLst/>
          </a:prstGeom>
        </p:spPr>
      </p:pic>
      <p:grpSp>
        <p:nvGrpSpPr>
          <p:cNvPr id="16" name="Group 15"/>
          <p:cNvGrpSpPr/>
          <p:nvPr/>
        </p:nvGrpSpPr>
        <p:grpSpPr>
          <a:xfrm>
            <a:off x="4381285" y="3962885"/>
            <a:ext cx="4860758" cy="1925052"/>
            <a:chOff x="4400998" y="1600390"/>
            <a:chExt cx="4860758" cy="1925052"/>
          </a:xfrm>
        </p:grpSpPr>
        <p:sp>
          <p:nvSpPr>
            <p:cNvPr id="2" name="Left-Right Arrow 1"/>
            <p:cNvSpPr/>
            <p:nvPr/>
          </p:nvSpPr>
          <p:spPr>
            <a:xfrm>
              <a:off x="4400998" y="1600390"/>
              <a:ext cx="4860758" cy="192505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263812" y="2079319"/>
              <a:ext cx="1414914" cy="923330"/>
            </a:xfrm>
            <a:prstGeom prst="rect">
              <a:avLst/>
            </a:prstGeom>
            <a:noFill/>
          </p:spPr>
          <p:txBody>
            <a:bodyPr wrap="square" rtlCol="0">
              <a:spAutoFit/>
            </a:bodyPr>
            <a:lstStyle/>
            <a:p>
              <a:r>
                <a:rPr lang="en-US" dirty="0" smtClean="0">
                  <a:solidFill>
                    <a:schemeClr val="bg1"/>
                  </a:solidFill>
                  <a:latin typeface="Sherman Sans Book"/>
                </a:rPr>
                <a:t>Curricular</a:t>
              </a:r>
            </a:p>
            <a:p>
              <a:r>
                <a:rPr lang="en-US" dirty="0" smtClean="0">
                  <a:solidFill>
                    <a:schemeClr val="bg1"/>
                  </a:solidFill>
                  <a:latin typeface="Sherman Sans Book"/>
                </a:rPr>
                <a:t>Practical</a:t>
              </a:r>
            </a:p>
            <a:p>
              <a:r>
                <a:rPr lang="en-US" dirty="0" smtClean="0">
                  <a:solidFill>
                    <a:schemeClr val="bg1"/>
                  </a:solidFill>
                  <a:latin typeface="Sherman Sans Book"/>
                </a:rPr>
                <a:t>Training</a:t>
              </a:r>
              <a:endParaRPr lang="en-US" dirty="0">
                <a:solidFill>
                  <a:schemeClr val="bg1"/>
                </a:solidFill>
                <a:latin typeface="Sherman Sans Book"/>
              </a:endParaRPr>
            </a:p>
          </p:txBody>
        </p:sp>
        <p:sp>
          <p:nvSpPr>
            <p:cNvPr id="15" name="TextBox 14"/>
            <p:cNvSpPr txBox="1"/>
            <p:nvPr/>
          </p:nvSpPr>
          <p:spPr>
            <a:xfrm>
              <a:off x="7357910" y="2093349"/>
              <a:ext cx="1414914" cy="923330"/>
            </a:xfrm>
            <a:prstGeom prst="rect">
              <a:avLst/>
            </a:prstGeom>
            <a:noFill/>
          </p:spPr>
          <p:txBody>
            <a:bodyPr wrap="square" rtlCol="0">
              <a:spAutoFit/>
            </a:bodyPr>
            <a:lstStyle/>
            <a:p>
              <a:r>
                <a:rPr lang="en-US" dirty="0" smtClean="0">
                  <a:solidFill>
                    <a:schemeClr val="bg1"/>
                  </a:solidFill>
                  <a:latin typeface="Sherman Sans Book"/>
                </a:rPr>
                <a:t>Optional</a:t>
              </a:r>
            </a:p>
            <a:p>
              <a:r>
                <a:rPr lang="en-US" dirty="0" smtClean="0">
                  <a:solidFill>
                    <a:schemeClr val="bg1"/>
                  </a:solidFill>
                  <a:latin typeface="Sherman Sans Book"/>
                </a:rPr>
                <a:t>Practical</a:t>
              </a:r>
            </a:p>
            <a:p>
              <a:r>
                <a:rPr lang="en-US" dirty="0" smtClean="0">
                  <a:solidFill>
                    <a:schemeClr val="bg1"/>
                  </a:solidFill>
                  <a:latin typeface="Sherman Sans Book"/>
                </a:rPr>
                <a:t>Training</a:t>
              </a:r>
              <a:endParaRPr lang="en-US" dirty="0">
                <a:solidFill>
                  <a:schemeClr val="bg1"/>
                </a:solidFill>
                <a:latin typeface="Sherman Sans Book"/>
              </a:endParaRPr>
            </a:p>
          </p:txBody>
        </p:sp>
      </p:grpSp>
    </p:spTree>
    <p:extLst>
      <p:ext uri="{BB962C8B-B14F-4D97-AF65-F5344CB8AC3E}">
        <p14:creationId xmlns:p14="http://schemas.microsoft.com/office/powerpoint/2010/main" val="231560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56</a:t>
            </a:fld>
            <a:endParaRPr lang="en-US" dirty="0"/>
          </a:p>
        </p:txBody>
      </p:sp>
      <p:sp>
        <p:nvSpPr>
          <p:cNvPr id="3" name="Section Title"/>
          <p:cNvSpPr>
            <a:spLocks noGrp="1"/>
          </p:cNvSpPr>
          <p:nvPr>
            <p:ph type="title"/>
          </p:nvPr>
        </p:nvSpPr>
        <p:spPr>
          <a:xfrm>
            <a:off x="547036" y="94033"/>
            <a:ext cx="10743397" cy="679692"/>
          </a:xfrm>
        </p:spPr>
        <p:txBody>
          <a:bodyPr/>
          <a:lstStyle/>
          <a:p>
            <a:r>
              <a:rPr lang="en-US" sz="3600" dirty="0" smtClean="0"/>
              <a:t>Individual Taxpayer Identification Numbers (ITINs)</a:t>
            </a:r>
            <a:br>
              <a:rPr lang="en-US" sz="36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54518" y="773725"/>
            <a:ext cx="7392202"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Fellowship and Scholarship holders only </a:t>
            </a:r>
            <a:endParaRPr lang="en-US" dirty="0" smtClean="0">
              <a:latin typeface="Sherman Sans Book"/>
            </a:endParaRPr>
          </a:p>
          <a:p>
            <a:pPr marL="285750" indent="-285750">
              <a:buFont typeface="Arial" panose="020B0604020202020204" pitchFamily="34" charset="0"/>
              <a:buChar char="•"/>
            </a:pPr>
            <a:r>
              <a:rPr lang="en-US" dirty="0" smtClean="0">
                <a:latin typeface="Sherman Sans Book"/>
              </a:rPr>
              <a:t>NOT if only receiving a reduction in your tuition</a:t>
            </a:r>
          </a:p>
          <a:p>
            <a:pPr marL="285750" indent="-285750">
              <a:buFont typeface="Arial" panose="020B0604020202020204" pitchFamily="34" charset="0"/>
              <a:buChar char="•"/>
            </a:pPr>
            <a:r>
              <a:rPr lang="en-US" dirty="0" smtClean="0">
                <a:latin typeface="Sherman Sans Book"/>
              </a:rPr>
              <a:t>Information </a:t>
            </a:r>
            <a:r>
              <a:rPr lang="en-US" dirty="0">
                <a:latin typeface="Sherman Sans Book"/>
              </a:rPr>
              <a:t>on </a:t>
            </a:r>
            <a:r>
              <a:rPr lang="en-US" dirty="0" smtClean="0">
                <a:latin typeface="Sherman Sans Book"/>
              </a:rPr>
              <a:t>the Center for International Services website </a:t>
            </a:r>
            <a:r>
              <a:rPr lang="en-US" dirty="0">
                <a:latin typeface="Sherman Sans Book"/>
              </a:rPr>
              <a:t>website</a:t>
            </a:r>
          </a:p>
        </p:txBody>
      </p:sp>
      <p:pic>
        <p:nvPicPr>
          <p:cNvPr id="7" name="Picture 6"/>
          <p:cNvPicPr>
            <a:picLocks noChangeAspect="1"/>
          </p:cNvPicPr>
          <p:nvPr/>
        </p:nvPicPr>
        <p:blipFill>
          <a:blip r:embed="rId3"/>
          <a:stretch>
            <a:fillRect/>
          </a:stretch>
        </p:blipFill>
        <p:spPr>
          <a:xfrm>
            <a:off x="7432307" y="2215226"/>
            <a:ext cx="4123403" cy="3370434"/>
          </a:xfrm>
          <a:prstGeom prst="rect">
            <a:avLst/>
          </a:prstGeom>
        </p:spPr>
      </p:pic>
      <p:pic>
        <p:nvPicPr>
          <p:cNvPr id="8" name="Picture 7"/>
          <p:cNvPicPr>
            <a:picLocks noChangeAspect="1"/>
          </p:cNvPicPr>
          <p:nvPr/>
        </p:nvPicPr>
        <p:blipFill>
          <a:blip r:embed="rId4"/>
          <a:stretch>
            <a:fillRect/>
          </a:stretch>
        </p:blipFill>
        <p:spPr>
          <a:xfrm>
            <a:off x="1016426" y="1974054"/>
            <a:ext cx="6344336" cy="4074402"/>
          </a:xfrm>
          <a:prstGeom prst="rect">
            <a:avLst/>
          </a:prstGeom>
        </p:spPr>
      </p:pic>
    </p:spTree>
    <p:extLst>
      <p:ext uri="{BB962C8B-B14F-4D97-AF65-F5344CB8AC3E}">
        <p14:creationId xmlns:p14="http://schemas.microsoft.com/office/powerpoint/2010/main" val="40772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57</a:t>
            </a:fld>
            <a:endParaRPr lang="en-US" dirty="0"/>
          </a:p>
        </p:txBody>
      </p:sp>
      <p:sp>
        <p:nvSpPr>
          <p:cNvPr id="3" name="Section Title"/>
          <p:cNvSpPr>
            <a:spLocks noGrp="1"/>
          </p:cNvSpPr>
          <p:nvPr>
            <p:ph type="title"/>
          </p:nvPr>
        </p:nvSpPr>
        <p:spPr>
          <a:xfrm>
            <a:off x="547037" y="167332"/>
            <a:ext cx="4861726" cy="650815"/>
          </a:xfrm>
        </p:spPr>
        <p:txBody>
          <a:bodyPr/>
          <a:lstStyle/>
          <a:p>
            <a:r>
              <a:rPr lang="en-US" sz="3600" dirty="0" smtClean="0"/>
              <a:t>Dependents</a:t>
            </a:r>
            <a:br>
              <a:rPr lang="en-US" sz="3600" dirty="0" smtClean="0"/>
            </a:br>
            <a:r>
              <a:rPr lang="en-US" sz="3600" dirty="0" smtClean="0"/>
              <a:t/>
            </a:r>
            <a:br>
              <a:rPr lang="en-US" sz="3600" dirty="0" smtClean="0"/>
            </a:br>
            <a:r>
              <a:rPr lang="en-US" sz="2000" dirty="0" smtClean="0"/>
              <a:t/>
            </a:r>
            <a:br>
              <a:rPr lang="en-US" sz="2000" dirty="0" smtClean="0"/>
            </a:br>
            <a:r>
              <a:rPr lang="en-US" sz="2000" dirty="0" smtClean="0"/>
              <a:t/>
            </a:r>
            <a:br>
              <a:rPr lang="en-US" sz="2000" dirty="0" smtClean="0"/>
            </a:br>
            <a:endParaRPr lang="en-US" sz="3200" dirty="0"/>
          </a:p>
        </p:txBody>
      </p:sp>
      <p:sp>
        <p:nvSpPr>
          <p:cNvPr id="4" name="Division Name, if applicable"/>
          <p:cNvSpPr>
            <a:spLocks noGrp="1"/>
          </p:cNvSpPr>
          <p:nvPr>
            <p:ph type="body" sz="quarter" idx="18"/>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54518" y="818147"/>
            <a:ext cx="5639311" cy="486287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Sherman Sans Book"/>
              </a:rPr>
              <a:t>Spouses and Children under 21 yrs. of </a:t>
            </a:r>
            <a:r>
              <a:rPr lang="en-US" sz="2200" dirty="0" smtClean="0">
                <a:latin typeface="Sherman Sans Book"/>
              </a:rPr>
              <a:t>age-not mother, father, sister, brother, grandma, etc.</a:t>
            </a:r>
          </a:p>
          <a:p>
            <a:pPr marL="285750" indent="-285750">
              <a:buFont typeface="Arial" panose="020B0604020202020204" pitchFamily="34" charset="0"/>
              <a:buChar char="•"/>
            </a:pPr>
            <a:r>
              <a:rPr lang="en-US" sz="2200" dirty="0" smtClean="0">
                <a:latin typeface="Sherman Sans Book"/>
              </a:rPr>
              <a:t>Dependent </a:t>
            </a:r>
            <a:r>
              <a:rPr lang="en-US" sz="2200" dirty="0">
                <a:latin typeface="Sherman Sans Book"/>
              </a:rPr>
              <a:t>Request Form </a:t>
            </a:r>
            <a:r>
              <a:rPr lang="en-US" sz="2200" dirty="0" smtClean="0">
                <a:latin typeface="Sherman Sans Book"/>
              </a:rPr>
              <a:t>on the Center for International Services </a:t>
            </a:r>
            <a:r>
              <a:rPr lang="en-US" sz="2200" dirty="0">
                <a:latin typeface="Sherman Sans Book"/>
              </a:rPr>
              <a:t>w</a:t>
            </a:r>
            <a:r>
              <a:rPr lang="en-US" sz="2200" dirty="0" smtClean="0">
                <a:latin typeface="Sherman Sans Book"/>
              </a:rPr>
              <a:t>ebsite</a:t>
            </a:r>
          </a:p>
          <a:p>
            <a:pPr marL="285750" indent="-285750">
              <a:buFont typeface="Arial" panose="020B0604020202020204" pitchFamily="34" charset="0"/>
              <a:buChar char="•"/>
            </a:pPr>
            <a:r>
              <a:rPr lang="en-US" sz="2200" dirty="0" smtClean="0">
                <a:latin typeface="Sherman Sans Book"/>
              </a:rPr>
              <a:t>Must submit financial support documentation &amp; health insurance to bring dependents</a:t>
            </a:r>
          </a:p>
          <a:p>
            <a:pPr marL="285750" indent="-285750">
              <a:buFont typeface="Arial" panose="020B0604020202020204" pitchFamily="34" charset="0"/>
              <a:buChar char="•"/>
            </a:pPr>
            <a:r>
              <a:rPr lang="en-US" sz="2200" dirty="0" smtClean="0">
                <a:latin typeface="Sherman Sans Book"/>
              </a:rPr>
              <a:t>Their legal status is linked to your status</a:t>
            </a:r>
          </a:p>
          <a:p>
            <a:pPr marL="285750" indent="-285750">
              <a:buFont typeface="Arial" panose="020B0604020202020204" pitchFamily="34" charset="0"/>
              <a:buChar char="•"/>
            </a:pPr>
            <a:r>
              <a:rPr lang="en-US" sz="2200" dirty="0" smtClean="0">
                <a:latin typeface="Sherman Sans Book"/>
              </a:rPr>
              <a:t>F-2s cannot seek employment; J-2s can</a:t>
            </a:r>
          </a:p>
          <a:p>
            <a:pPr marL="285750" indent="-285750">
              <a:buFont typeface="Arial" panose="020B0604020202020204" pitchFamily="34" charset="0"/>
              <a:buChar char="•"/>
            </a:pPr>
            <a:r>
              <a:rPr lang="en-US" sz="2200" dirty="0" smtClean="0">
                <a:latin typeface="Sherman Sans Book"/>
              </a:rPr>
              <a:t>F-2s cannot enroll in full-time course of study or degree program, except K-12; J-2s can enroll full-time </a:t>
            </a:r>
          </a:p>
          <a:p>
            <a:pPr marL="285750" indent="-285750">
              <a:buFont typeface="Arial" panose="020B0604020202020204" pitchFamily="34" charset="0"/>
              <a:buChar char="•"/>
            </a:pPr>
            <a:endParaRPr lang="en-US" sz="2400" dirty="0">
              <a:latin typeface="Trebuchet MS" panose="020B0603020202020204" pitchFamily="34" charset="0"/>
            </a:endParaRPr>
          </a:p>
        </p:txBody>
      </p:sp>
      <p:pic>
        <p:nvPicPr>
          <p:cNvPr id="2" name="Picture 1"/>
          <p:cNvPicPr>
            <a:picLocks noChangeAspect="1"/>
          </p:cNvPicPr>
          <p:nvPr/>
        </p:nvPicPr>
        <p:blipFill rotWithShape="1">
          <a:blip r:embed="rId3"/>
          <a:srcRect l="48230"/>
          <a:stretch/>
        </p:blipFill>
        <p:spPr>
          <a:xfrm>
            <a:off x="6468177" y="1349976"/>
            <a:ext cx="3965608" cy="4544111"/>
          </a:xfrm>
          <a:prstGeom prst="rect">
            <a:avLst/>
          </a:prstGeom>
        </p:spPr>
      </p:pic>
      <p:grpSp>
        <p:nvGrpSpPr>
          <p:cNvPr id="19" name="Group 18"/>
          <p:cNvGrpSpPr/>
          <p:nvPr/>
        </p:nvGrpSpPr>
        <p:grpSpPr>
          <a:xfrm>
            <a:off x="6951043" y="1428328"/>
            <a:ext cx="3145934" cy="1070801"/>
            <a:chOff x="6951043" y="1428328"/>
            <a:chExt cx="3145934" cy="1070801"/>
          </a:xfrm>
        </p:grpSpPr>
        <p:cxnSp>
          <p:nvCxnSpPr>
            <p:cNvPr id="9" name="Straight Connector 8"/>
            <p:cNvCxnSpPr/>
            <p:nvPr/>
          </p:nvCxnSpPr>
          <p:spPr>
            <a:xfrm>
              <a:off x="6951043" y="1725504"/>
              <a:ext cx="662540" cy="71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9401973" y="1634874"/>
              <a:ext cx="695004" cy="749873"/>
            </a:xfrm>
            <a:prstGeom prst="rect">
              <a:avLst/>
            </a:prstGeom>
          </p:spPr>
        </p:pic>
        <p:cxnSp>
          <p:nvCxnSpPr>
            <p:cNvPr id="12" name="Straight Connector 11"/>
            <p:cNvCxnSpPr/>
            <p:nvPr/>
          </p:nvCxnSpPr>
          <p:spPr>
            <a:xfrm>
              <a:off x="8593653" y="1464478"/>
              <a:ext cx="662540" cy="71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45238" y="1609458"/>
              <a:ext cx="662540" cy="71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048352" y="1671190"/>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30541" y="1555144"/>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623931" y="1428328"/>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836567" y="1595840"/>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5"/>
          <a:stretch>
            <a:fillRect/>
          </a:stretch>
        </p:blipFill>
        <p:spPr>
          <a:xfrm>
            <a:off x="6293829" y="1673117"/>
            <a:ext cx="5660057" cy="3874513"/>
          </a:xfrm>
          <a:prstGeom prst="rect">
            <a:avLst/>
          </a:prstGeom>
        </p:spPr>
      </p:pic>
    </p:spTree>
    <p:extLst>
      <p:ext uri="{BB962C8B-B14F-4D97-AF65-F5344CB8AC3E}">
        <p14:creationId xmlns:p14="http://schemas.microsoft.com/office/powerpoint/2010/main" val="246854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58</a:t>
            </a:fld>
            <a:endParaRPr lang="en-US" dirty="0"/>
          </a:p>
        </p:txBody>
      </p:sp>
      <p:sp>
        <p:nvSpPr>
          <p:cNvPr id="3" name="Title 2"/>
          <p:cNvSpPr>
            <a:spLocks noGrp="1"/>
          </p:cNvSpPr>
          <p:nvPr>
            <p:ph type="title"/>
          </p:nvPr>
        </p:nvSpPr>
        <p:spPr/>
        <p:txBody>
          <a:bodyPr/>
          <a:lstStyle/>
          <a:p>
            <a:r>
              <a:rPr lang="en-US" dirty="0" smtClean="0"/>
              <a:t>Leaves of Absence</a:t>
            </a:r>
            <a:endParaRPr lang="en-US" dirty="0"/>
          </a:p>
        </p:txBody>
      </p:sp>
      <p:sp>
        <p:nvSpPr>
          <p:cNvPr id="4" name="Text Placeholder 3"/>
          <p:cNvSpPr>
            <a:spLocks noGrp="1"/>
          </p:cNvSpPr>
          <p:nvPr>
            <p:ph type="body" sz="quarter" idx="20"/>
          </p:nvPr>
        </p:nvSpPr>
        <p:spPr>
          <a:xfrm>
            <a:off x="1066800" y="1172818"/>
            <a:ext cx="4554354" cy="4350350"/>
          </a:xfrm>
        </p:spPr>
        <p:txBody>
          <a:bodyPr/>
          <a:lstStyle/>
          <a:p>
            <a:r>
              <a:rPr lang="en-US" sz="2400" dirty="0" smtClean="0">
                <a:latin typeface="Sherman Sans Book"/>
              </a:rPr>
              <a:t>Medical:</a:t>
            </a:r>
          </a:p>
          <a:p>
            <a:pPr marL="342900" indent="-342900">
              <a:buFont typeface="Arial" panose="020B0604020202020204" pitchFamily="34" charset="0"/>
              <a:buChar char="•"/>
            </a:pPr>
            <a:r>
              <a:rPr lang="en-US" sz="2400" dirty="0">
                <a:latin typeface="Sherman Sans Book"/>
              </a:rPr>
              <a:t>M</a:t>
            </a:r>
            <a:r>
              <a:rPr lang="en-US" sz="2400" dirty="0" smtClean="0">
                <a:latin typeface="Sherman Sans Book"/>
              </a:rPr>
              <a:t>ust submit written recommendation from a licensed physician, clinical psychologist or doctor of osteopathy</a:t>
            </a:r>
          </a:p>
          <a:p>
            <a:pPr marL="342900" indent="-342900">
              <a:buFont typeface="Arial" panose="020B0604020202020204" pitchFamily="34" charset="0"/>
              <a:buChar char="•"/>
            </a:pPr>
            <a:r>
              <a:rPr lang="en-US" sz="2400" dirty="0">
                <a:latin typeface="Sherman Sans Book"/>
              </a:rPr>
              <a:t>M</a:t>
            </a:r>
            <a:r>
              <a:rPr lang="en-US" sz="2400" dirty="0" smtClean="0">
                <a:latin typeface="Sherman Sans Book"/>
              </a:rPr>
              <a:t>ay remain in the U.S. while on an approved Medical Leave of Absence</a:t>
            </a:r>
          </a:p>
        </p:txBody>
      </p:sp>
      <p:sp>
        <p:nvSpPr>
          <p:cNvPr id="6" name="Text Placeholder 5"/>
          <p:cNvSpPr>
            <a:spLocks noGrp="1"/>
          </p:cNvSpPr>
          <p:nvPr>
            <p:ph type="body" sz="quarter" idx="22"/>
          </p:nvPr>
        </p:nvSpPr>
        <p:spPr/>
        <p:txBody>
          <a:bodyPr/>
          <a:lstStyle/>
          <a:p>
            <a:r>
              <a:rPr lang="en-US" dirty="0" smtClean="0"/>
              <a:t>Center </a:t>
            </a:r>
            <a:r>
              <a:rPr lang="en-US" dirty="0"/>
              <a:t>for International </a:t>
            </a:r>
            <a:r>
              <a:rPr lang="en-US" dirty="0" smtClean="0"/>
              <a:t>Services</a:t>
            </a:r>
            <a:endParaRPr lang="en-US" dirty="0"/>
          </a:p>
        </p:txBody>
      </p:sp>
      <p:sp>
        <p:nvSpPr>
          <p:cNvPr id="5" name="TextBox 4"/>
          <p:cNvSpPr txBox="1"/>
          <p:nvPr/>
        </p:nvSpPr>
        <p:spPr>
          <a:xfrm>
            <a:off x="6811664" y="1172818"/>
            <a:ext cx="4706753" cy="2677656"/>
          </a:xfrm>
          <a:prstGeom prst="rect">
            <a:avLst/>
          </a:prstGeom>
          <a:noFill/>
        </p:spPr>
        <p:txBody>
          <a:bodyPr wrap="square" rtlCol="0">
            <a:spAutoFit/>
          </a:bodyPr>
          <a:lstStyle/>
          <a:p>
            <a:r>
              <a:rPr lang="en-US" sz="2400" dirty="0" smtClean="0">
                <a:latin typeface="Sherman Sans Book"/>
              </a:rPr>
              <a:t>Personal:</a:t>
            </a:r>
          </a:p>
          <a:p>
            <a:pPr marL="457200" indent="-457200">
              <a:buFont typeface="Arial" panose="020B0604020202020204" pitchFamily="34" charset="0"/>
              <a:buChar char="•"/>
            </a:pPr>
            <a:r>
              <a:rPr lang="en-US" sz="2400" dirty="0">
                <a:latin typeface="Sherman Sans Book"/>
              </a:rPr>
              <a:t>M</a:t>
            </a:r>
            <a:r>
              <a:rPr lang="en-US" sz="2400" dirty="0" smtClean="0">
                <a:latin typeface="Sherman Sans Book"/>
              </a:rPr>
              <a:t>ust </a:t>
            </a:r>
            <a:r>
              <a:rPr lang="en-US" sz="2400" dirty="0">
                <a:latin typeface="Sherman Sans Book"/>
              </a:rPr>
              <a:t>begin with academic </a:t>
            </a:r>
            <a:r>
              <a:rPr lang="en-US" sz="2400" dirty="0" smtClean="0">
                <a:latin typeface="Sherman Sans Book"/>
              </a:rPr>
              <a:t>department</a:t>
            </a:r>
          </a:p>
          <a:p>
            <a:pPr marL="457200" indent="-457200">
              <a:buFont typeface="Arial" panose="020B0604020202020204" pitchFamily="34" charset="0"/>
              <a:buChar char="•"/>
            </a:pPr>
            <a:r>
              <a:rPr lang="en-US" sz="2400" dirty="0" smtClean="0">
                <a:latin typeface="Sherman Sans Book"/>
              </a:rPr>
              <a:t>F-1 </a:t>
            </a:r>
            <a:r>
              <a:rPr lang="en-US" sz="2400" dirty="0">
                <a:latin typeface="Sherman Sans Book"/>
              </a:rPr>
              <a:t>status will be </a:t>
            </a:r>
            <a:r>
              <a:rPr lang="en-US" sz="2400" dirty="0" smtClean="0">
                <a:latin typeface="Sherman Sans Book"/>
              </a:rPr>
              <a:t>terminated</a:t>
            </a:r>
          </a:p>
          <a:p>
            <a:pPr marL="457200" indent="-457200">
              <a:buFont typeface="Arial" panose="020B0604020202020204" pitchFamily="34" charset="0"/>
              <a:buChar char="•"/>
            </a:pPr>
            <a:r>
              <a:rPr lang="en-US" sz="2400" dirty="0">
                <a:latin typeface="Sherman Sans Book"/>
              </a:rPr>
              <a:t>M</a:t>
            </a:r>
            <a:r>
              <a:rPr lang="en-US" sz="2400" dirty="0" smtClean="0">
                <a:latin typeface="Sherman Sans Book"/>
              </a:rPr>
              <a:t>ay </a:t>
            </a:r>
            <a:r>
              <a:rPr lang="en-US" sz="2400" dirty="0">
                <a:latin typeface="Sherman Sans Book"/>
              </a:rPr>
              <a:t>not remain in the U.S. while on a Personal Leave of Absence</a:t>
            </a:r>
          </a:p>
        </p:txBody>
      </p:sp>
    </p:spTree>
    <p:extLst>
      <p:ext uri="{BB962C8B-B14F-4D97-AF65-F5344CB8AC3E}">
        <p14:creationId xmlns:p14="http://schemas.microsoft.com/office/powerpoint/2010/main" val="105123499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59</a:t>
            </a:fld>
            <a:endParaRPr lang="en-US" dirty="0"/>
          </a:p>
        </p:txBody>
      </p:sp>
      <p:sp>
        <p:nvSpPr>
          <p:cNvPr id="3" name="Title 2"/>
          <p:cNvSpPr>
            <a:spLocks noGrp="1"/>
          </p:cNvSpPr>
          <p:nvPr>
            <p:ph type="title"/>
          </p:nvPr>
        </p:nvSpPr>
        <p:spPr/>
        <p:txBody>
          <a:bodyPr/>
          <a:lstStyle/>
          <a:p>
            <a:r>
              <a:rPr lang="en-US" dirty="0" smtClean="0"/>
              <a:t>international.syr.edu</a:t>
            </a:r>
            <a:endParaRPr lang="en-US" dirty="0"/>
          </a:p>
        </p:txBody>
      </p:sp>
      <p:sp>
        <p:nvSpPr>
          <p:cNvPr id="6" name="Text Placeholder 5"/>
          <p:cNvSpPr>
            <a:spLocks noGrp="1"/>
          </p:cNvSpPr>
          <p:nvPr>
            <p:ph type="body" sz="quarter" idx="22"/>
          </p:nvPr>
        </p:nvSpPr>
        <p:spPr/>
        <p:txBody>
          <a:bodyPr/>
          <a:lstStyle/>
          <a:p>
            <a:r>
              <a:rPr lang="en-US" dirty="0" smtClean="0"/>
              <a:t>Center </a:t>
            </a:r>
            <a:r>
              <a:rPr lang="en-US" dirty="0"/>
              <a:t>for International </a:t>
            </a:r>
            <a:r>
              <a:rPr lang="en-US" dirty="0" smtClean="0"/>
              <a:t>Services</a:t>
            </a:r>
            <a:endParaRPr lang="en-US" dirty="0"/>
          </a:p>
        </p:txBody>
      </p:sp>
      <p:pic>
        <p:nvPicPr>
          <p:cNvPr id="4" name="Picture 3"/>
          <p:cNvPicPr>
            <a:picLocks noChangeAspect="1"/>
          </p:cNvPicPr>
          <p:nvPr/>
        </p:nvPicPr>
        <p:blipFill>
          <a:blip r:embed="rId3"/>
          <a:stretch>
            <a:fillRect/>
          </a:stretch>
        </p:blipFill>
        <p:spPr>
          <a:xfrm>
            <a:off x="2968215" y="1152432"/>
            <a:ext cx="6865169" cy="4919244"/>
          </a:xfrm>
          <a:prstGeom prst="rect">
            <a:avLst/>
          </a:prstGeom>
        </p:spPr>
      </p:pic>
    </p:spTree>
    <p:extLst>
      <p:ext uri="{BB962C8B-B14F-4D97-AF65-F5344CB8AC3E}">
        <p14:creationId xmlns:p14="http://schemas.microsoft.com/office/powerpoint/2010/main" val="24169745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6</a:t>
            </a:fld>
            <a:endParaRPr lang="en-US" dirty="0"/>
          </a:p>
        </p:txBody>
      </p:sp>
      <p:sp>
        <p:nvSpPr>
          <p:cNvPr id="3" name="Section Title"/>
          <p:cNvSpPr>
            <a:spLocks noGrp="1"/>
          </p:cNvSpPr>
          <p:nvPr>
            <p:ph type="title"/>
          </p:nvPr>
        </p:nvSpPr>
        <p:spPr>
          <a:xfrm>
            <a:off x="6811664" y="112056"/>
            <a:ext cx="4569012" cy="839970"/>
          </a:xfrm>
        </p:spPr>
        <p:txBody>
          <a:bodyPr/>
          <a:lstStyle/>
          <a:p>
            <a:pPr algn="ctr"/>
            <a:r>
              <a:rPr lang="en-US" dirty="0" smtClean="0"/>
              <a:t>Campus Tours:</a:t>
            </a:r>
            <a:endParaRPr lang="en-US" dirty="0"/>
          </a:p>
        </p:txBody>
      </p:sp>
      <p:pic>
        <p:nvPicPr>
          <p:cNvPr id="15" name="Picture" descr="Exterior photo of Crouse College during early fall on a beautiful day. Students are seen in the distance walking on campus."/>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40" r="1840"/>
          <a:stretch>
            <a:fillRect/>
          </a:stretch>
        </p:blipFill>
        <p:spPr>
          <a:xfrm>
            <a:off x="684028" y="276449"/>
            <a:ext cx="5638800" cy="5739712"/>
          </a:xfrm>
        </p:spPr>
      </p:pic>
      <p:sp>
        <p:nvSpPr>
          <p:cNvPr id="2" name="Division Name, if applicable"/>
          <p:cNvSpPr>
            <a:spLocks noGrp="1"/>
          </p:cNvSpPr>
          <p:nvPr>
            <p:ph type="body" sz="quarter" idx="18"/>
          </p:nvPr>
        </p:nvSpPr>
        <p:spPr/>
        <p:txBody>
          <a:bodyPr/>
          <a:lstStyle/>
          <a:p>
            <a:r>
              <a:rPr lang="en-US" dirty="0" smtClean="0"/>
              <a:t>Center </a:t>
            </a:r>
            <a:r>
              <a:rPr lang="en-US" dirty="0"/>
              <a:t>for International Services</a:t>
            </a:r>
          </a:p>
        </p:txBody>
      </p:sp>
      <p:sp>
        <p:nvSpPr>
          <p:cNvPr id="5" name="TextBox 4"/>
          <p:cNvSpPr txBox="1"/>
          <p:nvPr/>
        </p:nvSpPr>
        <p:spPr>
          <a:xfrm>
            <a:off x="7009835" y="919077"/>
            <a:ext cx="4172669" cy="2092881"/>
          </a:xfrm>
          <a:prstGeom prst="rect">
            <a:avLst/>
          </a:prstGeom>
          <a:noFill/>
        </p:spPr>
        <p:txBody>
          <a:bodyPr wrap="square" rtlCol="0">
            <a:spAutoFit/>
          </a:bodyPr>
          <a:lstStyle/>
          <a:p>
            <a:r>
              <a:rPr lang="en-US" sz="1600" dirty="0">
                <a:latin typeface="Sherman Sans Book"/>
              </a:rPr>
              <a:t>Virtual Tour: </a:t>
            </a:r>
            <a:r>
              <a:rPr lang="en-US" sz="1600" dirty="0">
                <a:latin typeface="Sherman Sans Book"/>
                <a:hlinkClick r:id="rId4"/>
              </a:rPr>
              <a:t>https://www.syracuse.edu/admissions/visit-tour/virtual-tour</a:t>
            </a:r>
            <a:r>
              <a:rPr lang="en-US" sz="1600" dirty="0" smtClean="0">
                <a:latin typeface="Sherman Sans Book"/>
                <a:hlinkClick r:id="rId4"/>
              </a:rPr>
              <a:t>/</a:t>
            </a:r>
            <a:endParaRPr lang="en-US" sz="1600" dirty="0" smtClean="0">
              <a:latin typeface="Sherman Sans Book"/>
            </a:endParaRPr>
          </a:p>
          <a:p>
            <a:endParaRPr lang="en-US" sz="1600" dirty="0">
              <a:latin typeface="Sherman Sans Book"/>
            </a:endParaRPr>
          </a:p>
          <a:p>
            <a:r>
              <a:rPr lang="en-US" sz="1600" dirty="0" smtClean="0">
                <a:latin typeface="Sherman Sans Book"/>
              </a:rPr>
              <a:t>In person tour: will eventually resume </a:t>
            </a:r>
          </a:p>
          <a:p>
            <a:pPr marL="285750" indent="-285750">
              <a:buFont typeface="Arial" panose="020B0604020202020204" pitchFamily="34" charset="0"/>
              <a:buChar char="•"/>
            </a:pPr>
            <a:r>
              <a:rPr lang="en-US" sz="1600" dirty="0" smtClean="0">
                <a:latin typeface="Sherman Sans Book"/>
              </a:rPr>
              <a:t>Office of Admissions in 100 Crouse Hinds Hall</a:t>
            </a:r>
          </a:p>
          <a:p>
            <a:endParaRPr lang="en-US" dirty="0">
              <a:latin typeface="Trebuchet MS" panose="020B0603020202020204" pitchFamily="34" charset="0"/>
            </a:endParaRPr>
          </a:p>
        </p:txBody>
      </p:sp>
      <p:pic>
        <p:nvPicPr>
          <p:cNvPr id="6" name="Picture 5"/>
          <p:cNvPicPr>
            <a:picLocks noChangeAspect="1"/>
          </p:cNvPicPr>
          <p:nvPr/>
        </p:nvPicPr>
        <p:blipFill>
          <a:blip r:embed="rId5"/>
          <a:stretch>
            <a:fillRect/>
          </a:stretch>
        </p:blipFill>
        <p:spPr>
          <a:xfrm>
            <a:off x="8239539" y="3463917"/>
            <a:ext cx="3495260" cy="2621446"/>
          </a:xfrm>
          <a:prstGeom prst="rect">
            <a:avLst/>
          </a:prstGeom>
        </p:spPr>
      </p:pic>
    </p:spTree>
    <p:extLst>
      <p:ext uri="{BB962C8B-B14F-4D97-AF65-F5344CB8AC3E}">
        <p14:creationId xmlns:p14="http://schemas.microsoft.com/office/powerpoint/2010/main" val="30613131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60</a:t>
            </a:fld>
            <a:endParaRPr lang="en-US" dirty="0"/>
          </a:p>
        </p:txBody>
      </p:sp>
      <p:sp>
        <p:nvSpPr>
          <p:cNvPr id="6" name="Text Placeholder 5"/>
          <p:cNvSpPr>
            <a:spLocks noGrp="1"/>
          </p:cNvSpPr>
          <p:nvPr>
            <p:ph type="body" sz="quarter" idx="22"/>
          </p:nvPr>
        </p:nvSpPr>
        <p:spPr/>
        <p:txBody>
          <a:bodyPr/>
          <a:lstStyle/>
          <a:p>
            <a:r>
              <a:rPr lang="en-US" dirty="0" smtClean="0"/>
              <a:t>Center for International Services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34" y="89817"/>
            <a:ext cx="8855242" cy="5940410"/>
          </a:xfrm>
          <a:prstGeom prst="rect">
            <a:avLst/>
          </a:prstGeom>
        </p:spPr>
      </p:pic>
    </p:spTree>
    <p:extLst>
      <p:ext uri="{BB962C8B-B14F-4D97-AF65-F5344CB8AC3E}">
        <p14:creationId xmlns:p14="http://schemas.microsoft.com/office/powerpoint/2010/main" val="40897835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cNvSpPr>
            <a:spLocks noGrp="1"/>
          </p:cNvSpPr>
          <p:nvPr>
            <p:ph type="sldNum" sz="quarter" idx="10"/>
          </p:nvPr>
        </p:nvSpPr>
        <p:spPr/>
        <p:txBody>
          <a:bodyPr/>
          <a:lstStyle/>
          <a:p>
            <a:fld id="{F343A32A-436A-8143-8894-653E98457856}" type="slidenum">
              <a:rPr lang="en-US" smtClean="0"/>
              <a:pPr/>
              <a:t>7</a:t>
            </a:fld>
            <a:endParaRPr lang="en-US" dirty="0"/>
          </a:p>
        </p:txBody>
      </p:sp>
      <p:sp>
        <p:nvSpPr>
          <p:cNvPr id="2" name="Title"/>
          <p:cNvSpPr>
            <a:spLocks noGrp="1"/>
          </p:cNvSpPr>
          <p:nvPr>
            <p:ph type="title"/>
          </p:nvPr>
        </p:nvSpPr>
        <p:spPr>
          <a:xfrm>
            <a:off x="627322" y="170122"/>
            <a:ext cx="10958622" cy="648584"/>
          </a:xfrm>
        </p:spPr>
        <p:txBody>
          <a:bodyPr/>
          <a:lstStyle/>
          <a:p>
            <a:r>
              <a:rPr lang="en-US" sz="3200" dirty="0" smtClean="0">
                <a:solidFill>
                  <a:srgbClr val="FF0000"/>
                </a:solidFill>
              </a:rPr>
              <a:t>		</a:t>
            </a:r>
            <a:r>
              <a:rPr lang="en-US" sz="3200" dirty="0">
                <a:solidFill>
                  <a:srgbClr val="FF0000"/>
                </a:solidFill>
              </a:rPr>
              <a:t>	</a:t>
            </a:r>
            <a:r>
              <a:rPr lang="en-US" sz="3200" dirty="0" smtClean="0">
                <a:solidFill>
                  <a:srgbClr val="FF0000"/>
                </a:solidFill>
              </a:rPr>
              <a:t>English Language Assessment Exam</a:t>
            </a:r>
            <a:endParaRPr lang="en-US" sz="3200" dirty="0">
              <a:solidFill>
                <a:srgbClr val="FF0000"/>
              </a:solidFill>
            </a:endParaRPr>
          </a:p>
        </p:txBody>
      </p:sp>
      <p:sp>
        <p:nvSpPr>
          <p:cNvPr id="10" name="Main content or caption text"/>
          <p:cNvSpPr>
            <a:spLocks noGrp="1"/>
          </p:cNvSpPr>
          <p:nvPr>
            <p:ph type="body" sz="quarter" idx="19"/>
          </p:nvPr>
        </p:nvSpPr>
        <p:spPr>
          <a:xfrm>
            <a:off x="701750" y="776174"/>
            <a:ext cx="10536864" cy="361507"/>
          </a:xfrm>
        </p:spPr>
        <p:txBody>
          <a:bodyPr/>
          <a:lstStyle/>
          <a:p>
            <a:r>
              <a:rPr lang="en-US" dirty="0">
                <a:latin typeface="Sherman Sans Book"/>
                <a:hlinkClick r:id="rId3"/>
              </a:rPr>
              <a:t>https://syracuseuniversity.qualtrics.com/jfe/form/SV_3eIGwpVffvR2VKZ</a:t>
            </a:r>
            <a:r>
              <a:rPr lang="en-US" dirty="0">
                <a:latin typeface="Sherman Sans Book"/>
              </a:rPr>
              <a:t>.</a:t>
            </a:r>
            <a:r>
              <a:rPr lang="en-US" dirty="0" smtClean="0">
                <a:solidFill>
                  <a:schemeClr val="tx1"/>
                </a:solidFill>
                <a:latin typeface="Sherman Sans Book"/>
              </a:rPr>
              <a:t>- Deadline to register is August 15!</a:t>
            </a:r>
          </a:p>
          <a:p>
            <a:endParaRPr lang="en-US" dirty="0"/>
          </a:p>
        </p:txBody>
      </p:sp>
      <p:sp>
        <p:nvSpPr>
          <p:cNvPr id="4" name="Division Name, if applicable"/>
          <p:cNvSpPr>
            <a:spLocks noGrp="1"/>
          </p:cNvSpPr>
          <p:nvPr>
            <p:ph type="body" sz="quarter" idx="22"/>
          </p:nvPr>
        </p:nvSpPr>
        <p:spPr/>
        <p:txBody>
          <a:bodyPr/>
          <a:lstStyle/>
          <a:p>
            <a:r>
              <a:rPr lang="en-US" dirty="0" smtClean="0"/>
              <a:t>Center for International Services</a:t>
            </a:r>
            <a:endParaRPr lang="en-US" dirty="0"/>
          </a:p>
        </p:txBody>
      </p:sp>
      <p:sp>
        <p:nvSpPr>
          <p:cNvPr id="7" name="TextBox 6"/>
          <p:cNvSpPr txBox="1"/>
          <p:nvPr/>
        </p:nvSpPr>
        <p:spPr>
          <a:xfrm>
            <a:off x="701750" y="1137681"/>
            <a:ext cx="5316278" cy="3970318"/>
          </a:xfrm>
          <a:prstGeom prst="rect">
            <a:avLst/>
          </a:prstGeom>
          <a:solidFill>
            <a:srgbClr val="D44500"/>
          </a:solidFill>
        </p:spPr>
        <p:txBody>
          <a:bodyPr wrap="square" rtlCol="0">
            <a:spAutoFit/>
          </a:bodyPr>
          <a:lstStyle/>
          <a:p>
            <a:r>
              <a:rPr lang="en-US" dirty="0" smtClean="0">
                <a:solidFill>
                  <a:schemeClr val="bg1"/>
                </a:solidFill>
                <a:latin typeface="Sherman Sans Book"/>
              </a:rPr>
              <a:t>Who has to take the exam:</a:t>
            </a:r>
          </a:p>
          <a:p>
            <a:pPr marL="285750" indent="-285750">
              <a:buFont typeface="Arial" panose="020B0604020202020204" pitchFamily="34" charset="0"/>
              <a:buChar char="•"/>
            </a:pPr>
            <a:r>
              <a:rPr lang="en-US" dirty="0" smtClean="0">
                <a:solidFill>
                  <a:schemeClr val="bg1"/>
                </a:solidFill>
                <a:latin typeface="Sherman Sans Book"/>
              </a:rPr>
              <a:t>All Undergraduate Students for whom English is not their native language</a:t>
            </a:r>
          </a:p>
          <a:p>
            <a:pPr marL="285750" indent="-285750">
              <a:buFont typeface="Arial" panose="020B0604020202020204" pitchFamily="34" charset="0"/>
              <a:buChar char="•"/>
            </a:pPr>
            <a:r>
              <a:rPr lang="en-US" dirty="0" smtClean="0">
                <a:solidFill>
                  <a:schemeClr val="bg1"/>
                </a:solidFill>
                <a:latin typeface="Sherman Sans Book"/>
              </a:rPr>
              <a:t>All Graduate students whose </a:t>
            </a:r>
            <a:r>
              <a:rPr lang="en-US" dirty="0" err="1" smtClean="0">
                <a:solidFill>
                  <a:schemeClr val="bg1"/>
                </a:solidFill>
                <a:latin typeface="Sherman Sans Book"/>
              </a:rPr>
              <a:t>TOEFL</a:t>
            </a:r>
            <a:r>
              <a:rPr lang="en-US" dirty="0" smtClean="0">
                <a:solidFill>
                  <a:schemeClr val="bg1"/>
                </a:solidFill>
                <a:latin typeface="Sherman Sans Book"/>
              </a:rPr>
              <a:t> Score is below 90 or </a:t>
            </a:r>
            <a:r>
              <a:rPr lang="en-US" dirty="0" err="1" smtClean="0">
                <a:solidFill>
                  <a:schemeClr val="bg1"/>
                </a:solidFill>
                <a:latin typeface="Sherman Sans Book"/>
              </a:rPr>
              <a:t>IELTs</a:t>
            </a:r>
            <a:r>
              <a:rPr lang="en-US" dirty="0" smtClean="0">
                <a:solidFill>
                  <a:schemeClr val="bg1"/>
                </a:solidFill>
                <a:latin typeface="Sherman Sans Book"/>
              </a:rPr>
              <a:t> score is below a 6.5</a:t>
            </a:r>
          </a:p>
          <a:p>
            <a:endParaRPr lang="en-US" dirty="0" smtClean="0">
              <a:solidFill>
                <a:schemeClr val="bg1"/>
              </a:solidFill>
              <a:latin typeface="Sherman Sans Book"/>
            </a:endParaRPr>
          </a:p>
          <a:p>
            <a:r>
              <a:rPr lang="en-US" dirty="0" smtClean="0">
                <a:solidFill>
                  <a:schemeClr val="bg1"/>
                </a:solidFill>
                <a:latin typeface="Sherman Sans Book"/>
              </a:rPr>
              <a:t>Exceptions:</a:t>
            </a:r>
          </a:p>
          <a:p>
            <a:pPr marL="285750" indent="-285750">
              <a:buFont typeface="Arial" panose="020B0604020202020204" pitchFamily="34" charset="0"/>
              <a:buChar char="•"/>
            </a:pPr>
            <a:r>
              <a:rPr lang="en-US" dirty="0" smtClean="0">
                <a:solidFill>
                  <a:schemeClr val="bg1"/>
                </a:solidFill>
                <a:latin typeface="Sherman Sans Book"/>
              </a:rPr>
              <a:t>SU Abroad and other exchange students who are here for one or two semesters</a:t>
            </a:r>
          </a:p>
          <a:p>
            <a:pPr marL="285750" indent="-285750">
              <a:buFont typeface="Arial" panose="020B0604020202020204" pitchFamily="34" charset="0"/>
              <a:buChar char="•"/>
            </a:pPr>
            <a:r>
              <a:rPr lang="en-US" dirty="0" smtClean="0">
                <a:solidFill>
                  <a:schemeClr val="bg1"/>
                </a:solidFill>
                <a:latin typeface="Sherman Sans Book"/>
              </a:rPr>
              <a:t>Teaching Assistants</a:t>
            </a:r>
          </a:p>
          <a:p>
            <a:pPr marL="285750" indent="-285750">
              <a:buFont typeface="Arial" panose="020B0604020202020204" pitchFamily="34" charset="0"/>
              <a:buChar char="•"/>
            </a:pPr>
            <a:r>
              <a:rPr lang="en-US" dirty="0" smtClean="0">
                <a:solidFill>
                  <a:schemeClr val="bg1"/>
                </a:solidFill>
                <a:latin typeface="Sherman Sans Book"/>
              </a:rPr>
              <a:t>Graduate Students in the College of Engineering &amp; Computer Science, Masters in Public Administration (MPA and </a:t>
            </a:r>
            <a:r>
              <a:rPr lang="en-US" dirty="0" err="1" smtClean="0">
                <a:solidFill>
                  <a:schemeClr val="bg1"/>
                </a:solidFill>
                <a:latin typeface="Sherman Sans Book"/>
              </a:rPr>
              <a:t>EPMA</a:t>
            </a:r>
            <a:r>
              <a:rPr lang="en-US" dirty="0" smtClean="0">
                <a:solidFill>
                  <a:schemeClr val="bg1"/>
                </a:solidFill>
                <a:latin typeface="Sherman Sans Book"/>
              </a:rPr>
              <a:t>), College of Law</a:t>
            </a:r>
            <a:endParaRPr lang="en-US" dirty="0">
              <a:solidFill>
                <a:schemeClr val="bg1"/>
              </a:solidFill>
              <a:latin typeface="Sherman Sans Book"/>
            </a:endParaRPr>
          </a:p>
        </p:txBody>
      </p:sp>
      <p:sp>
        <p:nvSpPr>
          <p:cNvPr id="9" name="TextBox 8"/>
          <p:cNvSpPr txBox="1"/>
          <p:nvPr/>
        </p:nvSpPr>
        <p:spPr>
          <a:xfrm>
            <a:off x="6352675" y="1148313"/>
            <a:ext cx="5233270" cy="1200329"/>
          </a:xfrm>
          <a:prstGeom prst="rect">
            <a:avLst/>
          </a:prstGeom>
          <a:solidFill>
            <a:srgbClr val="D44500"/>
          </a:solidFill>
        </p:spPr>
        <p:txBody>
          <a:bodyPr wrap="square" rtlCol="0">
            <a:spAutoFit/>
          </a:bodyPr>
          <a:lstStyle/>
          <a:p>
            <a:r>
              <a:rPr lang="en-US" dirty="0" smtClean="0">
                <a:solidFill>
                  <a:schemeClr val="bg1"/>
                </a:solidFill>
                <a:latin typeface="Sherman Sans Book"/>
              </a:rPr>
              <a:t>When:  August 19</a:t>
            </a:r>
          </a:p>
          <a:p>
            <a:endParaRPr lang="en-US" dirty="0" smtClean="0">
              <a:solidFill>
                <a:schemeClr val="bg1"/>
              </a:solidFill>
              <a:latin typeface="Sherman Sans Book"/>
            </a:endParaRPr>
          </a:p>
          <a:p>
            <a:r>
              <a:rPr lang="en-US" dirty="0" smtClean="0">
                <a:solidFill>
                  <a:schemeClr val="bg1"/>
                </a:solidFill>
                <a:latin typeface="Sherman Sans Book"/>
              </a:rPr>
              <a:t>Where:  Online</a:t>
            </a:r>
          </a:p>
          <a:p>
            <a:endParaRPr lang="en-US" dirty="0" smtClean="0">
              <a:solidFill>
                <a:schemeClr val="bg1"/>
              </a:solidFill>
              <a:latin typeface="Trebuchet MS" panose="020B0603020202020204" pitchFamily="34" charset="0"/>
            </a:endParaRPr>
          </a:p>
        </p:txBody>
      </p:sp>
      <p:sp>
        <p:nvSpPr>
          <p:cNvPr id="11" name="TextBox 10"/>
          <p:cNvSpPr txBox="1"/>
          <p:nvPr/>
        </p:nvSpPr>
        <p:spPr>
          <a:xfrm>
            <a:off x="701751" y="5371877"/>
            <a:ext cx="10884194" cy="646331"/>
          </a:xfrm>
          <a:prstGeom prst="rect">
            <a:avLst/>
          </a:prstGeom>
          <a:solidFill>
            <a:srgbClr val="6F777D"/>
          </a:solidFill>
        </p:spPr>
        <p:txBody>
          <a:bodyPr wrap="square" rtlCol="0">
            <a:spAutoFit/>
          </a:bodyPr>
          <a:lstStyle/>
          <a:p>
            <a:pPr algn="ctr"/>
            <a:r>
              <a:rPr lang="en-US" dirty="0">
                <a:latin typeface="Sherman Sans Book"/>
              </a:rPr>
              <a:t>If you have questions, please contact one of the </a:t>
            </a:r>
            <a:r>
              <a:rPr lang="en-US" dirty="0" err="1">
                <a:latin typeface="Sherman Sans Book"/>
              </a:rPr>
              <a:t>ESOL</a:t>
            </a:r>
            <a:r>
              <a:rPr lang="en-US" dirty="0">
                <a:latin typeface="Sherman Sans Book"/>
              </a:rPr>
              <a:t> </a:t>
            </a:r>
            <a:r>
              <a:rPr lang="en-US" dirty="0" smtClean="0">
                <a:latin typeface="Sherman Sans Book"/>
              </a:rPr>
              <a:t>Coordinators</a:t>
            </a:r>
          </a:p>
          <a:p>
            <a:pPr algn="ctr"/>
            <a:r>
              <a:rPr lang="en-US" dirty="0" smtClean="0">
                <a:latin typeface="Sherman Sans Book"/>
              </a:rPr>
              <a:t>Matthew </a:t>
            </a:r>
            <a:r>
              <a:rPr lang="en-US" dirty="0">
                <a:latin typeface="Sherman Sans Book"/>
              </a:rPr>
              <a:t>Hammill </a:t>
            </a:r>
            <a:r>
              <a:rPr lang="en-US" dirty="0" smtClean="0">
                <a:latin typeface="Sherman Sans Book"/>
                <a:hlinkClick r:id="rId4"/>
              </a:rPr>
              <a:t>mjhammil@syr.edu</a:t>
            </a:r>
            <a:r>
              <a:rPr lang="en-US" dirty="0" smtClean="0">
                <a:latin typeface="Sherman Sans Book"/>
              </a:rPr>
              <a:t> or Youmie Kim </a:t>
            </a:r>
            <a:r>
              <a:rPr lang="en-US" dirty="0">
                <a:latin typeface="Sherman Sans Book"/>
                <a:hlinkClick r:id="rId4"/>
              </a:rPr>
              <a:t>mjhammil@syr.edu</a:t>
            </a:r>
            <a:r>
              <a:rPr lang="en-US" dirty="0" smtClean="0">
                <a:latin typeface="Sherman Sans Book"/>
              </a:rPr>
              <a:t>. </a:t>
            </a:r>
          </a:p>
        </p:txBody>
      </p:sp>
    </p:spTree>
    <p:extLst>
      <p:ext uri="{BB962C8B-B14F-4D97-AF65-F5344CB8AC3E}">
        <p14:creationId xmlns:p14="http://schemas.microsoft.com/office/powerpoint/2010/main" val="23863533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8</a:t>
            </a:fld>
            <a:endParaRPr lang="en-US" dirty="0"/>
          </a:p>
        </p:txBody>
      </p:sp>
      <p:sp>
        <p:nvSpPr>
          <p:cNvPr id="3" name="Title 2"/>
          <p:cNvSpPr>
            <a:spLocks noGrp="1"/>
          </p:cNvSpPr>
          <p:nvPr>
            <p:ph type="title"/>
          </p:nvPr>
        </p:nvSpPr>
        <p:spPr/>
        <p:txBody>
          <a:bodyPr/>
          <a:lstStyle/>
          <a:p>
            <a:r>
              <a:rPr lang="en-US" dirty="0" smtClean="0"/>
              <a:t>Health Services</a:t>
            </a:r>
            <a:endParaRPr lang="en-US" dirty="0"/>
          </a:p>
        </p:txBody>
      </p:sp>
      <p:sp>
        <p:nvSpPr>
          <p:cNvPr id="4" name="Content Placeholder 3"/>
          <p:cNvSpPr>
            <a:spLocks noGrp="1"/>
          </p:cNvSpPr>
          <p:nvPr>
            <p:ph sz="quarter" idx="19"/>
          </p:nvPr>
        </p:nvSpPr>
        <p:spPr>
          <a:xfrm>
            <a:off x="1066799" y="1094048"/>
            <a:ext cx="4929964" cy="1497062"/>
          </a:xfrm>
          <a:solidFill>
            <a:srgbClr val="D44500"/>
          </a:solidFill>
        </p:spPr>
        <p:txBody>
          <a:bodyPr/>
          <a:lstStyle/>
          <a:p>
            <a:pPr>
              <a:lnSpc>
                <a:spcPct val="100000"/>
              </a:lnSpc>
            </a:pPr>
            <a:r>
              <a:rPr lang="en-US" sz="1800" i="0" dirty="0">
                <a:solidFill>
                  <a:schemeClr val="bg1"/>
                </a:solidFill>
                <a:latin typeface="Sherman Sans Book"/>
              </a:rPr>
              <a:t>Barnes Center at The Arch 150 Sims Drive, Syracuse, NY 13244</a:t>
            </a:r>
          </a:p>
          <a:p>
            <a:pPr>
              <a:lnSpc>
                <a:spcPct val="100000"/>
              </a:lnSpc>
            </a:pPr>
            <a:r>
              <a:rPr lang="en-US" sz="1800" i="0" dirty="0" smtClean="0">
                <a:solidFill>
                  <a:schemeClr val="bg1"/>
                </a:solidFill>
                <a:latin typeface="Sherman Sans Book"/>
              </a:rPr>
              <a:t>315.443.8000 - </a:t>
            </a:r>
            <a:r>
              <a:rPr lang="en-US" sz="1800" i="0" u="sng" dirty="0" smtClean="0">
                <a:solidFill>
                  <a:schemeClr val="bg1"/>
                </a:solidFill>
                <a:latin typeface="Sherman Sans Book"/>
              </a:rPr>
              <a:t>health@syr.edu</a:t>
            </a:r>
          </a:p>
          <a:p>
            <a:pPr>
              <a:lnSpc>
                <a:spcPct val="100000"/>
              </a:lnSpc>
            </a:pPr>
            <a:r>
              <a:rPr lang="en-US" sz="1800" i="0" dirty="0">
                <a:solidFill>
                  <a:schemeClr val="bg1"/>
                </a:solidFill>
                <a:latin typeface="Sherman Sans Book"/>
              </a:rPr>
              <a:t>http://health.syr.edu/</a:t>
            </a:r>
          </a:p>
          <a:p>
            <a:endParaRPr lang="en-US" dirty="0"/>
          </a:p>
        </p:txBody>
      </p:sp>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6" name="Picture 5"/>
          <p:cNvPicPr>
            <a:picLocks noChangeAspect="1"/>
          </p:cNvPicPr>
          <p:nvPr/>
        </p:nvPicPr>
        <p:blipFill>
          <a:blip r:embed="rId2"/>
          <a:stretch>
            <a:fillRect/>
          </a:stretch>
        </p:blipFill>
        <p:spPr>
          <a:xfrm>
            <a:off x="4601805" y="4301979"/>
            <a:ext cx="1643530" cy="1638142"/>
          </a:xfrm>
          <a:prstGeom prst="rect">
            <a:avLst/>
          </a:prstGeom>
        </p:spPr>
      </p:pic>
      <p:sp>
        <p:nvSpPr>
          <p:cNvPr id="11" name="AutoShape 2" descr="Image result for Barnes Center at the 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6493906" y="1094048"/>
            <a:ext cx="5035977" cy="3340087"/>
          </a:xfrm>
          <a:prstGeom prst="rect">
            <a:avLst/>
          </a:prstGeom>
        </p:spPr>
      </p:pic>
      <p:sp>
        <p:nvSpPr>
          <p:cNvPr id="5" name="TextBox 4"/>
          <p:cNvSpPr txBox="1"/>
          <p:nvPr/>
        </p:nvSpPr>
        <p:spPr>
          <a:xfrm>
            <a:off x="1066799" y="2732319"/>
            <a:ext cx="4929964"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Sherman Sans Book"/>
              </a:rPr>
              <a:t>Upload Health History and immunization records at the Barnes Center </a:t>
            </a:r>
            <a:r>
              <a:rPr lang="en-US" sz="1600" b="1" u="sng" dirty="0" smtClean="0">
                <a:latin typeface="Sherman Sans Book"/>
                <a:hlinkClick r:id="rId4"/>
              </a:rPr>
              <a:t>Patient Portal</a:t>
            </a:r>
            <a:endParaRPr lang="en-US" sz="1600" b="1" u="sng" dirty="0" smtClean="0">
              <a:latin typeface="Sherman Sans Book"/>
            </a:endParaRPr>
          </a:p>
          <a:p>
            <a:endParaRPr lang="en-US" sz="1600" b="1" u="sng" dirty="0" smtClean="0">
              <a:latin typeface="Sherman Sans Book"/>
            </a:endParaRPr>
          </a:p>
          <a:p>
            <a:pPr marL="285750" indent="-285750">
              <a:buFont typeface="Arial" panose="020B0604020202020204" pitchFamily="34" charset="0"/>
              <a:buChar char="•"/>
            </a:pPr>
            <a:r>
              <a:rPr lang="en-US" sz="1600" dirty="0" smtClean="0">
                <a:latin typeface="Sherman Sans Book"/>
              </a:rPr>
              <a:t>Enroll in the </a:t>
            </a:r>
            <a:r>
              <a:rPr lang="en-US" sz="1600" b="1" u="sng" dirty="0">
                <a:latin typeface="Sherman Sans Book"/>
                <a:hlinkClick r:id="rId5"/>
              </a:rPr>
              <a:t>Student Health Insurance </a:t>
            </a:r>
            <a:r>
              <a:rPr lang="en-US" sz="1600" b="1" u="sng" dirty="0" smtClean="0">
                <a:latin typeface="Sherman Sans Book"/>
                <a:hlinkClick r:id="rId5"/>
              </a:rPr>
              <a:t>Plan</a:t>
            </a:r>
            <a:r>
              <a:rPr lang="en-US" sz="1600" b="1" u="sng" dirty="0" smtClean="0">
                <a:latin typeface="Sherman Sans Book"/>
              </a:rPr>
              <a:t> </a:t>
            </a:r>
            <a:r>
              <a:rPr lang="en-US" sz="1600" dirty="0" smtClean="0">
                <a:latin typeface="Sherman Sans Book"/>
              </a:rPr>
              <a:t>through </a:t>
            </a:r>
            <a:r>
              <a:rPr lang="en-US" sz="1600" dirty="0" err="1" smtClean="0">
                <a:latin typeface="Sherman Sans Book"/>
              </a:rPr>
              <a:t>MySlice</a:t>
            </a:r>
            <a:r>
              <a:rPr lang="en-US" sz="1600" dirty="0" smtClean="0">
                <a:latin typeface="Sherman Sans Book"/>
              </a:rPr>
              <a:t>, access your </a:t>
            </a:r>
            <a:r>
              <a:rPr lang="en-US" sz="1600" b="1" u="sng" dirty="0" smtClean="0">
                <a:latin typeface="Sherman Sans Book"/>
                <a:hlinkClick r:id="rId6"/>
              </a:rPr>
              <a:t>Aetna </a:t>
            </a:r>
            <a:r>
              <a:rPr lang="en-US" sz="1600" b="1" u="sng" dirty="0">
                <a:latin typeface="Sherman Sans Book"/>
                <a:hlinkClick r:id="rId6"/>
              </a:rPr>
              <a:t>Insurance ID </a:t>
            </a:r>
            <a:r>
              <a:rPr lang="en-US" sz="1600" b="1" u="sng" dirty="0" smtClean="0">
                <a:latin typeface="Sherman Sans Book"/>
                <a:hlinkClick r:id="rId6"/>
              </a:rPr>
              <a:t>card</a:t>
            </a:r>
            <a:r>
              <a:rPr lang="en-US" sz="1600" dirty="0" smtClean="0">
                <a:latin typeface="Sherman Sans Book"/>
              </a:rPr>
              <a:t>, save </a:t>
            </a:r>
            <a:r>
              <a:rPr lang="en-US" sz="1600" dirty="0">
                <a:latin typeface="Sherman Sans Book"/>
              </a:rPr>
              <a:t>o</a:t>
            </a:r>
            <a:r>
              <a:rPr lang="en-US" sz="1600" dirty="0" smtClean="0">
                <a:latin typeface="Sherman Sans Book"/>
              </a:rPr>
              <a:t>r print out a copy  </a:t>
            </a:r>
            <a:endParaRPr lang="en-US" sz="1600" dirty="0">
              <a:latin typeface="Sherman Sans Book"/>
            </a:endParaRPr>
          </a:p>
        </p:txBody>
      </p:sp>
    </p:spTree>
    <p:extLst>
      <p:ext uri="{BB962C8B-B14F-4D97-AF65-F5344CB8AC3E}">
        <p14:creationId xmlns:p14="http://schemas.microsoft.com/office/powerpoint/2010/main" val="2913037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9</a:t>
            </a:fld>
            <a:endParaRPr lang="en-US" dirty="0"/>
          </a:p>
        </p:txBody>
      </p:sp>
      <p:sp>
        <p:nvSpPr>
          <p:cNvPr id="3" name="Title 2"/>
          <p:cNvSpPr>
            <a:spLocks noGrp="1"/>
          </p:cNvSpPr>
          <p:nvPr>
            <p:ph type="title"/>
          </p:nvPr>
        </p:nvSpPr>
        <p:spPr/>
        <p:txBody>
          <a:bodyPr/>
          <a:lstStyle/>
          <a:p>
            <a:r>
              <a:rPr lang="en-US" dirty="0" smtClean="0"/>
              <a:t>Emergency Health Services</a:t>
            </a:r>
            <a:endParaRPr lang="en-US" dirty="0"/>
          </a:p>
        </p:txBody>
      </p:sp>
      <p:pic>
        <p:nvPicPr>
          <p:cNvPr id="8" name="Picture Placeholder 7"/>
          <p:cNvPicPr>
            <a:picLocks noGrp="1" noChangeAspect="1"/>
          </p:cNvPicPr>
          <p:nvPr>
            <p:ph type="pic" sz="quarter" idx="14"/>
          </p:nvPr>
        </p:nvPicPr>
        <p:blipFill rotWithShape="1">
          <a:blip r:embed="rId2"/>
          <a:srcRect l="5032" t="-1010" r="4729" b="19784"/>
          <a:stretch/>
        </p:blipFill>
        <p:spPr>
          <a:xfrm>
            <a:off x="6639923" y="2088594"/>
            <a:ext cx="5094873" cy="3439289"/>
          </a:xfrm>
          <a:prstGeom prst="rect">
            <a:avLst/>
          </a:prstGeom>
        </p:spPr>
      </p:pic>
      <p:sp>
        <p:nvSpPr>
          <p:cNvPr id="7" name="Text Placeholder 6"/>
          <p:cNvSpPr>
            <a:spLocks noGrp="1"/>
          </p:cNvSpPr>
          <p:nvPr>
            <p:ph type="body" sz="quarter" idx="22"/>
          </p:nvPr>
        </p:nvSpPr>
        <p:spPr/>
        <p:txBody>
          <a:bodyPr/>
          <a:lstStyle/>
          <a:p>
            <a:r>
              <a:rPr lang="en-US" dirty="0" smtClean="0"/>
              <a:t>Center </a:t>
            </a:r>
            <a:r>
              <a:rPr lang="en-US" dirty="0"/>
              <a:t>for International Services</a:t>
            </a:r>
          </a:p>
        </p:txBody>
      </p:sp>
      <p:pic>
        <p:nvPicPr>
          <p:cNvPr id="9" name="Picture 8"/>
          <p:cNvPicPr>
            <a:picLocks noChangeAspect="1"/>
          </p:cNvPicPr>
          <p:nvPr/>
        </p:nvPicPr>
        <p:blipFill>
          <a:blip r:embed="rId3"/>
          <a:stretch>
            <a:fillRect/>
          </a:stretch>
        </p:blipFill>
        <p:spPr>
          <a:xfrm>
            <a:off x="1066800" y="2090367"/>
            <a:ext cx="5108876" cy="3437516"/>
          </a:xfrm>
          <a:prstGeom prst="rect">
            <a:avLst/>
          </a:prstGeom>
        </p:spPr>
      </p:pic>
      <p:sp>
        <p:nvSpPr>
          <p:cNvPr id="10" name="TextBox 9"/>
          <p:cNvSpPr txBox="1"/>
          <p:nvPr/>
        </p:nvSpPr>
        <p:spPr>
          <a:xfrm>
            <a:off x="6639924" y="1217913"/>
            <a:ext cx="5094873" cy="707886"/>
          </a:xfrm>
          <a:prstGeom prst="rect">
            <a:avLst/>
          </a:prstGeom>
          <a:solidFill>
            <a:srgbClr val="D44500"/>
          </a:solidFill>
        </p:spPr>
        <p:txBody>
          <a:bodyPr wrap="square" rtlCol="0">
            <a:spAutoFit/>
          </a:bodyPr>
          <a:lstStyle/>
          <a:p>
            <a:pPr algn="ctr"/>
            <a:r>
              <a:rPr lang="en-US" sz="2000" dirty="0">
                <a:solidFill>
                  <a:schemeClr val="bg1"/>
                </a:solidFill>
                <a:latin typeface="Sherman Sans Book"/>
              </a:rPr>
              <a:t>Crouse Hospital’s </a:t>
            </a:r>
            <a:r>
              <a:rPr lang="en-US" sz="2000" dirty="0" smtClean="0">
                <a:solidFill>
                  <a:schemeClr val="bg1"/>
                </a:solidFill>
                <a:latin typeface="Sherman Sans Book"/>
              </a:rPr>
              <a:t>Emergency Services:</a:t>
            </a:r>
          </a:p>
          <a:p>
            <a:pPr algn="ctr"/>
            <a:r>
              <a:rPr lang="en-US" sz="2000" dirty="0" smtClean="0">
                <a:solidFill>
                  <a:schemeClr val="bg1"/>
                </a:solidFill>
                <a:latin typeface="Sherman Sans Book"/>
              </a:rPr>
              <a:t>736 </a:t>
            </a:r>
            <a:r>
              <a:rPr lang="en-US" sz="2000" dirty="0">
                <a:solidFill>
                  <a:schemeClr val="bg1"/>
                </a:solidFill>
                <a:latin typeface="Sherman Sans Book"/>
              </a:rPr>
              <a:t>Irving </a:t>
            </a:r>
            <a:r>
              <a:rPr lang="en-US" sz="2000" dirty="0" smtClean="0">
                <a:solidFill>
                  <a:schemeClr val="bg1"/>
                </a:solidFill>
                <a:latin typeface="Sherman Sans Book"/>
              </a:rPr>
              <a:t>Ave, Syracuse</a:t>
            </a:r>
            <a:r>
              <a:rPr lang="en-US" sz="2000" dirty="0">
                <a:solidFill>
                  <a:schemeClr val="bg1"/>
                </a:solidFill>
                <a:latin typeface="Sherman Sans Book"/>
              </a:rPr>
              <a:t>, New York </a:t>
            </a:r>
            <a:r>
              <a:rPr lang="en-US" sz="2000" dirty="0" smtClean="0">
                <a:solidFill>
                  <a:schemeClr val="bg1"/>
                </a:solidFill>
                <a:latin typeface="Sherman Sans Book"/>
              </a:rPr>
              <a:t>13210</a:t>
            </a:r>
            <a:endParaRPr lang="en-US" sz="2000" dirty="0">
              <a:solidFill>
                <a:schemeClr val="bg1"/>
              </a:solidFill>
              <a:latin typeface="Sherman Sans Book"/>
            </a:endParaRPr>
          </a:p>
        </p:txBody>
      </p:sp>
      <p:sp>
        <p:nvSpPr>
          <p:cNvPr id="11" name="TextBox 10"/>
          <p:cNvSpPr txBox="1"/>
          <p:nvPr/>
        </p:nvSpPr>
        <p:spPr>
          <a:xfrm>
            <a:off x="1066800" y="1216175"/>
            <a:ext cx="5108876" cy="707886"/>
          </a:xfrm>
          <a:prstGeom prst="rect">
            <a:avLst/>
          </a:prstGeom>
          <a:solidFill>
            <a:srgbClr val="D44500"/>
          </a:solidFill>
        </p:spPr>
        <p:txBody>
          <a:bodyPr wrap="square" rtlCol="0">
            <a:spAutoFit/>
          </a:bodyPr>
          <a:lstStyle/>
          <a:p>
            <a:pPr algn="ctr">
              <a:lnSpc>
                <a:spcPct val="100000"/>
              </a:lnSpc>
            </a:pPr>
            <a:r>
              <a:rPr lang="en-US" sz="2000" dirty="0">
                <a:solidFill>
                  <a:schemeClr val="bg1"/>
                </a:solidFill>
                <a:latin typeface="Sherman Sans Book"/>
              </a:rPr>
              <a:t>Upstate </a:t>
            </a:r>
            <a:r>
              <a:rPr lang="en-US" sz="2000" dirty="0" smtClean="0">
                <a:solidFill>
                  <a:schemeClr val="bg1"/>
                </a:solidFill>
                <a:latin typeface="Sherman Sans Book"/>
              </a:rPr>
              <a:t>Medical </a:t>
            </a:r>
            <a:r>
              <a:rPr lang="en-US" sz="2000" dirty="0">
                <a:solidFill>
                  <a:schemeClr val="bg1"/>
                </a:solidFill>
                <a:latin typeface="Sherman Sans Book"/>
              </a:rPr>
              <a:t>Center Emergency Room:</a:t>
            </a:r>
          </a:p>
          <a:p>
            <a:pPr algn="ctr">
              <a:lnSpc>
                <a:spcPct val="100000"/>
              </a:lnSpc>
            </a:pPr>
            <a:r>
              <a:rPr lang="en-US" sz="2000" dirty="0">
                <a:solidFill>
                  <a:schemeClr val="bg1"/>
                </a:solidFill>
                <a:latin typeface="Sherman Sans Book"/>
              </a:rPr>
              <a:t>750 E Adams St, Syracuse, NY </a:t>
            </a:r>
            <a:r>
              <a:rPr lang="en-US" sz="2000" dirty="0" smtClean="0">
                <a:solidFill>
                  <a:schemeClr val="bg1"/>
                </a:solidFill>
                <a:latin typeface="Sherman Sans Book"/>
              </a:rPr>
              <a:t>13210</a:t>
            </a:r>
            <a:endParaRPr lang="en-US" sz="2000" dirty="0">
              <a:solidFill>
                <a:schemeClr val="bg1"/>
              </a:solidFill>
              <a:latin typeface="Sherman Sans Book"/>
            </a:endParaRPr>
          </a:p>
        </p:txBody>
      </p:sp>
    </p:spTree>
    <p:extLst>
      <p:ext uri="{BB962C8B-B14F-4D97-AF65-F5344CB8AC3E}">
        <p14:creationId xmlns:p14="http://schemas.microsoft.com/office/powerpoint/2010/main" val="167788936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racuse_traditional_widescreen_sherman_template_REV" id="{418FABB0-AFA1-3C42-88F0-126E60776543}" vid="{05C513C1-448A-6D45-A0D5-25B6F5ACB4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syracuse_traditional_widescreen_sherman_template</Template>
  <TotalTime>1259</TotalTime>
  <Words>3532</Words>
  <Application>Microsoft Office PowerPoint</Application>
  <PresentationFormat>Widescreen</PresentationFormat>
  <Paragraphs>693</Paragraphs>
  <Slides>60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Rounded MT Bold</vt:lpstr>
      <vt:lpstr>Calibri</vt:lpstr>
      <vt:lpstr>Georgia</vt:lpstr>
      <vt:lpstr>Sherman Sans Book</vt:lpstr>
      <vt:lpstr>Sherman Serif Book</vt:lpstr>
      <vt:lpstr>Trebuchet MS</vt:lpstr>
      <vt:lpstr>Office Theme</vt:lpstr>
      <vt:lpstr>Fall 2020 New Student Arrival Seminar and  Immigration Essentials</vt:lpstr>
      <vt:lpstr>International Student Population at SU </vt:lpstr>
      <vt:lpstr>Center for International Services</vt:lpstr>
      <vt:lpstr>Center for International Services</vt:lpstr>
      <vt:lpstr>SU ID Card</vt:lpstr>
      <vt:lpstr>Campus Tours:</vt:lpstr>
      <vt:lpstr>   English Language Assessment Exam</vt:lpstr>
      <vt:lpstr>Health Services</vt:lpstr>
      <vt:lpstr>Emergency Health Services</vt:lpstr>
      <vt:lpstr>Health Insurance</vt:lpstr>
      <vt:lpstr>Health Insurance for Dependents</vt:lpstr>
      <vt:lpstr>Bursar’s Office</vt:lpstr>
      <vt:lpstr>Academic Calendar</vt:lpstr>
      <vt:lpstr>Academic Calendar</vt:lpstr>
      <vt:lpstr>Off-Campus and Commuter Services</vt:lpstr>
      <vt:lpstr>Student Legal Services</vt:lpstr>
      <vt:lpstr>Safety</vt:lpstr>
      <vt:lpstr>Banking</vt:lpstr>
      <vt:lpstr>Cell Phones</vt:lpstr>
      <vt:lpstr>SU Mobile App!</vt:lpstr>
      <vt:lpstr>Centro Bus - GoCentroBus Mobile App</vt:lpstr>
      <vt:lpstr>Shopping</vt:lpstr>
      <vt:lpstr>Driver’s Licenses</vt:lpstr>
      <vt:lpstr>Driver’s Licenses</vt:lpstr>
      <vt:lpstr>New York State Driver’s License</vt:lpstr>
      <vt:lpstr>New York State Driver License</vt:lpstr>
      <vt:lpstr>New York State Driver License</vt:lpstr>
      <vt:lpstr>Non-Driver Photo Identification Card </vt:lpstr>
      <vt:lpstr>Immigration Essentials for Students </vt:lpstr>
      <vt:lpstr>Tour of Documents</vt:lpstr>
      <vt:lpstr>   </vt:lpstr>
      <vt:lpstr>PowerPoint Presentation</vt:lpstr>
      <vt:lpstr>PowerPoint Presentation</vt:lpstr>
      <vt:lpstr>PowerPoint Presentation</vt:lpstr>
      <vt:lpstr>Travel</vt:lpstr>
      <vt:lpstr>I-20  </vt:lpstr>
      <vt:lpstr>I-20 - Page 2</vt:lpstr>
      <vt:lpstr>DS-2019  </vt:lpstr>
      <vt:lpstr>Travel Endorsement</vt:lpstr>
      <vt:lpstr>I-94 Arrival Record/Travel History </vt:lpstr>
      <vt:lpstr>3 Do’s and a Don’t  </vt:lpstr>
      <vt:lpstr>PowerPoint Presentation</vt:lpstr>
      <vt:lpstr>Documents  </vt:lpstr>
      <vt:lpstr>Program    </vt:lpstr>
      <vt:lpstr>Program End Date</vt:lpstr>
      <vt:lpstr>Information in MySlice  </vt:lpstr>
      <vt:lpstr>Full-time Registration  </vt:lpstr>
      <vt:lpstr>Full-time Registration  </vt:lpstr>
      <vt:lpstr>Full-time Registration  </vt:lpstr>
      <vt:lpstr>Full-time Registration  </vt:lpstr>
      <vt:lpstr>Full-time Registration     </vt:lpstr>
      <vt:lpstr>Employment</vt:lpstr>
      <vt:lpstr>Social Security Numbers</vt:lpstr>
      <vt:lpstr>Employment</vt:lpstr>
      <vt:lpstr>Employment</vt:lpstr>
      <vt:lpstr>Individual Taxpayer Identification Numbers (ITINs) </vt:lpstr>
      <vt:lpstr>Dependents    </vt:lpstr>
      <vt:lpstr>Leaves of Absence</vt:lpstr>
      <vt:lpstr>international.syr.edu</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Essentials</dc:title>
  <dc:creator>Mary Idzior</dc:creator>
  <cp:lastModifiedBy>Mary Idzior</cp:lastModifiedBy>
  <cp:revision>123</cp:revision>
  <dcterms:created xsi:type="dcterms:W3CDTF">2018-07-22T21:06:20Z</dcterms:created>
  <dcterms:modified xsi:type="dcterms:W3CDTF">2020-08-27T21:26:03Z</dcterms:modified>
</cp:coreProperties>
</file>