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31"/>
  </p:notesMasterIdLst>
  <p:sldIdLst>
    <p:sldId id="318" r:id="rId2"/>
    <p:sldId id="321" r:id="rId3"/>
    <p:sldId id="322" r:id="rId4"/>
    <p:sldId id="323" r:id="rId5"/>
    <p:sldId id="324" r:id="rId6"/>
    <p:sldId id="325" r:id="rId7"/>
    <p:sldId id="326" r:id="rId8"/>
    <p:sldId id="350" r:id="rId9"/>
    <p:sldId id="327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52" r:id="rId29"/>
    <p:sldId id="353" r:id="rId3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5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827" autoAdjust="0"/>
  </p:normalViewPr>
  <p:slideViewPr>
    <p:cSldViewPr>
      <p:cViewPr varScale="1">
        <p:scale>
          <a:sx n="110" d="100"/>
          <a:sy n="110" d="100"/>
        </p:scale>
        <p:origin x="600" y="108"/>
      </p:cViewPr>
      <p:guideLst>
        <p:guide orient="horz" pos="2160"/>
        <p:guide pos="4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0496-95F9-41A9-AC28-8A76E808283B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822B-348F-4EB9-8027-FC6D811E31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9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8" b="8901"/>
          <a:stretch/>
        </p:blipFill>
        <p:spPr>
          <a:xfrm>
            <a:off x="0" y="-10634"/>
            <a:ext cx="12191999" cy="6879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1013" y="1219200"/>
            <a:ext cx="86106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324" y="2971800"/>
            <a:ext cx="8532178" cy="609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527" y="5920739"/>
            <a:ext cx="1547474" cy="62124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71450" y="5920740"/>
            <a:ext cx="186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prstClr val="white">
                  <a:lumMod val="95000"/>
                </a:prstClr>
              </a:solidFill>
            </a:endParaRPr>
          </a:p>
          <a:p>
            <a:endParaRPr lang="en-US" sz="1000" dirty="0" smtClean="0">
              <a:solidFill>
                <a:prstClr val="white">
                  <a:lumMod val="95000"/>
                </a:prstClr>
              </a:solidFill>
            </a:endParaRPr>
          </a:p>
          <a:p>
            <a:endParaRPr lang="en-US" sz="1000" dirty="0" smtClean="0">
              <a:solidFill>
                <a:prstClr val="white">
                  <a:lumMod val="95000"/>
                </a:prstClr>
              </a:solidFill>
            </a:endParaRPr>
          </a:p>
          <a:p>
            <a:r>
              <a:rPr lang="en-US" sz="1000" dirty="0" smtClean="0">
                <a:solidFill>
                  <a:prstClr val="white">
                    <a:lumMod val="95000"/>
                  </a:prstClr>
                </a:solidFill>
              </a:rPr>
              <a:t>© Harris Beach PLLC 2019</a:t>
            </a:r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8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94812" y="6356348"/>
            <a:ext cx="2592388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383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38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6811" y="1752600"/>
            <a:ext cx="4419601" cy="4373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012" y="1752600"/>
            <a:ext cx="4494372" cy="43735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64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9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62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942031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942031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4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359024" y="4572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FF0000"/>
                </a:solidFill>
              </a:rPr>
              <a:t>DO NOT USE</a:t>
            </a:r>
            <a:endParaRPr lang="en-US" sz="1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89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359024" y="4572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FF0000"/>
                </a:solidFill>
              </a:rPr>
              <a:t>DO NOT USE</a:t>
            </a:r>
            <a:endParaRPr lang="en-US" sz="1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40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359024" y="4572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smtClean="0">
                <a:solidFill>
                  <a:srgbClr val="FF0000"/>
                </a:solidFill>
              </a:rPr>
              <a:t>DO NOT USE</a:t>
            </a:r>
            <a:endParaRPr lang="en-US" sz="1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2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6812" y="304800"/>
            <a:ext cx="946404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23160" y="1749010"/>
            <a:ext cx="9464040" cy="435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27405" y="6356348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2383" y="6356348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8" r="81686" b="8901"/>
          <a:stretch/>
        </p:blipFill>
        <p:spPr>
          <a:xfrm>
            <a:off x="0" y="-10634"/>
            <a:ext cx="2232837" cy="68792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71450" y="5920740"/>
            <a:ext cx="186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prstClr val="white">
                  <a:lumMod val="95000"/>
                </a:prstClr>
              </a:solidFill>
            </a:endParaRPr>
          </a:p>
          <a:p>
            <a:endParaRPr lang="en-US" sz="1000" dirty="0" smtClean="0">
              <a:solidFill>
                <a:prstClr val="white">
                  <a:lumMod val="95000"/>
                </a:prstClr>
              </a:solidFill>
            </a:endParaRPr>
          </a:p>
          <a:p>
            <a:endParaRPr lang="en-US" sz="1000" dirty="0" smtClean="0">
              <a:solidFill>
                <a:prstClr val="white">
                  <a:lumMod val="95000"/>
                </a:prstClr>
              </a:solidFill>
            </a:endParaRPr>
          </a:p>
          <a:p>
            <a:r>
              <a:rPr lang="en-US" sz="1000" dirty="0" smtClean="0">
                <a:solidFill>
                  <a:prstClr val="white">
                    <a:lumMod val="95000"/>
                  </a:prstClr>
                </a:solidFill>
              </a:rPr>
              <a:t>© Harris Beach PLLC 2019</a:t>
            </a:r>
            <a:endParaRPr lang="en-US" sz="1000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500" y="6019800"/>
            <a:ext cx="1293699" cy="5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1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vel.state.gov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e.gov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agbrown@harrisbeach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676400"/>
            <a:ext cx="86106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Immigration 101:</a:t>
            </a:r>
            <a:br>
              <a:rPr lang="en-US" dirty="0" smtClean="0"/>
            </a:br>
            <a:r>
              <a:rPr lang="en-US" dirty="0" smtClean="0"/>
              <a:t>Options After The F-1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970212" y="3657600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sz="3000" dirty="0">
              <a:solidFill>
                <a:schemeClr val="bg1">
                  <a:lumMod val="75000"/>
                </a:schemeClr>
              </a:solidFill>
              <a:latin typeface="Georgia"/>
              <a:cs typeface="Georgia"/>
            </a:endParaRPr>
          </a:p>
          <a:p>
            <a:r>
              <a:rPr lang="en-US" sz="9600" dirty="0" smtClean="0"/>
              <a:t>Andrea Godfread-Brown, </a:t>
            </a:r>
            <a:r>
              <a:rPr lang="en-US" sz="9600" dirty="0"/>
              <a:t>Esq.</a:t>
            </a:r>
          </a:p>
          <a:p>
            <a:r>
              <a:rPr lang="en-US" sz="9600" dirty="0" smtClean="0"/>
              <a:t>Maria Schips, paralegal</a:t>
            </a:r>
          </a:p>
          <a:p>
            <a:r>
              <a:rPr lang="en-US" sz="9600" dirty="0" smtClean="0"/>
              <a:t>Immigration </a:t>
            </a:r>
            <a:r>
              <a:rPr lang="en-US" sz="9600" dirty="0"/>
              <a:t>Practice Group</a:t>
            </a:r>
          </a:p>
          <a:p>
            <a:r>
              <a:rPr lang="en-US" sz="9600" dirty="0" smtClean="0"/>
              <a:t>February 21, 2020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239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Future of H-</a:t>
            </a:r>
            <a:r>
              <a:rPr lang="en-US" b="1" dirty="0" err="1"/>
              <a:t>1B</a:t>
            </a:r>
            <a:r>
              <a:rPr lang="en-US" b="1" dirty="0"/>
              <a:t> and STEM OPT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6000" dirty="0"/>
              <a:t>H-</a:t>
            </a:r>
            <a:r>
              <a:rPr lang="en-US" altLang="en-US" sz="6000" dirty="0" err="1"/>
              <a:t>1B</a:t>
            </a:r>
            <a:r>
              <a:rPr lang="en-US" altLang="en-US" sz="6000" dirty="0"/>
              <a:t>: Most common work visa and often the only work visa for </a:t>
            </a:r>
            <a:r>
              <a:rPr lang="en-US" altLang="en-US" sz="6000" dirty="0" smtClean="0"/>
              <a:t>professionals</a:t>
            </a:r>
            <a:endParaRPr lang="en-US" altLang="en-US" sz="6000" dirty="0"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3800" dirty="0"/>
              <a:t>Complaints about H-</a:t>
            </a:r>
            <a:r>
              <a:rPr lang="en-US" altLang="en-US" sz="3800" dirty="0" err="1"/>
              <a:t>1B</a:t>
            </a:r>
            <a:r>
              <a:rPr lang="en-US" altLang="en-US" sz="3800" dirty="0"/>
              <a:t>: fraud in program, undercuts American wages, etc.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3800" dirty="0"/>
              <a:t>Visa is essential to innovation: researchers, professors, doctors, </a:t>
            </a:r>
            <a:r>
              <a:rPr lang="en-US" altLang="en-US" sz="3800" dirty="0" smtClean="0"/>
              <a:t>software </a:t>
            </a:r>
            <a:r>
              <a:rPr lang="en-US" altLang="en-US" sz="3800" dirty="0"/>
              <a:t>architects, etc. 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3800" dirty="0"/>
              <a:t>Vehicle for foreign students:  F-1 Student </a:t>
            </a:r>
            <a:r>
              <a:rPr lang="en-US" altLang="en-US" sz="3800" dirty="0" smtClean="0"/>
              <a:t>Visa </a:t>
            </a:r>
            <a:r>
              <a:rPr lang="en-US" altLang="en-US" sz="3800" dirty="0" smtClean="0">
                <a:sym typeface="Wingdings" panose="05000000000000000000" pitchFamily="2" charset="2"/>
              </a:rPr>
              <a:t> </a:t>
            </a:r>
            <a:r>
              <a:rPr lang="en-US" altLang="en-US" sz="3800" dirty="0" smtClean="0"/>
              <a:t>F-1 OPT </a:t>
            </a:r>
            <a:r>
              <a:rPr lang="en-US" altLang="en-US" sz="3800" dirty="0" smtClean="0">
                <a:sym typeface="Wingdings" panose="05000000000000000000" pitchFamily="2" charset="2"/>
              </a:rPr>
              <a:t> </a:t>
            </a:r>
            <a:r>
              <a:rPr lang="en-US" altLang="en-US" sz="3800" dirty="0" smtClean="0"/>
              <a:t>H-1B </a:t>
            </a:r>
            <a:endParaRPr lang="en-US" altLang="en-US" sz="3800" dirty="0"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3800" dirty="0"/>
              <a:t>Proposed changes:  double wage, limit number of H-</a:t>
            </a:r>
            <a:r>
              <a:rPr lang="en-US" altLang="en-US" sz="3800" dirty="0" err="1"/>
              <a:t>1Bs</a:t>
            </a:r>
            <a:r>
              <a:rPr lang="en-US" altLang="en-US" sz="3800" dirty="0"/>
              <a:t>,  minimum wage of </a:t>
            </a:r>
            <a:r>
              <a:rPr lang="en-US" altLang="en-US" sz="3800" dirty="0" err="1"/>
              <a:t>100K</a:t>
            </a:r>
            <a:r>
              <a:rPr lang="en-US" altLang="en-US" sz="3800" dirty="0"/>
              <a:t> or </a:t>
            </a:r>
            <a:r>
              <a:rPr lang="en-US" altLang="en-US" sz="3800" dirty="0" err="1"/>
              <a:t>130K</a:t>
            </a:r>
            <a:endParaRPr lang="en-US" altLang="en-US" sz="3800" dirty="0"/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3800" dirty="0"/>
              <a:t>Rescission of prior guidance affording deference to prior </a:t>
            </a:r>
            <a:r>
              <a:rPr lang="en-US" altLang="en-US" sz="3800" dirty="0" smtClean="0"/>
              <a:t>approvals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38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5500" dirty="0"/>
              <a:t>Possible changes to OPT/STEM extension: Executive order on “Buy American/Hire American” calls for reforming practical training programs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3800" dirty="0"/>
              <a:t>F-1 students entitled to 12 months of post-completion Optional Practical Training (OPT) plus STEM extension: additional 24 months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3800" dirty="0"/>
              <a:t>Executive Orders indicate that STEM extension could be eliminated, along with H-4 work authorization – proposed regulations are coming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3800" dirty="0"/>
              <a:t>Reports that rescission currently in the works at DHS – it’s a matter of when (affects 45,000 F-1 students)</a:t>
            </a:r>
          </a:p>
          <a:p>
            <a:endParaRPr lang="en-US" dirty="0"/>
          </a:p>
        </p:txBody>
      </p:sp>
      <p:pic>
        <p:nvPicPr>
          <p:cNvPr id="6" name="Picture 2" descr="Image result for immigration re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208212" cy="148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3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Alternatives to the H-</a:t>
            </a:r>
            <a:r>
              <a:rPr lang="en-US" altLang="en-US" b="1" dirty="0" err="1"/>
              <a:t>1B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TN (Trade NAFTA) for Canadians and Mexicans in specified professions (including faculty members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Special </a:t>
            </a:r>
            <a:r>
              <a:rPr lang="en-US" dirty="0"/>
              <a:t>Free Trade Hs for Chileans and </a:t>
            </a:r>
            <a:r>
              <a:rPr lang="en-US" dirty="0" smtClean="0"/>
              <a:t>Singaporeans</a:t>
            </a:r>
            <a:endParaRPr lang="en-US" dirty="0"/>
          </a:p>
          <a:p>
            <a:r>
              <a:rPr lang="en-US" dirty="0" smtClean="0"/>
              <a:t>E-3s </a:t>
            </a:r>
            <a:r>
              <a:rPr lang="en-US" dirty="0"/>
              <a:t>for Australian </a:t>
            </a:r>
            <a:r>
              <a:rPr lang="en-US" dirty="0" smtClean="0"/>
              <a:t>professionals</a:t>
            </a:r>
            <a:r>
              <a:rPr lang="en-US" dirty="0"/>
              <a:t>	</a:t>
            </a:r>
          </a:p>
          <a:p>
            <a:r>
              <a:rPr lang="en-US" dirty="0" smtClean="0"/>
              <a:t>O-1s </a:t>
            </a:r>
            <a:r>
              <a:rPr lang="en-US" dirty="0"/>
              <a:t>(Aliens of Extraordinary Ability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F-1 </a:t>
            </a:r>
            <a:r>
              <a:rPr lang="en-US" dirty="0"/>
              <a:t>students (</a:t>
            </a:r>
            <a:r>
              <a:rPr lang="en-US" dirty="0" err="1"/>
              <a:t>CPT</a:t>
            </a:r>
            <a:r>
              <a:rPr lang="en-US" dirty="0"/>
              <a:t> and OPT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H-2Bs </a:t>
            </a:r>
            <a:r>
              <a:rPr lang="en-US" dirty="0"/>
              <a:t>for temporary need (usually </a:t>
            </a:r>
            <a:r>
              <a:rPr lang="en-US" dirty="0" smtClean="0"/>
              <a:t>unskilled workers)</a:t>
            </a:r>
            <a:endParaRPr lang="en-US" dirty="0"/>
          </a:p>
          <a:p>
            <a:r>
              <a:rPr lang="en-US" dirty="0" smtClean="0"/>
              <a:t>J-1s </a:t>
            </a:r>
            <a:r>
              <a:rPr lang="en-US" dirty="0"/>
              <a:t>for exchange visitors </a:t>
            </a:r>
          </a:p>
          <a:p>
            <a:r>
              <a:rPr lang="en-US" dirty="0" smtClean="0"/>
              <a:t>H-3s</a:t>
            </a:r>
            <a:r>
              <a:rPr lang="en-US" dirty="0"/>
              <a:t>, Ps, Qs, etc.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1766A-E1C4-4EC2-8065-F6B0FEF7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2208212" cy="101611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3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J-1 Cultural Exchange Visas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INTENDED AS A ‘CULTURAL EXCHANGE’ OPPORTUNITY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Administration </a:t>
            </a:r>
            <a:r>
              <a:rPr lang="en-US" sz="1600" dirty="0"/>
              <a:t>through </a:t>
            </a:r>
            <a:r>
              <a:rPr lang="en-US" sz="1600" dirty="0" smtClean="0"/>
              <a:t>U.S. </a:t>
            </a:r>
            <a:r>
              <a:rPr lang="en-US" sz="1600" dirty="0"/>
              <a:t>Dept. of State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Employer </a:t>
            </a:r>
            <a:r>
              <a:rPr lang="en-US" sz="1600" dirty="0"/>
              <a:t>must be authorized by DOS to sponsor J-1 visas themselves </a:t>
            </a:r>
            <a:endParaRPr lang="en-US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   	 </a:t>
            </a:r>
            <a:r>
              <a:rPr lang="en-US" sz="1600" dirty="0" smtClean="0"/>
              <a:t>(universities, hotel chains, medical centers) OR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Employer must work through approved sponsoring agencies for defined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/>
              <a:t>    	</a:t>
            </a:r>
            <a:r>
              <a:rPr lang="en-US" sz="1600" dirty="0" smtClean="0"/>
              <a:t>categories:  J-1 Trainees, Summer Work Study, etc.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Approved </a:t>
            </a:r>
            <a:r>
              <a:rPr lang="en-US" sz="1600" dirty="0"/>
              <a:t>sponsors listed on DOS website (http://j1visa.state.gov)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MANY CATEGORIES OF J-1 VISAS: 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Professor </a:t>
            </a:r>
            <a:r>
              <a:rPr lang="en-US" sz="1600" dirty="0"/>
              <a:t>/ Research Scholar  (5 years)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Specialist </a:t>
            </a:r>
            <a:r>
              <a:rPr lang="en-US" sz="1600" dirty="0"/>
              <a:t>(12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Short-Term </a:t>
            </a:r>
            <a:r>
              <a:rPr lang="en-US" sz="1600" dirty="0"/>
              <a:t>Scholar (6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Trainee </a:t>
            </a:r>
            <a:r>
              <a:rPr lang="en-US" sz="1600" dirty="0"/>
              <a:t>(18 months) / Intern (12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Au </a:t>
            </a:r>
            <a:r>
              <a:rPr lang="en-US" sz="1600" dirty="0"/>
              <a:t>pair (2 years) / Camp counselors (4 months)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Teachers </a:t>
            </a:r>
            <a:r>
              <a:rPr lang="en-US" sz="1600" dirty="0"/>
              <a:t>– primary &amp; secondary (3 years)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49134-40FE-4D0A-9648-1D8BC5B36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2284411" cy="1434267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12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J-1 Visas: Exchange Visitors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DAD28-8F2C-40D1-AB96-1BA8C1F34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3" y="533400"/>
            <a:ext cx="2208212" cy="962787"/>
          </a:xfrm>
          <a:prstGeom prst="rect">
            <a:avLst/>
          </a:prstGeom>
        </p:spPr>
      </p:pic>
      <p:graphicFrame>
        <p:nvGraphicFramePr>
          <p:cNvPr id="6" name="Group 57">
            <a:extLst>
              <a:ext uri="{FF2B5EF4-FFF2-40B4-BE49-F238E27FC236}">
                <a16:creationId xmlns:a16="http://schemas.microsoft.com/office/drawing/2014/main" id="{5F628BDA-3E44-4339-B7B2-DD5A8BB00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80777"/>
              </p:ext>
            </p:extLst>
          </p:nvPr>
        </p:nvGraphicFramePr>
        <p:xfrm>
          <a:off x="2741612" y="1371600"/>
          <a:ext cx="8382000" cy="4615162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REQUIREMENTS</a:t>
                      </a: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APPLICATION STEPS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TIMETABLE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DURATION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0823">
                <a:tc rowSpan="3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1.  Must be sponsored by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organization with approved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J-1 program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2.  Must fall within sponsor’s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defined program:  e.g.,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research scholars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, </a:t>
                      </a: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trainees,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professors, specialists, etc.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3. Some participants are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subject to mandatory two-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year home residency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requirement.  Waiver of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requirement can be difficult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or impossible.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1.  Approved J-1 sponsor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organization issues DS-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2019 to applicant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2.  Issuance of J visa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- If in U.S., change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status via USCIS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- If overseas, apply for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J-1 entry visa stamp at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U.S. consulate overseas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3.   Applicant may start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  work when has I-94 with J-1stamp in hand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30 days for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DS-2019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 weeks - 3 mos. for consular processing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   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4-6 months for change of status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Depends on category: 1 month to six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Research scholars: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Trainees: 18 months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Specialists: 1 year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COSTS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50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DS-2019: depends on umbrella organization, if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Visa application fees at consulate or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$455 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for change of status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4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J-1 Risk: Home Residency Requirement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2" y="1447800"/>
            <a:ext cx="9464040" cy="435254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600" dirty="0"/>
              <a:t>TWO-YEAR HOME RESIDENCY REQUIREMENT </a:t>
            </a:r>
            <a:endParaRPr lang="en-US" sz="9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6800" dirty="0" smtClean="0"/>
              <a:t>Some </a:t>
            </a:r>
            <a:r>
              <a:rPr lang="en-US" sz="6800" dirty="0"/>
              <a:t>participants in full-time programs must to home country before change to </a:t>
            </a:r>
            <a:r>
              <a:rPr lang="en-US" sz="6800" dirty="0" smtClean="0"/>
              <a:t>H           or </a:t>
            </a:r>
            <a:r>
              <a:rPr lang="en-US" sz="6800" dirty="0"/>
              <a:t>L visa, or ‘green card’.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6800" dirty="0" smtClean="0"/>
              <a:t>Two-year </a:t>
            </a:r>
            <a:r>
              <a:rPr lang="en-US" sz="6800" dirty="0"/>
              <a:t>home residency requirement applies if: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Either </a:t>
            </a:r>
            <a:r>
              <a:rPr lang="en-US" sz="7200" dirty="0"/>
              <a:t>U.S. or home government paid for the sojourn in the US OR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Country </a:t>
            </a:r>
            <a:r>
              <a:rPr lang="en-US" sz="7200" dirty="0"/>
              <a:t>has filed Skills List with DOS designating study areas which are 	</a:t>
            </a:r>
            <a:r>
              <a:rPr lang="en-US" sz="7200" dirty="0" smtClean="0"/>
              <a:t>      needed </a:t>
            </a:r>
            <a:r>
              <a:rPr lang="en-US" sz="7200" dirty="0"/>
              <a:t>in country – no matter who paid for the study.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Participant </a:t>
            </a:r>
            <a:r>
              <a:rPr lang="en-US" sz="7200" dirty="0"/>
              <a:t>has engaged in Graduate Medical Education in US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“</a:t>
            </a:r>
            <a:r>
              <a:rPr lang="en-US" sz="7200" dirty="0"/>
              <a:t>Home country” = country of citizenship or last residence at time of J </a:t>
            </a:r>
            <a:r>
              <a:rPr lang="en-US" sz="7200" dirty="0" smtClean="0"/>
              <a:t>grant</a:t>
            </a:r>
            <a:endParaRPr lang="en-US" sz="6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9600" dirty="0"/>
              <a:t>WAIVER OF HOME RESIDENCY REQUIREMENT BY DOS POSSIBLE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4 </a:t>
            </a:r>
            <a:r>
              <a:rPr lang="en-US" sz="7200" dirty="0"/>
              <a:t>statutory grounds for waiver application; decision is ALWAYS discretionary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Some situations where waivers are almost </a:t>
            </a:r>
            <a:r>
              <a:rPr lang="en-US" sz="7200" dirty="0"/>
              <a:t>NEVER granted:  Fulbright, AID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Medical </a:t>
            </a:r>
            <a:r>
              <a:rPr lang="en-US" sz="7200" dirty="0"/>
              <a:t>graduates: special alternatives, service in medically-underserved areas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F8AA4-0234-4777-8946-E7EEA223E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59" y="381000"/>
            <a:ext cx="2299855" cy="1258289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45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TN </a:t>
            </a:r>
            <a:r>
              <a:rPr lang="en-US" altLang="en-US" b="1" dirty="0"/>
              <a:t>Visas : Trade NAFTA</a:t>
            </a:r>
            <a:br>
              <a:rPr lang="en-US" alt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2" y="1434948"/>
            <a:ext cx="9464040" cy="4352544"/>
          </a:xfrm>
        </p:spPr>
        <p:txBody>
          <a:bodyPr/>
          <a:lstStyle/>
          <a:p>
            <a:r>
              <a:rPr lang="en-US" sz="1600" dirty="0"/>
              <a:t>(United States-Mexico-Canada Agreement [</a:t>
            </a:r>
            <a:r>
              <a:rPr lang="en-US" sz="1600" dirty="0" err="1"/>
              <a:t>USMCA</a:t>
            </a:r>
            <a:r>
              <a:rPr lang="en-US" sz="1600" dirty="0"/>
              <a:t>]: new trade deal replacing NAFTA; not expected to have any impact on NAFTA’s immigration/visa provisions)</a:t>
            </a:r>
          </a:p>
          <a:p>
            <a:endParaRPr lang="en-US" dirty="0"/>
          </a:p>
        </p:txBody>
      </p:sp>
      <p:pic>
        <p:nvPicPr>
          <p:cNvPr id="5" name="Picture 2" descr="Image result for nafta">
            <a:extLst>
              <a:ext uri="{FF2B5EF4-FFF2-40B4-BE49-F238E27FC236}">
                <a16:creationId xmlns:a16="http://schemas.microsoft.com/office/drawing/2014/main" id="{573DE25D-5D48-4017-B130-7435818BB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2208212" cy="80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oup 77">
            <a:extLst>
              <a:ext uri="{FF2B5EF4-FFF2-40B4-BE49-F238E27FC236}">
                <a16:creationId xmlns:a16="http://schemas.microsoft.com/office/drawing/2014/main" id="{F19E23AC-69ED-486E-81E1-ED6DDDF92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634786"/>
              </p:ext>
            </p:extLst>
          </p:nvPr>
        </p:nvGraphicFramePr>
        <p:xfrm>
          <a:off x="2741612" y="2057400"/>
          <a:ext cx="8229600" cy="3966956"/>
        </p:xfrm>
        <a:graphic>
          <a:graphicData uri="http://schemas.openxmlformats.org/drawingml/2006/table">
            <a:tbl>
              <a:tblPr/>
              <a:tblGrid>
                <a:gridCol w="269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REQUIREMENTS</a:t>
                      </a:r>
                    </a:p>
                  </a:txBody>
                  <a:tcPr marL="87394" marR="87394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APPLICATION STEPS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TIMETABLE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DURATION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24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Canadian or Mexican citizen: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Job on list of TN professions, e.g.: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Teacher (high school &amp;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univ.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Mgmt. consultants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Science/engineering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Systems analysts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Medical professionals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Must have </a:t>
                      </a: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req’d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education or training:  usually BA/BS and/or license.  Exceptions include: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Mgmt. consultants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Scientific technicians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Systems analysts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  (2 yr. degree min.)</a:t>
                      </a:r>
                    </a:p>
                  </a:txBody>
                  <a:tcPr marL="87394" marR="87394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Canadians: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Apply at U.S. border or airport port of entry: processed on the spot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No visa petition or USCIS preprocessing required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Mexicans: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Apply at U.S. consulate in Mexico; fast processing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Canadians: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Almost immediate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Avoid processing at high-traffic or holiday weekends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Mexicans: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2-3 weeks: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Must make appt. at consulate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May be granted up to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Renewable without set limitation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COSTS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Border fees: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$56+$6 per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</a:rPr>
                        <a:t>I-94</a:t>
                      </a:r>
                    </a:p>
                  </a:txBody>
                  <a:tcPr marL="87394" marR="87394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9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Free Trade Visas: H-</a:t>
            </a:r>
            <a:r>
              <a:rPr lang="en-US" altLang="en-US" b="1" dirty="0" err="1"/>
              <a:t>1B1</a:t>
            </a:r>
            <a:r>
              <a:rPr lang="en-US" altLang="en-US" b="1" dirty="0"/>
              <a:t> and E-3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H-</a:t>
            </a:r>
            <a:r>
              <a:rPr lang="en-US" dirty="0" err="1"/>
              <a:t>1B1</a:t>
            </a:r>
            <a:r>
              <a:rPr lang="en-US" dirty="0"/>
              <a:t> VISAS FOR CHILE AND SINGAPORE (6,800 cap never met)                   </a:t>
            </a:r>
          </a:p>
          <a:p>
            <a:pPr lvl="1"/>
            <a:r>
              <a:rPr lang="en-US" dirty="0" smtClean="0"/>
              <a:t>1,400 </a:t>
            </a:r>
            <a:r>
              <a:rPr lang="en-US" dirty="0"/>
              <a:t>for nationals of </a:t>
            </a:r>
            <a:r>
              <a:rPr lang="en-US" dirty="0" smtClean="0"/>
              <a:t>Chile; </a:t>
            </a:r>
            <a:r>
              <a:rPr lang="en-US" dirty="0"/>
              <a:t>5,400 for nationals of Singapore</a:t>
            </a:r>
          </a:p>
          <a:p>
            <a:pPr lvl="1"/>
            <a:r>
              <a:rPr lang="en-US" dirty="0" smtClean="0"/>
              <a:t>H-1B1 can be granted for up to </a:t>
            </a:r>
            <a:r>
              <a:rPr lang="en-US" dirty="0"/>
              <a:t>18 </a:t>
            </a:r>
            <a:r>
              <a:rPr lang="en-US" dirty="0" smtClean="0"/>
              <a:t>months; </a:t>
            </a:r>
            <a:r>
              <a:rPr lang="en-US" dirty="0"/>
              <a:t>renewable.  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visa petition required if processed directly at consulate </a:t>
            </a:r>
            <a:r>
              <a:rPr lang="en-US" dirty="0" smtClean="0"/>
              <a:t>overseas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 smtClean="0"/>
              <a:t>E-3 </a:t>
            </a:r>
            <a:r>
              <a:rPr lang="en-US" dirty="0"/>
              <a:t>VISAS: AUSTRALIAN PROFESSIONALS (10,500 cap never met)</a:t>
            </a:r>
          </a:p>
          <a:p>
            <a:pPr lvl="1"/>
            <a:r>
              <a:rPr lang="en-US" dirty="0" smtClean="0"/>
              <a:t>Substantially </a:t>
            </a:r>
            <a:r>
              <a:rPr lang="en-US" dirty="0"/>
              <a:t>equivalent to H-</a:t>
            </a:r>
            <a:r>
              <a:rPr lang="en-US" dirty="0" err="1"/>
              <a:t>1B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Specialty </a:t>
            </a:r>
            <a:r>
              <a:rPr lang="en-US" dirty="0"/>
              <a:t>workers for jobs requiring BA degree</a:t>
            </a:r>
          </a:p>
          <a:p>
            <a:pPr lvl="1"/>
            <a:r>
              <a:rPr lang="en-US" dirty="0" smtClean="0"/>
              <a:t>PW </a:t>
            </a:r>
            <a:r>
              <a:rPr lang="en-US" dirty="0"/>
              <a:t>determination/</a:t>
            </a:r>
            <a:r>
              <a:rPr lang="en-US" dirty="0" err="1"/>
              <a:t>LCA</a:t>
            </a:r>
            <a:r>
              <a:rPr lang="en-US" dirty="0"/>
              <a:t> required, but no public access file</a:t>
            </a:r>
          </a:p>
          <a:p>
            <a:pPr lvl="1"/>
            <a:r>
              <a:rPr lang="en-US" dirty="0" smtClean="0"/>
              <a:t>E-3 can be granted for up to </a:t>
            </a:r>
            <a:r>
              <a:rPr lang="en-US" dirty="0"/>
              <a:t>two </a:t>
            </a:r>
            <a:r>
              <a:rPr lang="en-US" dirty="0" smtClean="0"/>
              <a:t>years; </a:t>
            </a:r>
            <a:r>
              <a:rPr lang="en-US" dirty="0"/>
              <a:t>renewable</a:t>
            </a:r>
          </a:p>
          <a:p>
            <a:pPr lvl="1"/>
            <a:r>
              <a:rPr lang="en-US" dirty="0" smtClean="0"/>
              <a:t>Processed </a:t>
            </a:r>
            <a:r>
              <a:rPr lang="en-US" dirty="0"/>
              <a:t>directly at a US Consulate in Australia: no petition required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also be processed by COS in the US – regulations notwithstanding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87A16A-B7A3-4C4F-AD95-64359652B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" y="381001"/>
            <a:ext cx="2198914" cy="121908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O-</a:t>
            </a:r>
            <a:r>
              <a:rPr lang="en-US" altLang="en-US" b="1" dirty="0" err="1"/>
              <a:t>1A</a:t>
            </a:r>
            <a:r>
              <a:rPr lang="en-US" altLang="en-US" b="1" dirty="0"/>
              <a:t> Visas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en-US" dirty="0"/>
              <a:t>Individuals with Extraordinary Ability or Achievement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/>
              <a:t>Science, Education, Business or Athletics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/>
              <a:t>National or International Acclaim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Letters of support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Publication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High salary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Media, citations, press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Judge work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Awards, critical acclaim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000" dirty="0"/>
              <a:t>Selective professional </a:t>
            </a:r>
            <a:r>
              <a:rPr lang="en-US" altLang="en-US" sz="2000" dirty="0" smtClean="0"/>
              <a:t>memberships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sz="2400" dirty="0"/>
              <a:t>Available to J-1 holders who are subject to home residence requirement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D6C51-EF05-44A3-9199-C1FC7E4C3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5" y="304800"/>
            <a:ext cx="2191987" cy="1484209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7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charset="0"/>
              </a:rPr>
              <a:t>Overview: Green Card Process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1507453"/>
            <a:ext cx="8312275" cy="435133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490B4-41C0-4705-9F5A-8F3CBD03E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3" y="457200"/>
            <a:ext cx="2188029" cy="105025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charset="0"/>
              </a:rPr>
              <a:t>Quotas and Priority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 smtClean="0"/>
              <a:t>LIMITS </a:t>
            </a:r>
            <a:r>
              <a:rPr lang="en-US" sz="7200" b="1" dirty="0"/>
              <a:t>ON NUMBER OF GREEN CARDS PER YEAR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Each </a:t>
            </a:r>
            <a:r>
              <a:rPr lang="en-US" sz="7200" dirty="0"/>
              <a:t>type of green card (preference category) have numerical limits: numbers vary by </a:t>
            </a:r>
            <a:r>
              <a:rPr lang="en-US" sz="7200" dirty="0" smtClean="0"/>
              <a:t>year </a:t>
            </a:r>
            <a:r>
              <a:rPr lang="en-US" sz="7200" dirty="0"/>
              <a:t>and by usage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Approximately </a:t>
            </a:r>
            <a:r>
              <a:rPr lang="en-US" sz="7200" dirty="0"/>
              <a:t>140,000 </a:t>
            </a:r>
            <a:r>
              <a:rPr lang="en-US" sz="7200" dirty="0" err="1"/>
              <a:t>EB</a:t>
            </a:r>
            <a:r>
              <a:rPr lang="en-US" sz="7200" dirty="0"/>
              <a:t>-based GCs in all categories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Approximately </a:t>
            </a:r>
            <a:r>
              <a:rPr lang="en-US" sz="7200" dirty="0"/>
              <a:t>226,000 FB-based GCs in all categories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Each </a:t>
            </a:r>
            <a:r>
              <a:rPr lang="en-US" sz="7200" dirty="0"/>
              <a:t>country is also limited to a ceiling number of visas, regardless </a:t>
            </a:r>
            <a:r>
              <a:rPr lang="en-US" sz="7200" dirty="0" smtClean="0"/>
              <a:t>of demand</a:t>
            </a:r>
            <a:endParaRPr lang="en-US" sz="7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When </a:t>
            </a:r>
            <a:r>
              <a:rPr lang="en-US" sz="7200" dirty="0"/>
              <a:t>either preference group or country quotas are met, waiting lists build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 smtClean="0"/>
              <a:t>PRIORITY </a:t>
            </a:r>
            <a:r>
              <a:rPr lang="en-US" sz="7200" b="1" dirty="0"/>
              <a:t>DATE DETERMINES PLACE ON WAITING LIST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When </a:t>
            </a:r>
            <a:r>
              <a:rPr lang="en-US" sz="7200" dirty="0"/>
              <a:t>waiting lists build, cases are processed in priority date order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Priority </a:t>
            </a:r>
            <a:r>
              <a:rPr lang="en-US" sz="7200" dirty="0"/>
              <a:t>date established at the first official filing date of the paperwork (</a:t>
            </a:r>
            <a:r>
              <a:rPr lang="en-US" sz="7200" dirty="0" err="1"/>
              <a:t>USCIS</a:t>
            </a:r>
            <a:r>
              <a:rPr lang="en-US" sz="7200" dirty="0"/>
              <a:t>, </a:t>
            </a:r>
            <a:r>
              <a:rPr lang="en-US" sz="7200" dirty="0" err="1"/>
              <a:t>DOL</a:t>
            </a:r>
            <a:r>
              <a:rPr lang="en-US" sz="7200" dirty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200" b="1" dirty="0" smtClean="0"/>
              <a:t>GLOBAL </a:t>
            </a:r>
            <a:r>
              <a:rPr lang="en-US" sz="7200" b="1" dirty="0"/>
              <a:t>VS. </a:t>
            </a:r>
            <a:r>
              <a:rPr lang="en-US" sz="7200" b="1" dirty="0" smtClean="0"/>
              <a:t>COUNTRY </a:t>
            </a:r>
            <a:r>
              <a:rPr lang="en-US" sz="7200" b="1" dirty="0"/>
              <a:t>WAITING LISTS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Country </a:t>
            </a:r>
            <a:r>
              <a:rPr lang="en-US" sz="7200" dirty="0"/>
              <a:t>which hits country ceiling taken out of the worldwide visa pool and given </a:t>
            </a:r>
            <a:r>
              <a:rPr lang="en-US" sz="7200" dirty="0" smtClean="0"/>
              <a:t>its </a:t>
            </a:r>
            <a:r>
              <a:rPr lang="en-US" sz="7200" dirty="0"/>
              <a:t>own separate pool of visas (approximately 7% of total available)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Ensures </a:t>
            </a:r>
            <a:r>
              <a:rPr lang="en-US" sz="7200" dirty="0"/>
              <a:t>even distribution of visas across all GC categories.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 smtClean="0"/>
              <a:t>Leads </a:t>
            </a:r>
            <a:r>
              <a:rPr lang="en-US" sz="7200" dirty="0"/>
              <a:t>to longer waits in many categories</a:t>
            </a:r>
            <a:r>
              <a:rPr lang="en-US" sz="7200" dirty="0" smtClean="0"/>
              <a:t>.</a:t>
            </a:r>
            <a:endParaRPr lang="en-US" sz="7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7200" dirty="0"/>
              <a:t>The Visa Bulletin (www.travel.state.gov): priority dates for each month</a:t>
            </a:r>
            <a:r>
              <a:rPr lang="en-US" sz="6400" dirty="0"/>
              <a:t>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45108-D750-4227-9A85-262E9C393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1"/>
            <a:ext cx="2208212" cy="1223720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3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Immigration Basic Concepts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Non-Immigrant Visa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Lawful Permanent Resident/Immigrant Visa (Green Card)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Citizenship (Naturalization)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8" descr="MPj04032480000[1]">
            <a:extLst>
              <a:ext uri="{FF2B5EF4-FFF2-40B4-BE49-F238E27FC236}">
                <a16:creationId xmlns:a16="http://schemas.microsoft.com/office/drawing/2014/main" id="{1240132D-4D4D-4BE7-8378-1A00E0794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" y="511629"/>
            <a:ext cx="2208211" cy="88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46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Visa Bulletin: </a:t>
            </a:r>
            <a:r>
              <a:rPr lang="en-US" altLang="en-US" b="1" dirty="0" smtClean="0"/>
              <a:t>Employment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VISA BULLETIN   November </a:t>
            </a:r>
            <a:r>
              <a:rPr lang="en-US" sz="2000" dirty="0" smtClean="0"/>
              <a:t>2019</a:t>
            </a:r>
            <a:r>
              <a:rPr lang="en-US" sz="1800" dirty="0"/>
              <a:t>	</a:t>
            </a:r>
            <a:r>
              <a:rPr lang="en-US" sz="1100" i="1" dirty="0">
                <a:latin typeface="Tahoma" charset="0"/>
              </a:rPr>
              <a:t>	           	   </a:t>
            </a:r>
            <a:r>
              <a:rPr lang="en-US" sz="1800" u="sng" dirty="0" smtClean="0">
                <a:hlinkClick r:id="rId2"/>
              </a:rPr>
              <a:t>www.travel.state.gov</a:t>
            </a:r>
            <a:r>
              <a:rPr lang="en-US" sz="1800" u="sng" dirty="0" smtClean="0"/>
              <a:t> </a:t>
            </a:r>
            <a:endParaRPr lang="en-US" sz="4000" u="sng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Annual employment-based immigration:  140,000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000" dirty="0"/>
              <a:t>Employment-based immigrant visa cases with priority dates </a:t>
            </a:r>
            <a:r>
              <a:rPr lang="en-US" sz="2000" i="1" u="sng" dirty="0"/>
              <a:t>before</a:t>
            </a:r>
            <a:r>
              <a:rPr lang="en-US" sz="2000" dirty="0"/>
              <a:t> the stated dates are eligible for final action: </a:t>
            </a:r>
          </a:p>
          <a:p>
            <a:endParaRPr lang="en-US" dirty="0"/>
          </a:p>
        </p:txBody>
      </p:sp>
      <p:graphicFrame>
        <p:nvGraphicFramePr>
          <p:cNvPr id="5" name="Group 128">
            <a:extLst>
              <a:ext uri="{FF2B5EF4-FFF2-40B4-BE49-F238E27FC236}">
                <a16:creationId xmlns:a16="http://schemas.microsoft.com/office/drawing/2014/main" id="{CEA986FB-ACA4-4519-A47C-390249396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577936"/>
              </p:ext>
            </p:extLst>
          </p:nvPr>
        </p:nvGraphicFramePr>
        <p:xfrm>
          <a:off x="2436812" y="3200400"/>
          <a:ext cx="7277100" cy="3167064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6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Employment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Categories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World-wide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China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El Salvador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Guatemala.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Honduras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India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Mexico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Philippines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EB-1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01FEB17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01JAN15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01JUN18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EB-2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15MAR15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13MAY09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EB-3 -BA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01NOV15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01JAN09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01FEB18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EB-3 - other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01FEB08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01JAN09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01FEB18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EB-4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01JUL16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22JUL17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Relig. Workers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01JUL16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22JUL17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EB-5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01NOV14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08DEC17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88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are waiting lists 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600" dirty="0"/>
              <a:t>Core Issue: Cannot file adjustment of status until priority date is current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0" algn="l"/>
              </a:tabLst>
            </a:pPr>
            <a:r>
              <a:rPr lang="en-US" altLang="en-US" dirty="0" smtClean="0"/>
              <a:t>Labor </a:t>
            </a:r>
            <a:r>
              <a:rPr lang="en-US" altLang="en-US" dirty="0"/>
              <a:t>certification and I-140 can be filed without regard to priority date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Cannot </a:t>
            </a:r>
            <a:r>
              <a:rPr lang="en-US" altLang="en-US" dirty="0"/>
              <a:t>file adjustment of status or consular process an immigrant visa 	</a:t>
            </a:r>
            <a:r>
              <a:rPr lang="en-US" altLang="en-US" dirty="0" smtClean="0"/>
              <a:t>unless </a:t>
            </a:r>
            <a:r>
              <a:rPr lang="en-US" altLang="en-US" dirty="0"/>
              <a:t>a priority date is current.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3600" dirty="0"/>
              <a:t>Deprives applicants of AOS-related benefits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2003</a:t>
            </a:r>
            <a:r>
              <a:rPr lang="en-US" altLang="en-US" dirty="0"/>
              <a:t>:  </a:t>
            </a:r>
            <a:r>
              <a:rPr lang="en-US" altLang="en-US" dirty="0" err="1"/>
              <a:t>USCIS</a:t>
            </a:r>
            <a:r>
              <a:rPr lang="en-US" altLang="en-US" dirty="0"/>
              <a:t> began to allow concurrent filing of I-140 and AOS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Allowed </a:t>
            </a:r>
            <a:r>
              <a:rPr lang="en-US" altLang="en-US" dirty="0"/>
              <a:t>dependents to obtain </a:t>
            </a:r>
            <a:r>
              <a:rPr lang="en-US" altLang="en-US" dirty="0" err="1"/>
              <a:t>EADs</a:t>
            </a:r>
            <a:r>
              <a:rPr lang="en-US" altLang="en-US" dirty="0"/>
              <a:t> earlier in process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Eliminated </a:t>
            </a:r>
            <a:r>
              <a:rPr lang="en-US" altLang="en-US" dirty="0"/>
              <a:t>need for H-</a:t>
            </a:r>
            <a:r>
              <a:rPr lang="en-US" altLang="en-US" dirty="0" err="1"/>
              <a:t>1B</a:t>
            </a:r>
            <a:r>
              <a:rPr lang="en-US" altLang="en-US" dirty="0"/>
              <a:t> visa renewals; visa stamp processing, etc.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dirty="0" smtClean="0"/>
              <a:t>Minor </a:t>
            </a:r>
            <a:r>
              <a:rPr lang="en-US" altLang="en-US" dirty="0"/>
              <a:t>children can “age out”, i.e., turn 21 &amp; fall off parents’ </a:t>
            </a:r>
            <a:r>
              <a:rPr lang="en-US" altLang="en-US" dirty="0" smtClean="0"/>
              <a:t>applications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6" name="Picture 13" descr="MPj02893600000[1]">
            <a:extLst>
              <a:ext uri="{FF2B5EF4-FFF2-40B4-BE49-F238E27FC236}">
                <a16:creationId xmlns:a16="http://schemas.microsoft.com/office/drawing/2014/main" id="{1741BCD3-C222-4B24-9786-806E98218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799"/>
            <a:ext cx="2208212" cy="139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0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charset="0"/>
              </a:rPr>
              <a:t>Perm Labor Certification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800" dirty="0"/>
              <a:t>MOST COMMON EMPLOYMENT-BASED GREEN CARD PROCESS: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dirty="0" smtClean="0"/>
              <a:t>Application </a:t>
            </a:r>
            <a:r>
              <a:rPr lang="en-US" sz="8800" dirty="0"/>
              <a:t>by employer to </a:t>
            </a:r>
            <a:r>
              <a:rPr lang="en-US" sz="8800" dirty="0" err="1"/>
              <a:t>USDOL</a:t>
            </a:r>
            <a:r>
              <a:rPr lang="en-US" sz="8800" dirty="0"/>
              <a:t> to certify individual and position </a:t>
            </a:r>
            <a:r>
              <a:rPr lang="en-US" sz="8800" dirty="0" smtClean="0"/>
              <a:t>after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800" dirty="0"/>
              <a:t> </a:t>
            </a:r>
            <a:r>
              <a:rPr lang="en-US" sz="8800" dirty="0" smtClean="0"/>
              <a:t>  statutorily </a:t>
            </a:r>
            <a:r>
              <a:rPr lang="en-US" sz="8800" dirty="0"/>
              <a:t>mandated recruitment campaign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dirty="0" smtClean="0"/>
              <a:t>Nearly </a:t>
            </a:r>
            <a:r>
              <a:rPr lang="en-US" sz="8800" dirty="0"/>
              <a:t>all positions qualify, but substantial waiting periods for </a:t>
            </a:r>
            <a:r>
              <a:rPr lang="en-US" sz="8800" dirty="0" smtClean="0"/>
              <a:t>non-professional </a:t>
            </a:r>
            <a:r>
              <a:rPr lang="en-US" sz="8800" dirty="0"/>
              <a:t>positions/short or no waiting for positions with higher </a:t>
            </a:r>
            <a:r>
              <a:rPr lang="en-US" sz="8800" dirty="0" smtClean="0"/>
              <a:t>requirements </a:t>
            </a:r>
            <a:r>
              <a:rPr lang="en-US" sz="8800" dirty="0"/>
              <a:t>(Master’s or Bachelor’s degree plus five years experience is </a:t>
            </a:r>
            <a:r>
              <a:rPr lang="en-US" sz="8800" dirty="0" err="1"/>
              <a:t>EB</a:t>
            </a:r>
            <a:r>
              <a:rPr lang="en-US" sz="8800" dirty="0"/>
              <a:t>-2)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dirty="0" smtClean="0"/>
              <a:t>Process </a:t>
            </a:r>
            <a:r>
              <a:rPr lang="en-US" sz="8800" dirty="0"/>
              <a:t>requires significant employer involvement, including payment of legal 	</a:t>
            </a:r>
            <a:r>
              <a:rPr lang="en-US" sz="8800" dirty="0" smtClean="0"/>
              <a:t>fees and all associated costs</a:t>
            </a:r>
            <a:endParaRPr lang="en-US" sz="8800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89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charset="0"/>
              </a:rPr>
              <a:t>Perm Labor Certification </a:t>
            </a:r>
            <a:r>
              <a:rPr lang="en-US" b="1" dirty="0" smtClean="0">
                <a:ea typeface="ＭＳ Ｐゴシック" charset="0"/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b="1" dirty="0" smtClean="0"/>
              <a:t>PROCEDURES/ADVERTISING</a:t>
            </a:r>
            <a:r>
              <a:rPr lang="en-US" sz="8000" b="1" dirty="0"/>
              <a:t>: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/>
              <a:t>Define </a:t>
            </a:r>
            <a:r>
              <a:rPr lang="en-US" sz="8000" dirty="0"/>
              <a:t>job and skills on </a:t>
            </a:r>
            <a:r>
              <a:rPr lang="en-US" sz="8000" dirty="0" err="1"/>
              <a:t>DOL</a:t>
            </a:r>
            <a:r>
              <a:rPr lang="en-US" sz="8000" dirty="0"/>
              <a:t> forms in compliance with </a:t>
            </a:r>
            <a:r>
              <a:rPr lang="en-US" sz="8000" dirty="0" err="1"/>
              <a:t>DOL</a:t>
            </a:r>
            <a:r>
              <a:rPr lang="en-US" sz="8000" dirty="0"/>
              <a:t> requirements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/>
              <a:t>Obtain </a:t>
            </a:r>
            <a:r>
              <a:rPr lang="en-US" sz="8000" dirty="0" err="1"/>
              <a:t>DOL</a:t>
            </a:r>
            <a:r>
              <a:rPr lang="en-US" sz="8000" dirty="0"/>
              <a:t> prevailing wage determination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/>
              <a:t>Advertise </a:t>
            </a:r>
            <a:r>
              <a:rPr lang="en-US" sz="8000" dirty="0"/>
              <a:t>two Sundays in paper of general circulation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/>
              <a:t>Professional </a:t>
            </a:r>
            <a:r>
              <a:rPr lang="en-US" sz="8000" dirty="0"/>
              <a:t>positions: 3 additional recruitment steps (job fairs, web ads, etc.)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/>
              <a:t>Interview </a:t>
            </a:r>
            <a:r>
              <a:rPr lang="en-US" sz="8000" dirty="0"/>
              <a:t>and evaluate applicants; prepare recruitment report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/>
              <a:t>Submit </a:t>
            </a:r>
            <a:r>
              <a:rPr lang="en-US" sz="8000" dirty="0"/>
              <a:t>ETA 9089 to </a:t>
            </a:r>
            <a:r>
              <a:rPr lang="en-US" sz="8000" dirty="0" err="1"/>
              <a:t>DOL</a:t>
            </a:r>
            <a:r>
              <a:rPr lang="en-US" sz="8000" dirty="0"/>
              <a:t> with recruitment results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err="1" smtClean="0"/>
              <a:t>DOL</a:t>
            </a:r>
            <a:r>
              <a:rPr lang="en-US" sz="8000" dirty="0" smtClean="0"/>
              <a:t> </a:t>
            </a:r>
            <a:r>
              <a:rPr lang="en-US" sz="8000" dirty="0"/>
              <a:t>reviews and approves or audits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 smtClean="0"/>
              <a:t>Possible </a:t>
            </a:r>
            <a:r>
              <a:rPr lang="en-US" sz="8000" dirty="0"/>
              <a:t>audits in 50% of cases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8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dirty="0"/>
              <a:t>Requirements simplified for </a:t>
            </a:r>
            <a:r>
              <a:rPr lang="en-US" sz="8000" dirty="0" smtClean="0"/>
              <a:t>university faculty </a:t>
            </a:r>
            <a:r>
              <a:rPr lang="en-US" sz="8000" dirty="0"/>
              <a:t>under “Special Handling”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Only 1 national journal advertisement required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000" dirty="0"/>
              <a:t>“Most qualified” standard as opposed to minimally qualified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DD971-3DBC-4098-968A-6E00BB927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288"/>
            <a:ext cx="2237302" cy="1464141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6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Employment Based Green Card Options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Extraordinary </a:t>
            </a:r>
            <a:r>
              <a:rPr lang="en-US" dirty="0"/>
              <a:t>Ability Alien (</a:t>
            </a:r>
            <a:r>
              <a:rPr lang="en-US" dirty="0" err="1"/>
              <a:t>EB-1A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Outstanding </a:t>
            </a:r>
            <a:r>
              <a:rPr lang="en-US" dirty="0"/>
              <a:t>Researcher (</a:t>
            </a:r>
            <a:r>
              <a:rPr lang="en-US" dirty="0" err="1"/>
              <a:t>EB-1B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Multinational </a:t>
            </a:r>
            <a:r>
              <a:rPr lang="en-US" dirty="0"/>
              <a:t>Manager (</a:t>
            </a:r>
            <a:r>
              <a:rPr lang="en-US" dirty="0" err="1"/>
              <a:t>EB-1C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National </a:t>
            </a:r>
            <a:r>
              <a:rPr lang="en-US" dirty="0"/>
              <a:t>Interest Wavier (</a:t>
            </a:r>
            <a:r>
              <a:rPr lang="en-US" dirty="0" err="1"/>
              <a:t>EB</a:t>
            </a:r>
            <a:r>
              <a:rPr lang="en-US" dirty="0"/>
              <a:t>-2)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*All of the above are exempt from the labor certification requirement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92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Researcher or Professor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8800" b="1" dirty="0"/>
              <a:t>Intended to accommodate prospective </a:t>
            </a:r>
            <a:r>
              <a:rPr lang="en-US" sz="8800" b="1" i="1" dirty="0"/>
              <a:t>immigrants</a:t>
            </a:r>
            <a:r>
              <a:rPr lang="en-US" sz="8800" b="1" dirty="0"/>
              <a:t> who</a:t>
            </a:r>
            <a:r>
              <a:rPr lang="en-US" sz="8800" dirty="0"/>
              <a:t> are recognized nationally or internationally for their outstanding achievement in their field.  An </a:t>
            </a:r>
            <a:r>
              <a:rPr lang="en-US" sz="8800" u="sng" dirty="0"/>
              <a:t>employer</a:t>
            </a:r>
            <a:r>
              <a:rPr lang="en-US" sz="8800" dirty="0"/>
              <a:t> must submit this petition on behalf of a prospective permanent resident.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sz="8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8800" dirty="0" err="1"/>
              <a:t>USCIS</a:t>
            </a:r>
            <a:r>
              <a:rPr lang="en-US" sz="8800" dirty="0"/>
              <a:t> regulations provide that applicant must demonstrate international recognition for outstanding achievements in a particular academic field, as well as at least 3 years’ experience in teaching or research in that academic area.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sz="8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8800" dirty="0"/>
              <a:t>Applicant must be entering the United States in order to pursue tenure or tenure track teaching or comparable research position at a university or other institution of higher education.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8AE4B-A9C9-42A9-8752-CF319645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81001"/>
            <a:ext cx="2284411" cy="132650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89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 Evidence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812" y="1524000"/>
            <a:ext cx="9464040" cy="43525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sz="8800" b="1" dirty="0"/>
              <a:t>Documentary Evidence must include at least </a:t>
            </a:r>
            <a:r>
              <a:rPr lang="en-US" sz="8800" b="1" u="sng" dirty="0"/>
              <a:t>2</a:t>
            </a:r>
            <a:r>
              <a:rPr lang="en-US" sz="8800" dirty="0"/>
              <a:t> </a:t>
            </a:r>
            <a:r>
              <a:rPr lang="en-US" sz="8800" b="1" dirty="0"/>
              <a:t>of the following:</a:t>
            </a: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sz="88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receipt of major prizes or awards for outstanding achievement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membership in associations that require their members to demonstrate outstanding achievement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published material in professional publications written by others about the alien's work in the academic field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participation, either on a panel or individually, as a judge of the work of others in the same or allied academic field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original scientific or scholarly research contributions in the field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8800" dirty="0"/>
              <a:t>Evidence of authorship of scholarly books or articles (in scholarly journals with international circulation) in the field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12F2B-6351-4C6E-878A-0EEC75DCA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" y="228600"/>
            <a:ext cx="2208212" cy="1721362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46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Useful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/>
              <a:t>Immigration and Customs Enforcement (</a:t>
            </a:r>
            <a:r>
              <a:rPr lang="en-US" altLang="en-US" dirty="0">
                <a:hlinkClick r:id="rId2"/>
              </a:rPr>
              <a:t>www.ice.gov</a:t>
            </a:r>
            <a:r>
              <a:rPr lang="en-US" altLang="en-US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 err="1"/>
              <a:t>NAFSA</a:t>
            </a:r>
            <a:r>
              <a:rPr lang="en-US" altLang="en-US" dirty="0"/>
              <a:t>: Association of International Educators (www.nafsa.org)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/>
              <a:t>U.S. Citizenship and Immigration Services (www.uscis.gov)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en-US" dirty="0"/>
              <a:t>Immigration Attorney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38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304800"/>
            <a:ext cx="9464040" cy="6051548"/>
          </a:xfrm>
        </p:spPr>
        <p:txBody>
          <a:bodyPr>
            <a:normAutofit/>
          </a:bodyPr>
          <a:lstStyle/>
          <a:p>
            <a:r>
              <a:rPr lang="en-US" sz="4000" u="sng" dirty="0"/>
              <a:t>Contact </a:t>
            </a:r>
            <a:r>
              <a:rPr lang="en-US" sz="4000" u="sng" smtClean="0"/>
              <a:t>Information</a:t>
            </a:r>
            <a:r>
              <a:rPr lang="en-US" smtClean="0"/>
              <a:t>:</a:t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Andrea </a:t>
            </a:r>
            <a:r>
              <a:rPr lang="en-US" dirty="0" err="1" smtClean="0"/>
              <a:t>Godread</a:t>
            </a:r>
            <a:r>
              <a:rPr lang="en-US" dirty="0" smtClean="0"/>
              <a:t>-Brown</a:t>
            </a:r>
            <a:br>
              <a:rPr lang="en-US" dirty="0" smtClean="0"/>
            </a:br>
            <a:r>
              <a:rPr lang="en-US" dirty="0" smtClean="0"/>
              <a:t>Harris Beach </a:t>
            </a:r>
            <a:r>
              <a:rPr lang="en-US" dirty="0" err="1" smtClean="0"/>
              <a:t>PLLC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agbrown@harrisbeach.com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315-423-7100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0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of U.S. Immigration Process	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447800"/>
            <a:ext cx="9191625" cy="11715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D00091-E3A8-462D-8D49-D2E4DC3FA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" y="533400"/>
            <a:ext cx="2237509" cy="1034637"/>
          </a:xfrm>
          <a:prstGeom prst="rect">
            <a:avLst/>
          </a:prstGeom>
        </p:spPr>
      </p:pic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2436812" y="2743200"/>
            <a:ext cx="28956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tabLst>
                <a:tab pos="577850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tabLst>
                <a:tab pos="577850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77850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577850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200" dirty="0">
              <a:cs typeface="Times New Roman" pitchFamily="18" charset="0"/>
            </a:endParaRP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B-1/2	Visitor for Business/Pleasure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E-1/2	Treaty Trader/Investor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E-3	Specialty worker – </a:t>
            </a:r>
            <a:r>
              <a:rPr lang="en-US" altLang="en-US" sz="1200" dirty="0" err="1">
                <a:cs typeface="Times New Roman" pitchFamily="18" charset="0"/>
              </a:rPr>
              <a:t>Austr</a:t>
            </a:r>
            <a:r>
              <a:rPr lang="en-US" altLang="en-US" sz="1200" dirty="0"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F -1	Student - OPT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H-</a:t>
            </a:r>
            <a:r>
              <a:rPr lang="en-US" altLang="en-US" sz="1200" dirty="0" err="1">
                <a:cs typeface="Times New Roman" pitchFamily="18" charset="0"/>
              </a:rPr>
              <a:t>1B</a:t>
            </a:r>
            <a:r>
              <a:rPr lang="en-US" altLang="en-US" sz="1200" dirty="0">
                <a:cs typeface="Times New Roman" pitchFamily="18" charset="0"/>
              </a:rPr>
              <a:t>	Specialty worker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H-2	Temporary Worker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H-3	Trainee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J-1	Exchange Visitor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L-1	Intracompany Transferee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O-1	Alien of Extraordinary Ability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R-1/2	Religious Worker 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>
                <a:cs typeface="Times New Roman" pitchFamily="18" charset="0"/>
              </a:rPr>
              <a:t>TN	Trade NAFTA 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5789612" y="2743200"/>
            <a:ext cx="3352800" cy="335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tabLst>
                <a:tab pos="173038" algn="l"/>
                <a:tab pos="458788" algn="l"/>
              </a:tabLs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tabLst>
                <a:tab pos="173038" algn="l"/>
                <a:tab pos="458788" algn="l"/>
              </a:tabLst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3038" algn="l"/>
                <a:tab pos="458788" algn="l"/>
              </a:tabLs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173038" algn="l"/>
                <a:tab pos="458788" algn="l"/>
              </a:tabLs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200" dirty="0"/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dirty="0"/>
              <a:t>FAMILY-BASED CATEGORIES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IR	     	Immediate relatives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FB-1  	Unmarried sons/daughters of USCs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FB-2  	Spouses/children of LPR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FB-3 	Married sons/daughters of USCs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FB-4	Brothers/sisters of USC</a:t>
            </a:r>
            <a:r>
              <a:rPr lang="en-US" altLang="en-US" sz="1400" dirty="0"/>
              <a:t>			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 dirty="0"/>
              <a:t>EMPLOYMENT-BASED CATEGORIES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EB-1  	Outstanding researchers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	      Aliens of extraordinary ability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         	Multinational managers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EB-2  	Advanced degrees/NIW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EB-3  	Professionals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	     	2 yrs. experience 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	      Other workers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EB-4  	Special immigrants/religious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dirty="0"/>
              <a:t>EB-5	Investors</a:t>
            </a:r>
            <a:r>
              <a:rPr lang="en-US" altLang="en-US" sz="1400" dirty="0"/>
              <a:t>     </a:t>
            </a:r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9675812" y="2895600"/>
            <a:ext cx="18288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3 yrs. if by marriage to U.S. citizen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/>
              <a:t>5 yrs. for everyone else</a:t>
            </a: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5332412" y="6324600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0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H-</a:t>
            </a:r>
            <a:r>
              <a:rPr lang="en-US" b="1" dirty="0" err="1" smtClean="0"/>
              <a:t>1B</a:t>
            </a:r>
            <a:r>
              <a:rPr lang="en-US" b="1" dirty="0" smtClean="0"/>
              <a:t> Visa: Professionals</a:t>
            </a:r>
            <a:endParaRPr lang="en-US" b="1" dirty="0"/>
          </a:p>
        </p:txBody>
      </p:sp>
      <p:graphicFrame>
        <p:nvGraphicFramePr>
          <p:cNvPr id="5" name="Group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1409577"/>
              </p:ext>
            </p:extLst>
          </p:nvPr>
        </p:nvGraphicFramePr>
        <p:xfrm>
          <a:off x="2436812" y="1375643"/>
          <a:ext cx="7391399" cy="5135832"/>
        </p:xfrm>
        <a:graphic>
          <a:graphicData uri="http://schemas.openxmlformats.org/drawingml/2006/table">
            <a:tbl>
              <a:tblPr/>
              <a:tblGrid>
                <a:gridCol w="2190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8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REQUIREMENTS </a:t>
                      </a:r>
                    </a:p>
                  </a:txBody>
                  <a:tcPr marL="86360" marR="8636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APPLICATION STEPS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TIMETABLE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DURATION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3247">
                <a:tc rowSpan="3"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Job must require BA/BS degree or equiv. as minimum entry-level requirement 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2.  Applicant must have degree equivalent to U.S. BA/BS, or equiv. experience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3.  Employer must pay at least prevailing wage for the position in geographic area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 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NO TEST OF U.S. LABOR MARKET REQUIRED; NO ADVERTISING; NO RECRUITMENT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</a:t>
                      </a:r>
                    </a:p>
                  </a:txBody>
                  <a:tcPr marL="86360" marR="8636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Determine prevailing wage for position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2.  Post Labor Condition Application (LCA) at employer’s work place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>
                          <a:tab pos="225425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File LCA with U.S. Dept. of Labor;  wait 7 days for certification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4.  File visa petition with USCIS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5.  Change of status with petition if in US</a:t>
                      </a:r>
                    </a:p>
                    <a:p>
                      <a:pPr marL="228600" marR="0" lvl="0" indent="3175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US consular processing overseas if out of status or overseas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  Canadians can apply at U.S. border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3-6 months 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Variable!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Premium processing: decision in 15 days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H-1B portability: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May work as soon as filed if already holding H-1B visa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WATCH OUT FOR GAPS IN STATUS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Granted for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Renewable for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Extend beyond 6 years if GC or PERM pending  one year before H maxes out.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COSTS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60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$460* USCIS filing fee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$500 Antifraud fee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$750 (25 or fewer EEs) or $1,500 ACWIA fee (&gt; 25 EEs)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-  Credentials evaluation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($75-500)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-  Premium processing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   ($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1,440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86360" marR="8636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E7D39E9-EF59-40B4-B6C7-1D021832F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472" y="609600"/>
            <a:ext cx="2232353" cy="907515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472093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8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H-</a:t>
            </a:r>
            <a:r>
              <a:rPr lang="en-US" b="1" dirty="0" err="1" smtClean="0"/>
              <a:t>1B</a:t>
            </a:r>
            <a:r>
              <a:rPr lang="en-US" b="1" dirty="0" smtClean="0"/>
              <a:t> Basics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600" dirty="0"/>
              <a:t>“Specialty Occupation” – job must require BA/BS or equivalent in a specific field for entry-level </a:t>
            </a:r>
            <a:r>
              <a:rPr lang="en-US" sz="9600" dirty="0" smtClean="0"/>
              <a:t>requirement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0" dirty="0"/>
              <a:t>And employee must have a degree related to the specialty occupation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9600" dirty="0" smtClean="0"/>
              <a:t>Employer-employee relationship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8000" dirty="0"/>
              <a:t>W-2 employee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8000" dirty="0"/>
              <a:t>Employer-specific – no moonlighting, but can have concurrent H-</a:t>
            </a:r>
            <a:r>
              <a:rPr lang="en-US" sz="8000" dirty="0" err="1"/>
              <a:t>1Bs</a:t>
            </a:r>
            <a:endParaRPr lang="en-US" sz="80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8000" dirty="0"/>
              <a:t>Off-site employment permitted if petitioner retains control over work, salary, </a:t>
            </a:r>
            <a:r>
              <a:rPr lang="en-US" sz="8000" dirty="0" smtClean="0"/>
              <a:t>etc.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</a:pPr>
            <a:r>
              <a:rPr lang="en-US" sz="9600" dirty="0">
                <a:solidFill>
                  <a:prstClr val="black"/>
                </a:solidFill>
              </a:rPr>
              <a:t>Granted for up to 3 years at a time; maximum of 6 years in H-</a:t>
            </a:r>
            <a:r>
              <a:rPr lang="en-US" sz="9600" dirty="0" err="1">
                <a:solidFill>
                  <a:prstClr val="black"/>
                </a:solidFill>
              </a:rPr>
              <a:t>1B</a:t>
            </a:r>
            <a:r>
              <a:rPr lang="en-US" sz="9600" dirty="0">
                <a:solidFill>
                  <a:prstClr val="black"/>
                </a:solidFill>
              </a:rPr>
              <a:t> </a:t>
            </a:r>
            <a:r>
              <a:rPr lang="en-US" sz="9600" dirty="0" smtClean="0">
                <a:solidFill>
                  <a:prstClr val="black"/>
                </a:solidFill>
              </a:rPr>
              <a:t>status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</a:pPr>
            <a:r>
              <a:rPr lang="en-US" sz="9600" u="sng" dirty="0"/>
              <a:t>Employer</a:t>
            </a:r>
            <a:r>
              <a:rPr lang="en-US" sz="9600" dirty="0"/>
              <a:t> must pay all costs/fees associated with H-</a:t>
            </a:r>
            <a:r>
              <a:rPr lang="en-US" sz="9600" dirty="0" err="1"/>
              <a:t>1B</a:t>
            </a:r>
            <a:r>
              <a:rPr lang="en-US" sz="9600" dirty="0"/>
              <a:t> petition process – by law, employees/beneficiaries are prohibited from paying these costs, even if they want to</a:t>
            </a:r>
            <a:endParaRPr lang="en-US" sz="9600" u="sng" dirty="0"/>
          </a:p>
          <a:p>
            <a:pPr lvl="0">
              <a:buClr>
                <a:srgbClr val="F79646">
                  <a:lumMod val="75000"/>
                </a:srgbClr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A9EA0-A29A-4B3F-8E06-87BF56D52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571" y="152400"/>
            <a:ext cx="2476500" cy="1495384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61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H-</a:t>
            </a:r>
            <a:r>
              <a:rPr lang="en-US" b="1" dirty="0" err="1" smtClean="0"/>
              <a:t>1B</a:t>
            </a:r>
            <a:r>
              <a:rPr lang="en-US" b="1" dirty="0" smtClean="0"/>
              <a:t> Visas – The Numerical Cap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200" dirty="0" smtClean="0"/>
              <a:t>For Non-Exempt/Private Employers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12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1200" dirty="0" smtClean="0"/>
              <a:t>H-</a:t>
            </a:r>
            <a:r>
              <a:rPr lang="en-US" sz="11200" dirty="0" err="1" smtClean="0"/>
              <a:t>1B</a:t>
            </a:r>
            <a:r>
              <a:rPr lang="en-US" sz="11200" dirty="0" smtClean="0"/>
              <a:t> Visas Currently Capped at 65,000 per year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1200" dirty="0" smtClean="0"/>
              <a:t>Cap exceptions for colleges, universities and some non-profit/government research institutions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1200" dirty="0" smtClean="0"/>
              <a:t>Fiscal Year (FY) begins in October;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1200" dirty="0" smtClean="0"/>
              <a:t>Applicants for H-1Bs can apply 6 months in advance, or by April 1	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1200" dirty="0" smtClean="0"/>
          </a:p>
          <a:p>
            <a:pPr marL="0" lvl="0" indent="0"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  <a:buNone/>
            </a:pPr>
            <a:r>
              <a:rPr lang="en-US" sz="11200" dirty="0" smtClean="0">
                <a:solidFill>
                  <a:prstClr val="black"/>
                </a:solidFill>
              </a:rPr>
              <a:t>Advanced Degree Allocation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</a:pPr>
            <a:r>
              <a:rPr lang="en-US" sz="11200" dirty="0" smtClean="0">
                <a:solidFill>
                  <a:prstClr val="black"/>
                </a:solidFill>
              </a:rPr>
              <a:t>20,000 visas reserved for graduates of Masters or higher degree programs from U.S. colleges </a:t>
            </a:r>
            <a:r>
              <a:rPr lang="en-US" sz="11200" dirty="0">
                <a:solidFill>
                  <a:prstClr val="black"/>
                </a:solidFill>
              </a:rPr>
              <a:t>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F79646">
                  <a:lumMod val="75000"/>
                </a:srgbClr>
              </a:buClr>
              <a:buNone/>
            </a:pPr>
            <a:r>
              <a:rPr lang="en-US" dirty="0" smtClean="0">
                <a:solidFill>
                  <a:prstClr val="black"/>
                </a:solidFill>
              </a:rPr>
              <a:t>		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9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H-</a:t>
            </a:r>
            <a:r>
              <a:rPr lang="en-US" altLang="en-US" b="1" dirty="0" err="1"/>
              <a:t>1B</a:t>
            </a:r>
            <a:r>
              <a:rPr lang="en-US" altLang="en-US" b="1" dirty="0"/>
              <a:t> Cap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0A253-385A-44CD-A2C2-6B1DCD8AF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81112"/>
            <a:ext cx="2208212" cy="954288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36812" y="1676400"/>
            <a:ext cx="9464040" cy="4352544"/>
          </a:xfrm>
        </p:spPr>
        <p:txBody>
          <a:bodyPr/>
          <a:lstStyle/>
          <a:p>
            <a:r>
              <a:rPr lang="en-US" sz="2400" dirty="0" smtClean="0"/>
              <a:t>H-</a:t>
            </a:r>
            <a:r>
              <a:rPr lang="en-US" sz="2400" dirty="0" err="1" smtClean="0"/>
              <a:t>1B</a:t>
            </a:r>
            <a:r>
              <a:rPr lang="en-US" sz="2400" dirty="0" smtClean="0"/>
              <a:t> Visas Capped at 85,000 per year</a:t>
            </a:r>
          </a:p>
          <a:p>
            <a:pPr marL="0" lvl="0" indent="0">
              <a:lnSpc>
                <a:spcPct val="85000"/>
              </a:lnSpc>
              <a:spcBef>
                <a:spcPts val="1200"/>
              </a:spcBef>
              <a:buClrTx/>
              <a:buNone/>
              <a:tabLst>
                <a:tab pos="347663" algn="l"/>
                <a:tab pos="682625" algn="l"/>
                <a:tab pos="1603375" algn="l"/>
                <a:tab pos="4803775" algn="l"/>
              </a:tabLst>
              <a:defRPr/>
            </a:pPr>
            <a:r>
              <a:rPr lang="en-US" sz="1500" dirty="0" smtClean="0">
                <a:solidFill>
                  <a:prstClr val="black"/>
                </a:solidFill>
              </a:rPr>
              <a:t>	</a:t>
            </a:r>
            <a:r>
              <a:rPr lang="en-US" sz="1500" dirty="0" err="1" smtClean="0">
                <a:solidFill>
                  <a:prstClr val="black"/>
                </a:solidFill>
              </a:rPr>
              <a:t>FY1990</a:t>
            </a:r>
            <a:r>
              <a:rPr lang="en-US" sz="1500" dirty="0">
                <a:solidFill>
                  <a:prstClr val="black"/>
                </a:solidFill>
              </a:rPr>
              <a:t>	Cap set at 65,000;  hit for first time in 1997</a:t>
            </a:r>
          </a:p>
          <a:p>
            <a:pPr marL="0" lvl="0" indent="0">
              <a:lnSpc>
                <a:spcPct val="85000"/>
              </a:lnSpc>
              <a:spcBef>
                <a:spcPts val="600"/>
              </a:spcBef>
              <a:buClrTx/>
              <a:buNone/>
              <a:tabLst>
                <a:tab pos="347663" algn="l"/>
                <a:tab pos="682625" algn="l"/>
                <a:tab pos="1603375" algn="l"/>
                <a:tab pos="4803775" algn="l"/>
              </a:tabLst>
              <a:defRPr/>
            </a:pPr>
            <a:r>
              <a:rPr lang="en-US" sz="1500" dirty="0">
                <a:solidFill>
                  <a:prstClr val="black"/>
                </a:solidFill>
              </a:rPr>
              <a:t>	</a:t>
            </a:r>
            <a:r>
              <a:rPr lang="en-US" sz="1500" dirty="0" err="1">
                <a:solidFill>
                  <a:prstClr val="black"/>
                </a:solidFill>
              </a:rPr>
              <a:t>FY1998</a:t>
            </a:r>
            <a:r>
              <a:rPr lang="en-US" sz="1500" dirty="0">
                <a:solidFill>
                  <a:prstClr val="black"/>
                </a:solidFill>
              </a:rPr>
              <a:t>-01	Raised to 115,000, then to 195,000</a:t>
            </a:r>
          </a:p>
          <a:p>
            <a:pPr marL="0" lvl="0" indent="0">
              <a:lnSpc>
                <a:spcPct val="85000"/>
              </a:lnSpc>
              <a:spcBef>
                <a:spcPts val="600"/>
              </a:spcBef>
              <a:buClrTx/>
              <a:buNone/>
              <a:tabLst>
                <a:tab pos="347663" algn="l"/>
                <a:tab pos="682625" algn="l"/>
                <a:tab pos="1603375" algn="l"/>
                <a:tab pos="4803775" algn="l"/>
              </a:tabLst>
              <a:defRPr/>
            </a:pPr>
            <a:r>
              <a:rPr lang="en-US" sz="1500" dirty="0">
                <a:solidFill>
                  <a:prstClr val="black"/>
                </a:solidFill>
              </a:rPr>
              <a:t>	FY 2004	Fell back to original level of 65,000 visas</a:t>
            </a:r>
          </a:p>
          <a:p>
            <a:pPr marL="0" lvl="0" indent="0">
              <a:lnSpc>
                <a:spcPct val="85000"/>
              </a:lnSpc>
              <a:spcBef>
                <a:spcPts val="600"/>
              </a:spcBef>
              <a:buClrTx/>
              <a:buNone/>
              <a:tabLst>
                <a:tab pos="347663" algn="l"/>
                <a:tab pos="682625" algn="l"/>
                <a:tab pos="1603375" algn="l"/>
                <a:tab pos="4803775" algn="l"/>
              </a:tabLst>
              <a:defRPr/>
            </a:pPr>
            <a:r>
              <a:rPr lang="en-US" sz="1500" dirty="0">
                <a:solidFill>
                  <a:prstClr val="black"/>
                </a:solidFill>
              </a:rPr>
              <a:t>	FY 2005	Added 20,000  visas for graduates of U.S. graduate schools </a:t>
            </a:r>
          </a:p>
          <a:p>
            <a:pPr lvl="0">
              <a:buClr>
                <a:srgbClr val="F79646">
                  <a:lumMod val="75000"/>
                </a:srgbClr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Insufficient H-</a:t>
            </a:r>
            <a:r>
              <a:rPr lang="en-US" sz="2400" dirty="0" err="1" smtClean="0">
                <a:solidFill>
                  <a:prstClr val="black"/>
                </a:solidFill>
              </a:rPr>
              <a:t>1B</a:t>
            </a:r>
            <a:r>
              <a:rPr lang="en-US" sz="2400" dirty="0" smtClean="0">
                <a:solidFill>
                  <a:prstClr val="black"/>
                </a:solidFill>
              </a:rPr>
              <a:t> Visas In Every Year Since 2004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Some years: hit the cap AFTER the start of the FY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Other years: hit the cap between filing &amp; start of the FY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2008, 2009, 2014, 2015, 2016, 2017: hit the cap on April 1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2014: 124,000 cases filed for 85,000 visas (68% chance)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2015: 174,000 cased filed for  85,000 visas (48% chance)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2016: 233,000+ cases for 85,000 (36% chance)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2017: 199,000 cases for 85,000 visas (43% chance)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r>
              <a:rPr lang="en-US" sz="1600" dirty="0" smtClean="0">
                <a:solidFill>
                  <a:prstClr val="black"/>
                </a:solidFill>
              </a:rPr>
              <a:t>2018: 190,098 cases for 85,000 visas (95,885 AD – 21% chance; 94,213 Bachelor’s 38%)</a:t>
            </a:r>
          </a:p>
          <a:p>
            <a:pPr lvl="1">
              <a:buClr>
                <a:srgbClr val="F79646">
                  <a:lumMod val="75000"/>
                </a:srgbClr>
              </a:buClr>
            </a:pPr>
            <a:endParaRPr lang="en-US" sz="1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6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Process: H-</a:t>
            </a:r>
            <a:r>
              <a:rPr lang="en-US" dirty="0" err="1" smtClean="0"/>
              <a:t>1B</a:t>
            </a:r>
            <a:r>
              <a:rPr lang="en-US" dirty="0" smtClean="0"/>
              <a:t> Employer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year USCIS is implementing an Employer Registration process from which to conduct the “lottery” or selection for H-</a:t>
            </a:r>
            <a:r>
              <a:rPr lang="en-US" dirty="0" err="1" smtClean="0"/>
              <a:t>1B</a:t>
            </a:r>
            <a:r>
              <a:rPr lang="en-US" dirty="0" smtClean="0"/>
              <a:t> processing</a:t>
            </a:r>
          </a:p>
          <a:p>
            <a:r>
              <a:rPr lang="en-US" dirty="0" smtClean="0"/>
              <a:t>March 1 – March 20 Employers can register (via their attorney representative) into the online account.  Selections will be randomly made by end of March</a:t>
            </a:r>
          </a:p>
          <a:p>
            <a:r>
              <a:rPr lang="en-US" dirty="0" smtClean="0"/>
              <a:t>As of April 1 if selected in the on-line lottery, the Employer can then file the full H-</a:t>
            </a:r>
            <a:r>
              <a:rPr lang="en-US" dirty="0" err="1" smtClean="0"/>
              <a:t>1B</a:t>
            </a:r>
            <a:r>
              <a:rPr lang="en-US" dirty="0" smtClean="0"/>
              <a:t> petition on behalf of their H-</a:t>
            </a:r>
            <a:r>
              <a:rPr lang="en-US" dirty="0" err="1" smtClean="0"/>
              <a:t>1B</a:t>
            </a:r>
            <a:r>
              <a:rPr lang="en-US" dirty="0" smtClean="0"/>
              <a:t> employee</a:t>
            </a:r>
          </a:p>
          <a:p>
            <a:r>
              <a:rPr lang="en-US" dirty="0" smtClean="0"/>
              <a:t>90 day window to file the H-</a:t>
            </a:r>
            <a:r>
              <a:rPr lang="en-US" dirty="0" err="1" smtClean="0"/>
              <a:t>1B</a:t>
            </a:r>
            <a:r>
              <a:rPr lang="en-US" dirty="0" smtClean="0"/>
              <a:t> petition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65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H-</a:t>
            </a:r>
            <a:r>
              <a:rPr lang="en-US" altLang="en-US" b="1" dirty="0" err="1"/>
              <a:t>1Bs</a:t>
            </a:r>
            <a:r>
              <a:rPr lang="en-US" altLang="en-US" b="1" dirty="0"/>
              <a:t> Cap Subject vs. Cap Exempt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600" dirty="0"/>
              <a:t>Numerical cap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H-</a:t>
            </a:r>
            <a:r>
              <a:rPr lang="en-US" altLang="en-US" sz="2200" dirty="0" err="1"/>
              <a:t>1B</a:t>
            </a:r>
            <a:r>
              <a:rPr lang="en-US" altLang="en-US" sz="2200" dirty="0"/>
              <a:t> limited to 65,000 visas per year plus 20,000 extra for those who possess Master’s degrees from U.S. institutions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NO numerical cap for:	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 smtClean="0"/>
              <a:t>Employees of institutions </a:t>
            </a:r>
            <a:r>
              <a:rPr lang="en-US" altLang="en-US" sz="1600" dirty="0"/>
              <a:t>of higher education as defined by Higher Education Act of 1965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Organizations related </a:t>
            </a:r>
            <a:r>
              <a:rPr lang="en-US" altLang="en-US" sz="1600" dirty="0" smtClean="0"/>
              <a:t>to/affiliated with </a:t>
            </a:r>
            <a:r>
              <a:rPr lang="en-US" altLang="en-US" sz="1600" dirty="0"/>
              <a:t>institutions of higher education</a:t>
            </a:r>
          </a:p>
          <a:p>
            <a:pPr>
              <a:lnSpc>
                <a:spcPct val="80000"/>
              </a:lnSpc>
            </a:pPr>
            <a:r>
              <a:rPr lang="en-US" altLang="en-US" sz="2600" dirty="0"/>
              <a:t>Fee Exemption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/>
              <a:t>H-</a:t>
            </a:r>
            <a:r>
              <a:rPr lang="en-US" altLang="en-US" sz="2200" dirty="0" err="1"/>
              <a:t>1B</a:t>
            </a:r>
            <a:r>
              <a:rPr lang="en-US" altLang="en-US" sz="2200" dirty="0"/>
              <a:t> government fees normally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$1,500 Workforce Training Fee ($750- for entities under 25 employees)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$500 Anti-Fraud fee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$460 I-129 Form fee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Fee exemption for institutions of higher education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No $1500 Workforce Training Fee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$500 Anti-Fraud fee still required</a:t>
            </a:r>
          </a:p>
          <a:p>
            <a:pPr lvl="2">
              <a:lnSpc>
                <a:spcPct val="80000"/>
              </a:lnSpc>
            </a:pPr>
            <a:r>
              <a:rPr lang="en-US" altLang="en-US" sz="1600" dirty="0"/>
              <a:t>$460 I-129 Form fee </a:t>
            </a:r>
            <a:r>
              <a:rPr lang="en-US" altLang="en-US" sz="1600" dirty="0" smtClean="0"/>
              <a:t>still required</a:t>
            </a:r>
            <a:endParaRPr lang="en-US" altLang="en-US" sz="16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56DA9-52A0-416B-9BDF-CFAE71AD0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" y="457200"/>
            <a:ext cx="2195529" cy="1218117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2412" y="6324600"/>
            <a:ext cx="2844059" cy="365125"/>
          </a:xfrm>
        </p:spPr>
        <p:txBody>
          <a:bodyPr/>
          <a:lstStyle/>
          <a:p>
            <a:fld id="{6B197D27-6C10-4D9B-83B5-1034CC3301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019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HB_2019_Green</Template>
  <TotalTime>582</TotalTime>
  <Words>2973</Words>
  <Application>Microsoft Office PowerPoint</Application>
  <PresentationFormat>Custom</PresentationFormat>
  <Paragraphs>498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Century Schoolbook</vt:lpstr>
      <vt:lpstr>Georgia</vt:lpstr>
      <vt:lpstr>Tahoma</vt:lpstr>
      <vt:lpstr>Times New Roman</vt:lpstr>
      <vt:lpstr>Wingdings</vt:lpstr>
      <vt:lpstr>1_Office Theme</vt:lpstr>
      <vt:lpstr>Immigration 101: Options After The F-1</vt:lpstr>
      <vt:lpstr>U.S. Immigration Basic Concepts</vt:lpstr>
      <vt:lpstr>Overview of U.S. Immigration Process </vt:lpstr>
      <vt:lpstr>The H-1B Visa: Professionals</vt:lpstr>
      <vt:lpstr>H-1B Basics</vt:lpstr>
      <vt:lpstr>H-1B Visas – The Numerical Cap </vt:lpstr>
      <vt:lpstr>The H-1B Cap</vt:lpstr>
      <vt:lpstr>NEW Process: H-1B Employer Registration</vt:lpstr>
      <vt:lpstr>H-1Bs Cap Subject vs. Cap Exempt</vt:lpstr>
      <vt:lpstr>The Future of H-1B and STEM OPT</vt:lpstr>
      <vt:lpstr>Alternatives to the H-1B</vt:lpstr>
      <vt:lpstr>J-1 Cultural Exchange Visas </vt:lpstr>
      <vt:lpstr>J-1 Visas: Exchange Visitors </vt:lpstr>
      <vt:lpstr>J-1 Risk: Home Residency Requirement </vt:lpstr>
      <vt:lpstr> TN Visas : Trade NAFTA </vt:lpstr>
      <vt:lpstr>Free Trade Visas: H-1B1 and E-3 </vt:lpstr>
      <vt:lpstr>O-1A Visas</vt:lpstr>
      <vt:lpstr>Overview: Green Card Process</vt:lpstr>
      <vt:lpstr>Quotas and Priority Dates</vt:lpstr>
      <vt:lpstr>Visa Bulletin: Employment</vt:lpstr>
      <vt:lpstr>Why are waiting lists a problem?</vt:lpstr>
      <vt:lpstr>Perm Labor Certification </vt:lpstr>
      <vt:lpstr>Perm Labor Certification (cont.)</vt:lpstr>
      <vt:lpstr>Other Employment Based Green Card Options</vt:lpstr>
      <vt:lpstr>Outstanding Researcher or Professor</vt:lpstr>
      <vt:lpstr>Or Evidence Requirements</vt:lpstr>
      <vt:lpstr>Useful Resources</vt:lpstr>
      <vt:lpstr>Contact Information</vt:lpstr>
      <vt:lpstr>Contact Information:   Andrea Godread-Brown Harris Beach PLLC agbrown@harrisbeach.com 315-423-7100 </vt:lpstr>
    </vt:vector>
  </TitlesOfParts>
  <Company>Harris Beach PLLC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HBU</dc:creator>
  <cp:lastModifiedBy>Angelina Romano Stroup</cp:lastModifiedBy>
  <cp:revision>75</cp:revision>
  <dcterms:created xsi:type="dcterms:W3CDTF">2019-06-11T14:07:38Z</dcterms:created>
  <dcterms:modified xsi:type="dcterms:W3CDTF">2020-02-20T19:20:33Z</dcterms:modified>
</cp:coreProperties>
</file>