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326" r:id="rId2"/>
    <p:sldId id="281" r:id="rId3"/>
    <p:sldId id="279" r:id="rId4"/>
    <p:sldId id="282" r:id="rId5"/>
    <p:sldId id="292" r:id="rId6"/>
    <p:sldId id="293" r:id="rId7"/>
    <p:sldId id="285" r:id="rId8"/>
    <p:sldId id="286" r:id="rId9"/>
    <p:sldId id="379" r:id="rId10"/>
    <p:sldId id="380" r:id="rId11"/>
    <p:sldId id="287" r:id="rId12"/>
    <p:sldId id="289" r:id="rId13"/>
    <p:sldId id="290" r:id="rId14"/>
    <p:sldId id="377" r:id="rId15"/>
    <p:sldId id="331" r:id="rId16"/>
    <p:sldId id="332" r:id="rId17"/>
    <p:sldId id="284" r:id="rId18"/>
    <p:sldId id="337" r:id="rId19"/>
    <p:sldId id="340" r:id="rId20"/>
    <p:sldId id="338" r:id="rId21"/>
    <p:sldId id="339" r:id="rId22"/>
    <p:sldId id="378" r:id="rId23"/>
    <p:sldId id="298" r:id="rId24"/>
    <p:sldId id="297" r:id="rId25"/>
    <p:sldId id="371" r:id="rId26"/>
    <p:sldId id="372" r:id="rId2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0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44500"/>
    <a:srgbClr val="6F777D"/>
    <a:srgbClr val="3E3D3C"/>
    <a:srgbClr val="E8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86438"/>
  </p:normalViewPr>
  <p:slideViewPr>
    <p:cSldViewPr snapToGrid="0" snapToObjects="1" showGuides="1">
      <p:cViewPr varScale="1">
        <p:scale>
          <a:sx n="98" d="100"/>
          <a:sy n="98" d="100"/>
        </p:scale>
        <p:origin x="1458" y="96"/>
      </p:cViewPr>
      <p:guideLst>
        <p:guide orient="horz" pos="2160"/>
        <p:guide pos="384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68" d="100"/>
          <a:sy n="168" d="100"/>
        </p:scale>
        <p:origin x="51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44B0E00-9206-3A4E-AD6C-96DEFB21C943}" type="datetimeFigureOut">
              <a:rPr lang="en-US" smtClean="0"/>
              <a:t>8/15/2024</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D422BF1-4B9E-BC44-AF37-A026AB48E595}" type="slidenum">
              <a:rPr lang="en-US" smtClean="0"/>
              <a:t>‹#›</a:t>
            </a:fld>
            <a:endParaRPr lang="en-US"/>
          </a:p>
        </p:txBody>
      </p:sp>
    </p:spTree>
    <p:extLst>
      <p:ext uri="{BB962C8B-B14F-4D97-AF65-F5344CB8AC3E}">
        <p14:creationId xmlns:p14="http://schemas.microsoft.com/office/powerpoint/2010/main" val="18520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38FCD27-4B6F-264E-84EB-01FB92F2B3E8}" type="datetimeFigureOut">
              <a:rPr lang="en-US" smtClean="0"/>
              <a:t>8/15/2024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7AE360-FF46-004C-BFD2-6B36BE4CBC0A}" type="slidenum">
              <a:rPr lang="en-US" smtClean="0"/>
              <a:t>‹#›</a:t>
            </a:fld>
            <a:endParaRPr lang="en-US"/>
          </a:p>
        </p:txBody>
      </p:sp>
    </p:spTree>
    <p:extLst>
      <p:ext uri="{BB962C8B-B14F-4D97-AF65-F5344CB8AC3E}">
        <p14:creationId xmlns:p14="http://schemas.microsoft.com/office/powerpoint/2010/main" val="15171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a:t>
            </a:fld>
            <a:endParaRPr lang="en-US"/>
          </a:p>
        </p:txBody>
      </p:sp>
    </p:spTree>
    <p:extLst>
      <p:ext uri="{BB962C8B-B14F-4D97-AF65-F5344CB8AC3E}">
        <p14:creationId xmlns:p14="http://schemas.microsoft.com/office/powerpoint/2010/main" val="298900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10</a:t>
            </a:fld>
            <a:endParaRPr lang="en-US"/>
          </a:p>
        </p:txBody>
      </p:sp>
    </p:spTree>
    <p:extLst>
      <p:ext uri="{BB962C8B-B14F-4D97-AF65-F5344CB8AC3E}">
        <p14:creationId xmlns:p14="http://schemas.microsoft.com/office/powerpoint/2010/main" val="294030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11</a:t>
            </a:fld>
            <a:endParaRPr lang="en-US"/>
          </a:p>
        </p:txBody>
      </p:sp>
    </p:spTree>
    <p:extLst>
      <p:ext uri="{BB962C8B-B14F-4D97-AF65-F5344CB8AC3E}">
        <p14:creationId xmlns:p14="http://schemas.microsoft.com/office/powerpoint/2010/main" val="359537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12</a:t>
            </a:fld>
            <a:endParaRPr lang="en-US"/>
          </a:p>
        </p:txBody>
      </p:sp>
    </p:spTree>
    <p:extLst>
      <p:ext uri="{BB962C8B-B14F-4D97-AF65-F5344CB8AC3E}">
        <p14:creationId xmlns:p14="http://schemas.microsoft.com/office/powerpoint/2010/main" val="1090250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13</a:t>
            </a:fld>
            <a:endParaRPr lang="en-US"/>
          </a:p>
        </p:txBody>
      </p:sp>
    </p:spTree>
    <p:extLst>
      <p:ext uri="{BB962C8B-B14F-4D97-AF65-F5344CB8AC3E}">
        <p14:creationId xmlns:p14="http://schemas.microsoft.com/office/powerpoint/2010/main" val="3814881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14</a:t>
            </a:fld>
            <a:endParaRPr lang="en-US"/>
          </a:p>
        </p:txBody>
      </p:sp>
    </p:spTree>
    <p:extLst>
      <p:ext uri="{BB962C8B-B14F-4D97-AF65-F5344CB8AC3E}">
        <p14:creationId xmlns:p14="http://schemas.microsoft.com/office/powerpoint/2010/main" val="282367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15</a:t>
            </a:fld>
            <a:endParaRPr lang="en-US"/>
          </a:p>
        </p:txBody>
      </p:sp>
    </p:spTree>
    <p:extLst>
      <p:ext uri="{BB962C8B-B14F-4D97-AF65-F5344CB8AC3E}">
        <p14:creationId xmlns:p14="http://schemas.microsoft.com/office/powerpoint/2010/main" val="1555478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17</a:t>
            </a:fld>
            <a:endParaRPr lang="en-US"/>
          </a:p>
        </p:txBody>
      </p:sp>
    </p:spTree>
    <p:extLst>
      <p:ext uri="{BB962C8B-B14F-4D97-AF65-F5344CB8AC3E}">
        <p14:creationId xmlns:p14="http://schemas.microsoft.com/office/powerpoint/2010/main" val="311115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18</a:t>
            </a:fld>
            <a:endParaRPr lang="en-US"/>
          </a:p>
        </p:txBody>
      </p:sp>
    </p:spTree>
    <p:extLst>
      <p:ext uri="{BB962C8B-B14F-4D97-AF65-F5344CB8AC3E}">
        <p14:creationId xmlns:p14="http://schemas.microsoft.com/office/powerpoint/2010/main" val="2149865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19</a:t>
            </a:fld>
            <a:endParaRPr lang="en-US"/>
          </a:p>
        </p:txBody>
      </p:sp>
    </p:spTree>
    <p:extLst>
      <p:ext uri="{BB962C8B-B14F-4D97-AF65-F5344CB8AC3E}">
        <p14:creationId xmlns:p14="http://schemas.microsoft.com/office/powerpoint/2010/main" val="338773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20</a:t>
            </a:fld>
            <a:endParaRPr lang="en-US"/>
          </a:p>
        </p:txBody>
      </p:sp>
    </p:spTree>
    <p:extLst>
      <p:ext uri="{BB962C8B-B14F-4D97-AF65-F5344CB8AC3E}">
        <p14:creationId xmlns:p14="http://schemas.microsoft.com/office/powerpoint/2010/main" val="419167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a:t>
            </a:fld>
            <a:endParaRPr lang="en-US"/>
          </a:p>
        </p:txBody>
      </p:sp>
    </p:spTree>
    <p:extLst>
      <p:ext uri="{BB962C8B-B14F-4D97-AF65-F5344CB8AC3E}">
        <p14:creationId xmlns:p14="http://schemas.microsoft.com/office/powerpoint/2010/main" val="33236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21</a:t>
            </a:fld>
            <a:endParaRPr lang="en-US"/>
          </a:p>
        </p:txBody>
      </p:sp>
    </p:spTree>
    <p:extLst>
      <p:ext uri="{BB962C8B-B14F-4D97-AF65-F5344CB8AC3E}">
        <p14:creationId xmlns:p14="http://schemas.microsoft.com/office/powerpoint/2010/main" val="26103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22</a:t>
            </a:fld>
            <a:endParaRPr lang="en-US"/>
          </a:p>
        </p:txBody>
      </p:sp>
    </p:spTree>
    <p:extLst>
      <p:ext uri="{BB962C8B-B14F-4D97-AF65-F5344CB8AC3E}">
        <p14:creationId xmlns:p14="http://schemas.microsoft.com/office/powerpoint/2010/main" val="2134569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1155230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24</a:t>
            </a:fld>
            <a:endParaRPr lang="en-US"/>
          </a:p>
        </p:txBody>
      </p:sp>
    </p:spTree>
    <p:extLst>
      <p:ext uri="{BB962C8B-B14F-4D97-AF65-F5344CB8AC3E}">
        <p14:creationId xmlns:p14="http://schemas.microsoft.com/office/powerpoint/2010/main" val="413621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7AE360-FF46-004C-BFD2-6B36BE4CBC0A}" type="slidenum">
              <a:rPr lang="en-US" smtClean="0"/>
              <a:t>25</a:t>
            </a:fld>
            <a:endParaRPr lang="en-US"/>
          </a:p>
        </p:txBody>
      </p:sp>
    </p:spTree>
    <p:extLst>
      <p:ext uri="{BB962C8B-B14F-4D97-AF65-F5344CB8AC3E}">
        <p14:creationId xmlns:p14="http://schemas.microsoft.com/office/powerpoint/2010/main" val="78291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a:t>
            </a:fld>
            <a:endParaRPr lang="en-US"/>
          </a:p>
        </p:txBody>
      </p:sp>
    </p:spTree>
    <p:extLst>
      <p:ext uri="{BB962C8B-B14F-4D97-AF65-F5344CB8AC3E}">
        <p14:creationId xmlns:p14="http://schemas.microsoft.com/office/powerpoint/2010/main" val="79557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a:t>
            </a:fld>
            <a:endParaRPr lang="en-US"/>
          </a:p>
        </p:txBody>
      </p:sp>
    </p:spTree>
    <p:extLst>
      <p:ext uri="{BB962C8B-B14F-4D97-AF65-F5344CB8AC3E}">
        <p14:creationId xmlns:p14="http://schemas.microsoft.com/office/powerpoint/2010/main" val="42716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a:t>
            </a:fld>
            <a:endParaRPr lang="en-US"/>
          </a:p>
        </p:txBody>
      </p:sp>
    </p:spTree>
    <p:extLst>
      <p:ext uri="{BB962C8B-B14F-4D97-AF65-F5344CB8AC3E}">
        <p14:creationId xmlns:p14="http://schemas.microsoft.com/office/powerpoint/2010/main" val="425765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a:t>
            </a:fld>
            <a:endParaRPr lang="en-US"/>
          </a:p>
        </p:txBody>
      </p:sp>
    </p:spTree>
    <p:extLst>
      <p:ext uri="{BB962C8B-B14F-4D97-AF65-F5344CB8AC3E}">
        <p14:creationId xmlns:p14="http://schemas.microsoft.com/office/powerpoint/2010/main" val="238029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a:t>
            </a:fld>
            <a:endParaRPr lang="en-US"/>
          </a:p>
        </p:txBody>
      </p:sp>
    </p:spTree>
    <p:extLst>
      <p:ext uri="{BB962C8B-B14F-4D97-AF65-F5344CB8AC3E}">
        <p14:creationId xmlns:p14="http://schemas.microsoft.com/office/powerpoint/2010/main" val="250024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8</a:t>
            </a:fld>
            <a:endParaRPr lang="en-US"/>
          </a:p>
        </p:txBody>
      </p:sp>
    </p:spTree>
    <p:extLst>
      <p:ext uri="{BB962C8B-B14F-4D97-AF65-F5344CB8AC3E}">
        <p14:creationId xmlns:p14="http://schemas.microsoft.com/office/powerpoint/2010/main" val="140182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9</a:t>
            </a:fld>
            <a:endParaRPr lang="en-US"/>
          </a:p>
        </p:txBody>
      </p:sp>
    </p:spTree>
    <p:extLst>
      <p:ext uri="{BB962C8B-B14F-4D97-AF65-F5344CB8AC3E}">
        <p14:creationId xmlns:p14="http://schemas.microsoft.com/office/powerpoint/2010/main" val="1038545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7200" b="0" i="0">
                <a:solidFill>
                  <a:srgbClr val="D44500"/>
                </a:solidFill>
                <a:latin typeface="Sherman Serif Book" charset="0"/>
                <a:ea typeface="Sherman Serif Book" charset="0"/>
                <a:cs typeface="Sherman Serif Book"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24825"/>
            <a:ext cx="10058400" cy="360784"/>
          </a:xfrm>
          <a:prstGeom prst="rect">
            <a:avLst/>
          </a:prstGeom>
        </p:spPr>
        <p:txBody>
          <a:bodyPr/>
          <a:lstStyle>
            <a:lvl1pPr marL="0" indent="0">
              <a:lnSpc>
                <a:spcPct val="100000"/>
              </a:lnSpc>
              <a:spcBef>
                <a:spcPts val="0"/>
              </a:spcBef>
              <a:buNone/>
              <a:defRPr sz="28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800" b="0" i="1"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600" b="0" i="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if applicable</a:t>
            </a:r>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200" b="0" i="0"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4913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4400" b="0" i="0">
                <a:solidFill>
                  <a:srgbClr val="3E3D3C"/>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2009184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4"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b="0" i="0">
                <a:solidFill>
                  <a:srgbClr val="3E3D3C"/>
                </a:solidFill>
                <a:latin typeface="Sherman Sans Book" charset="0"/>
                <a:ea typeface="Sherman Sans Book" charset="0"/>
                <a:cs typeface="Sherman Sans Book" charset="0"/>
              </a:defRPr>
            </a:lvl1pPr>
            <a:lvl2pPr>
              <a:buSzPct val="60000"/>
              <a:defRPr b="0" i="0">
                <a:solidFill>
                  <a:srgbClr val="3E3D3C"/>
                </a:solidFill>
                <a:latin typeface="Sherman Sans Book" charset="0"/>
                <a:ea typeface="Sherman Sans Book" charset="0"/>
                <a:cs typeface="Sherman Sans Book" charset="0"/>
              </a:defRPr>
            </a:lvl2pPr>
            <a:lvl3pPr>
              <a:buSzPct val="60000"/>
              <a:defRPr b="0" i="0">
                <a:solidFill>
                  <a:srgbClr val="3E3D3C"/>
                </a:solidFill>
                <a:latin typeface="Sherman Sans Book" charset="0"/>
                <a:ea typeface="Sherman Sans Book" charset="0"/>
                <a:cs typeface="Sherman Sans Book" charset="0"/>
              </a:defRPr>
            </a:lvl3pPr>
            <a:lvl4pPr>
              <a:buSzPct val="60000"/>
              <a:defRPr b="0" i="0">
                <a:solidFill>
                  <a:srgbClr val="3E3D3C"/>
                </a:solidFill>
                <a:latin typeface="Sherman Sans Book" charset="0"/>
                <a:ea typeface="Sherman Sans Book" charset="0"/>
                <a:cs typeface="Sherman Sans Book" charset="0"/>
              </a:defRPr>
            </a:lvl4pPr>
            <a:lvl5pPr>
              <a:buSzPct val="60000"/>
              <a:defRPr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b="0" i="0">
                <a:solidFill>
                  <a:srgbClr val="3E3D3C"/>
                </a:solidFill>
                <a:latin typeface="Sherman Sans Book" charset="0"/>
                <a:ea typeface="Sherman Sans Book" charset="0"/>
                <a:cs typeface="Sherman Sans Book" charset="0"/>
              </a:defRPr>
            </a:lvl1pPr>
            <a:lvl2pPr>
              <a:buSzPct val="60000"/>
              <a:defRPr sz="3200" b="0" i="0">
                <a:solidFill>
                  <a:srgbClr val="3E3D3C"/>
                </a:solidFill>
                <a:latin typeface="Sherman Sans Book" charset="0"/>
                <a:ea typeface="Sherman Sans Book" charset="0"/>
                <a:cs typeface="Sherman Sans Book" charset="0"/>
              </a:defRPr>
            </a:lvl2pPr>
            <a:lvl3pPr>
              <a:buSzPct val="60000"/>
              <a:defRPr sz="2400" b="0" i="0">
                <a:solidFill>
                  <a:srgbClr val="3E3D3C"/>
                </a:solidFill>
                <a:latin typeface="Sherman Sans Book" charset="0"/>
                <a:ea typeface="Sherman Sans Book" charset="0"/>
                <a:cs typeface="Sherman Sans Book" charset="0"/>
              </a:defRPr>
            </a:lvl3pPr>
            <a:lvl4pPr>
              <a:buSzPct val="60000"/>
              <a:defRPr sz="2000" b="0" i="0">
                <a:solidFill>
                  <a:srgbClr val="3E3D3C"/>
                </a:solidFill>
                <a:latin typeface="Sherman Sans Book" charset="0"/>
                <a:ea typeface="Sherman Sans Book" charset="0"/>
                <a:cs typeface="Sherman Sans Book" charset="0"/>
              </a:defRPr>
            </a:lvl4pPr>
            <a:lvl5pPr>
              <a:buSzPct val="60000"/>
              <a:defRPr sz="2000"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0" i="0" baseline="0">
                <a:solidFill>
                  <a:srgbClr val="D44500"/>
                </a:solidFill>
                <a:latin typeface="Sherman Serif Book" charset="0"/>
                <a:ea typeface="Sherman Serif Book" charset="0"/>
                <a:cs typeface="Sherman Serif Book" charset="0"/>
              </a:defRPr>
            </a:lvl1pPr>
          </a:lstStyle>
          <a:p>
            <a:r>
              <a:rPr lang="en-US" dirty="0"/>
              <a:t>Click to edit Title</a:t>
            </a:r>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0" i="0">
                <a:latin typeface="Sherman Sans Book" charset="0"/>
                <a:ea typeface="Sherman Sans Book" charset="0"/>
                <a:cs typeface="Sherman Sans Boo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1"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7" name="Table content"/>
          <p:cNvSpPr>
            <a:spLocks noGrp="1"/>
          </p:cNvSpPr>
          <p:nvPr>
            <p:ph type="tbl" sz="quarter" idx="11" hasCustomPrompt="1"/>
          </p:nvPr>
        </p:nvSpPr>
        <p:spPr>
          <a:xfrm>
            <a:off x="1066799" y="1806575"/>
            <a:ext cx="10667999" cy="3858245"/>
          </a:xfrm>
          <a:prstGeom prst="rect">
            <a:avLst/>
          </a:prstGeom>
        </p:spPr>
        <p:txBody>
          <a:bodyPr/>
          <a:lstStyle>
            <a:lvl1pPr marL="0" indent="0">
              <a:buNone/>
              <a:defRPr b="0" i="0">
                <a:latin typeface="Sherman Sans Book" charset="0"/>
                <a:ea typeface="Sherman Sans Book" charset="0"/>
                <a:cs typeface="Sherman Sans Book" charset="0"/>
              </a:defRPr>
            </a:lvl1pPr>
          </a:lstStyle>
          <a:p>
            <a:r>
              <a:rPr lang="en-US" dirty="0"/>
              <a:t>Click to add table</a:t>
            </a:r>
          </a:p>
        </p:txBody>
      </p:sp>
      <p:sp>
        <p:nvSpPr>
          <p:cNvPr id="19"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114665595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5408140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2054839871"/>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8" r:id="rId3"/>
    <p:sldLayoutId id="2147483661" r:id="rId4"/>
    <p:sldLayoutId id="2147483660" r:id="rId5"/>
    <p:sldLayoutId id="2147483662" r:id="rId6"/>
    <p:sldLayoutId id="2147483663" r:id="rId7"/>
    <p:sldLayoutId id="2147483665" r:id="rId8"/>
    <p:sldLayoutId id="2147483666" r:id="rId9"/>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288" userDrawn="1">
          <p15:clr>
            <a:srgbClr val="F26B43"/>
          </p15:clr>
        </p15:guide>
        <p15:guide id="4" pos="7392" userDrawn="1">
          <p15:clr>
            <a:srgbClr val="F26B43"/>
          </p15:clr>
        </p15:guide>
        <p15:guide id="5" orient="horz" pos="2376" userDrawn="1">
          <p15:clr>
            <a:srgbClr val="F26B43"/>
          </p15:clr>
        </p15:guide>
        <p15:guide id="6" orient="horz" pos="3264" userDrawn="1">
          <p15:clr>
            <a:srgbClr val="F26B43"/>
          </p15:clr>
        </p15:guide>
        <p15:guide id="7" orient="horz" pos="1488" userDrawn="1">
          <p15:clr>
            <a:srgbClr val="F26B43"/>
          </p15:clr>
        </p15:guide>
        <p15:guide id="8" orient="horz" pos="4128" userDrawn="1">
          <p15:clr>
            <a:srgbClr val="F26B43"/>
          </p15:clr>
        </p15:guide>
        <p15:guide id="9" orient="horz" pos="576" userDrawn="1">
          <p15:clr>
            <a:srgbClr val="F26B43"/>
          </p15:clr>
        </p15:guide>
        <p15:guide id="10" pos="5568" userDrawn="1">
          <p15:clr>
            <a:srgbClr val="F26B43"/>
          </p15:clr>
        </p15:guide>
        <p15:guide id="11" pos="672" userDrawn="1">
          <p15:clr>
            <a:srgbClr val="F26B43"/>
          </p15:clr>
        </p15:guide>
        <p15:guide id="12" pos="7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international@syr.edu"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international@syr.edu" TargetMode="External"/><Relationship Id="rId1" Type="http://schemas.openxmlformats.org/officeDocument/2006/relationships/slideLayout" Target="../slideLayouts/slideLayout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502766" cy="4350620"/>
          </a:xfrm>
        </p:spPr>
        <p:txBody>
          <a:bodyPr/>
          <a:lstStyle/>
          <a:p>
            <a:r>
              <a:rPr lang="en-US" dirty="0"/>
              <a:t>Fall 2024</a:t>
            </a:r>
            <a:br>
              <a:rPr lang="en-US" dirty="0"/>
            </a:br>
            <a:r>
              <a:rPr lang="en-US" dirty="0"/>
              <a:t>Undergraduate Immigration Essentials</a:t>
            </a:r>
            <a:br>
              <a:rPr lang="en-US" dirty="0"/>
            </a:br>
            <a:r>
              <a:rPr lang="en-US" dirty="0"/>
              <a:t>Part 2</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35815696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10</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323165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herman Sans Book"/>
              </a:rPr>
              <a:t>Exception:</a:t>
            </a:r>
          </a:p>
          <a:p>
            <a:pPr marL="285750" indent="-285750">
              <a:buFont typeface="Arial" panose="020B0604020202020204" pitchFamily="34" charset="0"/>
              <a:buChar char="•"/>
            </a:pPr>
            <a:endParaRPr lang="en-US" sz="2400" dirty="0">
              <a:latin typeface="Sherman Sans Book"/>
            </a:endParaRPr>
          </a:p>
          <a:p>
            <a:pPr marL="742950" lvl="1" indent="-285750">
              <a:buFont typeface="Arial" panose="020B0604020202020204" pitchFamily="34" charset="0"/>
              <a:buChar char="•"/>
            </a:pPr>
            <a:r>
              <a:rPr lang="en-US" sz="2400" dirty="0">
                <a:latin typeface="Sherman Sans Book"/>
              </a:rPr>
              <a:t>Final semester-can be registered for less than 12 credits if you need less than 12 credits to complete your degree</a:t>
            </a:r>
          </a:p>
          <a:p>
            <a:pPr marL="1200150" lvl="2" indent="-285750">
              <a:buFont typeface="Arial" panose="020B0604020202020204" pitchFamily="34" charset="0"/>
              <a:buChar char="•"/>
            </a:pPr>
            <a:r>
              <a:rPr lang="en-US" sz="2400" dirty="0">
                <a:latin typeface="Sherman Sans Book"/>
              </a:rPr>
              <a:t>need Last Semester Memo</a:t>
            </a:r>
          </a:p>
          <a:p>
            <a:pPr lvl="1"/>
            <a:endParaRPr lang="en-US" dirty="0">
              <a:latin typeface="Sherman Sans Book"/>
            </a:endParaRPr>
          </a:p>
          <a:p>
            <a:pPr lvl="1"/>
            <a:endParaRPr lang="en-US" dirty="0">
              <a:latin typeface="Sherman Sans Book"/>
            </a:endParaRPr>
          </a:p>
        </p:txBody>
      </p:sp>
      <p:pic>
        <p:nvPicPr>
          <p:cNvPr id="6" name="Picture 5">
            <a:extLst>
              <a:ext uri="{FF2B5EF4-FFF2-40B4-BE49-F238E27FC236}">
                <a16:creationId xmlns:a16="http://schemas.microsoft.com/office/drawing/2014/main" id="{862CF599-F50C-504E-DEAD-3423B256352D}"/>
              </a:ext>
            </a:extLst>
          </p:cNvPr>
          <p:cNvPicPr>
            <a:picLocks noChangeAspect="1"/>
          </p:cNvPicPr>
          <p:nvPr/>
        </p:nvPicPr>
        <p:blipFill>
          <a:blip r:embed="rId3"/>
          <a:stretch>
            <a:fillRect/>
          </a:stretch>
        </p:blipFill>
        <p:spPr>
          <a:xfrm>
            <a:off x="7616758" y="3750583"/>
            <a:ext cx="2597286" cy="1910898"/>
          </a:xfrm>
          <a:prstGeom prst="rect">
            <a:avLst/>
          </a:prstGeom>
        </p:spPr>
      </p:pic>
      <p:pic>
        <p:nvPicPr>
          <p:cNvPr id="7" name="Picture 6">
            <a:extLst>
              <a:ext uri="{FF2B5EF4-FFF2-40B4-BE49-F238E27FC236}">
                <a16:creationId xmlns:a16="http://schemas.microsoft.com/office/drawing/2014/main" id="{FBFC1B33-EB1A-8E65-B39F-5B4358071A76}"/>
              </a:ext>
            </a:extLst>
          </p:cNvPr>
          <p:cNvPicPr>
            <a:picLocks noChangeAspect="1"/>
          </p:cNvPicPr>
          <p:nvPr/>
        </p:nvPicPr>
        <p:blipFill>
          <a:blip r:embed="rId4"/>
          <a:stretch>
            <a:fillRect/>
          </a:stretch>
        </p:blipFill>
        <p:spPr>
          <a:xfrm>
            <a:off x="7136196" y="898927"/>
            <a:ext cx="3416309" cy="2204196"/>
          </a:xfrm>
          <a:prstGeom prst="rect">
            <a:avLst/>
          </a:prstGeom>
        </p:spPr>
      </p:pic>
    </p:spTree>
    <p:extLst>
      <p:ext uri="{BB962C8B-B14F-4D97-AF65-F5344CB8AC3E}">
        <p14:creationId xmlns:p14="http://schemas.microsoft.com/office/powerpoint/2010/main" val="41484784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11</a:t>
            </a:fld>
            <a:endParaRPr lang="en-US" dirty="0"/>
          </a:p>
        </p:txBody>
      </p:sp>
      <p:sp>
        <p:nvSpPr>
          <p:cNvPr id="3" name="Section Title"/>
          <p:cNvSpPr>
            <a:spLocks noGrp="1"/>
          </p:cNvSpPr>
          <p:nvPr>
            <p:ph type="title"/>
          </p:nvPr>
        </p:nvSpPr>
        <p:spPr>
          <a:xfrm>
            <a:off x="547036" y="157706"/>
            <a:ext cx="8000197" cy="621940"/>
          </a:xfrm>
        </p:spPr>
        <p:txBody>
          <a:bodyPr/>
          <a:lstStyle/>
          <a:p>
            <a:r>
              <a:rPr lang="en-US" sz="3600" dirty="0"/>
              <a:t>Full-time Registration</a:t>
            </a:r>
            <a:br>
              <a:rPr lang="en-US" sz="3600" dirty="0"/>
            </a:br>
            <a:br>
              <a:rPr lang="en-US" sz="3600" dirty="0"/>
            </a:br>
            <a:br>
              <a:rPr lang="en-US" sz="3600" dirty="0"/>
            </a:br>
            <a:br>
              <a:rPr lang="en-US" sz="3600" dirty="0"/>
            </a:br>
            <a:br>
              <a:rPr lang="en-US" sz="3600" dirty="0"/>
            </a:br>
            <a:endParaRPr lang="en-US" sz="36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547036" y="856648"/>
            <a:ext cx="5442155" cy="4801314"/>
          </a:xfrm>
          <a:prstGeom prst="rect">
            <a:avLst/>
          </a:prstGeom>
          <a:noFill/>
        </p:spPr>
        <p:txBody>
          <a:bodyPr wrap="square" rtlCol="0">
            <a:spAutoFit/>
          </a:bodyPr>
          <a:lstStyle/>
          <a:p>
            <a:r>
              <a:rPr lang="en-US" dirty="0">
                <a:latin typeface="Sherman Sans Book"/>
              </a:rPr>
              <a:t>Other Special Exceptions:	</a:t>
            </a:r>
          </a:p>
          <a:p>
            <a:endParaRPr lang="en-US" dirty="0">
              <a:latin typeface="Sherman Sans Book"/>
            </a:endParaRPr>
          </a:p>
          <a:p>
            <a:pPr marL="285750" indent="-285750">
              <a:buFont typeface="Arial" panose="020B0604020202020204" pitchFamily="34" charset="0"/>
              <a:buChar char="•"/>
            </a:pPr>
            <a:r>
              <a:rPr lang="en-US" dirty="0">
                <a:latin typeface="Sherman Sans Book"/>
              </a:rPr>
              <a:t>First Semester</a:t>
            </a:r>
          </a:p>
          <a:p>
            <a:pPr marL="742950" lvl="1" indent="-285750">
              <a:buFont typeface="Arial" panose="020B0604020202020204" pitchFamily="34" charset="0"/>
              <a:buChar char="•"/>
            </a:pPr>
            <a:r>
              <a:rPr lang="en-US" dirty="0">
                <a:latin typeface="Sherman Sans Book"/>
              </a:rPr>
              <a:t>Difficulty with English Language</a:t>
            </a:r>
          </a:p>
          <a:p>
            <a:pPr marL="742950" lvl="1" indent="-285750">
              <a:buFont typeface="Arial" panose="020B0604020202020204" pitchFamily="34" charset="0"/>
              <a:buChar char="•"/>
            </a:pPr>
            <a:r>
              <a:rPr lang="en-US" dirty="0">
                <a:latin typeface="Sherman Sans Book"/>
              </a:rPr>
              <a:t>Unfamiliarity with American teaching methods</a:t>
            </a:r>
          </a:p>
          <a:p>
            <a:pPr marL="742950" lvl="1" indent="-285750">
              <a:buFont typeface="Arial" panose="020B0604020202020204" pitchFamily="34" charset="0"/>
              <a:buChar char="•"/>
            </a:pPr>
            <a:r>
              <a:rPr lang="en-US" dirty="0">
                <a:latin typeface="Sherman Sans Book"/>
              </a:rPr>
              <a:t>Improper Course Placement </a:t>
            </a:r>
          </a:p>
          <a:p>
            <a:pPr marL="285750" indent="-285750">
              <a:buFont typeface="Arial" panose="020B0604020202020204" pitchFamily="34" charset="0"/>
              <a:buChar char="•"/>
            </a:pPr>
            <a:r>
              <a:rPr lang="en-US" dirty="0">
                <a:latin typeface="Sherman Sans Book"/>
              </a:rPr>
              <a:t>Must be documented by faculty member in writing</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Medical Reasons</a:t>
            </a:r>
          </a:p>
          <a:p>
            <a:pPr marL="742950" lvl="1" indent="-285750">
              <a:buFont typeface="Arial" panose="020B0604020202020204" pitchFamily="34" charset="0"/>
              <a:buChar char="•"/>
            </a:pPr>
            <a:r>
              <a:rPr lang="en-US" dirty="0">
                <a:latin typeface="Sherman Sans Book"/>
              </a:rPr>
              <a:t>Must be documented by licensed medical doctor, doctor of osteopathy, or licensed clinical psychologist   </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solidFill>
                  <a:srgbClr val="FF0000"/>
                </a:solidFill>
                <a:latin typeface="Sherman Sans Book"/>
              </a:rPr>
              <a:t>Consult with an advisor from the Center for International Services first!</a:t>
            </a:r>
          </a:p>
          <a:p>
            <a:pPr marL="742950" lvl="1" indent="-285750">
              <a:buFont typeface="Arial" panose="020B0604020202020204" pitchFamily="34" charset="0"/>
              <a:buChar char="•"/>
            </a:pPr>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E7A0DBAF-20BC-4E3C-B22F-10ADF132C185}"/>
              </a:ext>
            </a:extLst>
          </p:cNvPr>
          <p:cNvPicPr>
            <a:picLocks noChangeAspect="1"/>
          </p:cNvPicPr>
          <p:nvPr/>
        </p:nvPicPr>
        <p:blipFill>
          <a:blip r:embed="rId3"/>
          <a:stretch>
            <a:fillRect/>
          </a:stretch>
        </p:blipFill>
        <p:spPr>
          <a:xfrm>
            <a:off x="6202811" y="2421193"/>
            <a:ext cx="5442154" cy="3628103"/>
          </a:xfrm>
          <a:prstGeom prst="rect">
            <a:avLst/>
          </a:prstGeom>
        </p:spPr>
      </p:pic>
    </p:spTree>
    <p:extLst>
      <p:ext uri="{BB962C8B-B14F-4D97-AF65-F5344CB8AC3E}">
        <p14:creationId xmlns:p14="http://schemas.microsoft.com/office/powerpoint/2010/main" val="726137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12</a:t>
            </a:fld>
            <a:endParaRPr lang="en-US" dirty="0"/>
          </a:p>
        </p:txBody>
      </p:sp>
      <p:sp>
        <p:nvSpPr>
          <p:cNvPr id="3" name="Section Title"/>
          <p:cNvSpPr>
            <a:spLocks noGrp="1"/>
          </p:cNvSpPr>
          <p:nvPr>
            <p:ph type="title"/>
          </p:nvPr>
        </p:nvSpPr>
        <p:spPr>
          <a:xfrm>
            <a:off x="556662" y="138455"/>
            <a:ext cx="4861726" cy="766319"/>
          </a:xfrm>
        </p:spPr>
        <p:txBody>
          <a:bodyPr/>
          <a:lstStyle/>
          <a:p>
            <a:r>
              <a:rPr lang="en-US" sz="3600" dirty="0"/>
              <a:t>Employment</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93019" y="750771"/>
            <a:ext cx="4629752" cy="590931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First Year in F-1 status limited to On campus employment</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20 hours per week while school is in session; full-time during breaks but not more than 40 hours per week</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Summer 2024:  May 8 – Aug. 25, 2024</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Fall Break 2024:  Oct. 14-Oct. 15, 2024</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Thanksgiving Break 2024: Nov. 24-December 1, 2024</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Winter Break 2024-2025: Dec. 18, 2024 – Jan. 12, 2025</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Spring Break 2025: March 9-16, 2025</a:t>
            </a:r>
          </a:p>
          <a:p>
            <a:pPr lvl="1">
              <a:buFont typeface="Arial" panose="020B0604020202020204" pitchFamily="34" charset="0"/>
              <a:buChar char="•"/>
            </a:pPr>
            <a:r>
              <a:rPr lang="en-US" sz="1600" b="0" i="0" dirty="0">
                <a:solidFill>
                  <a:srgbClr val="000E54"/>
                </a:solidFill>
                <a:effectLst/>
                <a:latin typeface="Sherman Sans Book" pitchFamily="50" charset="0"/>
                <a:ea typeface="Sherman Sans Book" pitchFamily="50" charset="0"/>
              </a:rPr>
              <a:t>Summer 2025:  May 7 – approximately Aug. 24, 2025 (to be determined)</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On Campus means on SU’s campus; paid by SU</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Handshake</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endParaRPr lang="en-US" dirty="0">
              <a:latin typeface="Trebuchet MS" panose="020B0603020202020204" pitchFamily="34" charset="0"/>
            </a:endParaRPr>
          </a:p>
        </p:txBody>
      </p:sp>
      <p:pic>
        <p:nvPicPr>
          <p:cNvPr id="14" name="Picture 13" descr="Handshake Website Example"/>
          <p:cNvPicPr>
            <a:picLocks noChangeAspect="1"/>
          </p:cNvPicPr>
          <p:nvPr/>
        </p:nvPicPr>
        <p:blipFill>
          <a:blip r:embed="rId3"/>
          <a:stretch>
            <a:fillRect/>
          </a:stretch>
        </p:blipFill>
        <p:spPr>
          <a:xfrm>
            <a:off x="6152906" y="750771"/>
            <a:ext cx="5418465" cy="5114775"/>
          </a:xfrm>
          <a:prstGeom prst="rect">
            <a:avLst/>
          </a:prstGeom>
        </p:spPr>
      </p:pic>
      <p:pic>
        <p:nvPicPr>
          <p:cNvPr id="7" name="Picture 6">
            <a:extLst>
              <a:ext uri="{FF2B5EF4-FFF2-40B4-BE49-F238E27FC236}">
                <a16:creationId xmlns:a16="http://schemas.microsoft.com/office/drawing/2014/main" id="{4C533637-7BF3-46B7-A4A1-BCC15B08B7EC}"/>
              </a:ext>
            </a:extLst>
          </p:cNvPr>
          <p:cNvPicPr>
            <a:picLocks noChangeAspect="1"/>
          </p:cNvPicPr>
          <p:nvPr/>
        </p:nvPicPr>
        <p:blipFill>
          <a:blip r:embed="rId4"/>
          <a:stretch>
            <a:fillRect/>
          </a:stretch>
        </p:blipFill>
        <p:spPr>
          <a:xfrm>
            <a:off x="6700574" y="275959"/>
            <a:ext cx="4136656" cy="3116281"/>
          </a:xfrm>
          <a:prstGeom prst="rect">
            <a:avLst/>
          </a:prstGeom>
        </p:spPr>
      </p:pic>
      <p:pic>
        <p:nvPicPr>
          <p:cNvPr id="8" name="Picture 7">
            <a:extLst>
              <a:ext uri="{FF2B5EF4-FFF2-40B4-BE49-F238E27FC236}">
                <a16:creationId xmlns:a16="http://schemas.microsoft.com/office/drawing/2014/main" id="{CB9523FE-BAED-405C-94A1-32991EBC0552}"/>
              </a:ext>
            </a:extLst>
          </p:cNvPr>
          <p:cNvPicPr>
            <a:picLocks noChangeAspect="1"/>
          </p:cNvPicPr>
          <p:nvPr/>
        </p:nvPicPr>
        <p:blipFill>
          <a:blip r:embed="rId5"/>
          <a:stretch>
            <a:fillRect/>
          </a:stretch>
        </p:blipFill>
        <p:spPr>
          <a:xfrm>
            <a:off x="6279970" y="3782917"/>
            <a:ext cx="4977864" cy="2227275"/>
          </a:xfrm>
          <a:prstGeom prst="rect">
            <a:avLst/>
          </a:prstGeom>
        </p:spPr>
      </p:pic>
    </p:spTree>
    <p:extLst>
      <p:ext uri="{BB962C8B-B14F-4D97-AF65-F5344CB8AC3E}">
        <p14:creationId xmlns:p14="http://schemas.microsoft.com/office/powerpoint/2010/main" val="110914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4"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13</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10766276"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lvl="1"/>
            <a:endParaRPr lang="en-US" dirty="0">
              <a:latin typeface="Trebuchet MS" panose="020B0603020202020204" pitchFamily="34" charset="0"/>
            </a:endParaRPr>
          </a:p>
        </p:txBody>
      </p:sp>
      <p:pic>
        <p:nvPicPr>
          <p:cNvPr id="10" name="Picture 9" descr="Open texbook with equations and knowledge doodles floating above it. "/>
          <p:cNvPicPr>
            <a:picLocks noChangeAspect="1"/>
          </p:cNvPicPr>
          <p:nvPr/>
        </p:nvPicPr>
        <p:blipFill>
          <a:blip r:embed="rId3"/>
          <a:stretch>
            <a:fillRect/>
          </a:stretch>
        </p:blipFill>
        <p:spPr>
          <a:xfrm>
            <a:off x="1151200" y="3947945"/>
            <a:ext cx="3249798" cy="2143125"/>
          </a:xfrm>
          <a:prstGeom prst="rect">
            <a:avLst/>
          </a:prstGeom>
        </p:spPr>
      </p:pic>
      <p:grpSp>
        <p:nvGrpSpPr>
          <p:cNvPr id="16" name="Group 15" descr="Dirctional Arrow hosting "/>
          <p:cNvGrpSpPr/>
          <p:nvPr/>
        </p:nvGrpSpPr>
        <p:grpSpPr>
          <a:xfrm>
            <a:off x="4381285" y="3962885"/>
            <a:ext cx="4860758" cy="1925052"/>
            <a:chOff x="4400998" y="1600390"/>
            <a:chExt cx="4860758" cy="1925052"/>
          </a:xfrm>
        </p:grpSpPr>
        <p:sp>
          <p:nvSpPr>
            <p:cNvPr id="2" name="Left-Right Arrow 1"/>
            <p:cNvSpPr/>
            <p:nvPr/>
          </p:nvSpPr>
          <p:spPr>
            <a:xfrm>
              <a:off x="4400998" y="1600390"/>
              <a:ext cx="4860758" cy="192505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descr="Curricular Practical Training&#10;"/>
            <p:cNvSpPr txBox="1"/>
            <p:nvPr/>
          </p:nvSpPr>
          <p:spPr>
            <a:xfrm>
              <a:off x="5263812" y="2079319"/>
              <a:ext cx="1414914" cy="923330"/>
            </a:xfrm>
            <a:prstGeom prst="rect">
              <a:avLst/>
            </a:prstGeom>
            <a:noFill/>
          </p:spPr>
          <p:txBody>
            <a:bodyPr wrap="square" rtlCol="0">
              <a:spAutoFit/>
            </a:bodyPr>
            <a:lstStyle/>
            <a:p>
              <a:r>
                <a:rPr lang="en-US" dirty="0">
                  <a:solidFill>
                    <a:schemeClr val="bg1"/>
                  </a:solidFill>
                  <a:latin typeface="Sherman Sans Book"/>
                </a:rPr>
                <a:t>Curricular</a:t>
              </a:r>
            </a:p>
            <a:p>
              <a:r>
                <a:rPr lang="en-US" dirty="0">
                  <a:solidFill>
                    <a:schemeClr val="bg1"/>
                  </a:solidFill>
                  <a:latin typeface="Sherman Sans Book"/>
                </a:rPr>
                <a:t>Practical</a:t>
              </a:r>
            </a:p>
            <a:p>
              <a:r>
                <a:rPr lang="en-US" dirty="0">
                  <a:solidFill>
                    <a:schemeClr val="bg1"/>
                  </a:solidFill>
                  <a:latin typeface="Sherman Sans Book"/>
                </a:rPr>
                <a:t>Training</a:t>
              </a:r>
            </a:p>
          </p:txBody>
        </p:sp>
        <p:sp>
          <p:nvSpPr>
            <p:cNvPr id="15" name="TextBox 14" descr="Optional Practical Training&#10;"/>
            <p:cNvSpPr txBox="1"/>
            <p:nvPr/>
          </p:nvSpPr>
          <p:spPr>
            <a:xfrm>
              <a:off x="7357910" y="2093349"/>
              <a:ext cx="1414914" cy="923330"/>
            </a:xfrm>
            <a:prstGeom prst="rect">
              <a:avLst/>
            </a:prstGeom>
            <a:noFill/>
          </p:spPr>
          <p:txBody>
            <a:bodyPr wrap="square" rtlCol="0">
              <a:spAutoFit/>
            </a:bodyPr>
            <a:lstStyle/>
            <a:p>
              <a:r>
                <a:rPr lang="en-US" dirty="0">
                  <a:solidFill>
                    <a:schemeClr val="bg1"/>
                  </a:solidFill>
                  <a:latin typeface="Sherman Sans Book"/>
                </a:rPr>
                <a:t>Optional</a:t>
              </a:r>
            </a:p>
            <a:p>
              <a:r>
                <a:rPr lang="en-US" dirty="0">
                  <a:solidFill>
                    <a:schemeClr val="bg1"/>
                  </a:solidFill>
                  <a:latin typeface="Sherman Sans Book"/>
                </a:rPr>
                <a:t>Practical</a:t>
              </a:r>
            </a:p>
            <a:p>
              <a:r>
                <a:rPr lang="en-US" dirty="0">
                  <a:solidFill>
                    <a:schemeClr val="bg1"/>
                  </a:solidFill>
                  <a:latin typeface="Sherman Sans Book"/>
                </a:rPr>
                <a:t>Training</a:t>
              </a:r>
            </a:p>
          </p:txBody>
        </p:sp>
      </p:grpSp>
      <p:pic>
        <p:nvPicPr>
          <p:cNvPr id="11" name="Picture 10">
            <a:extLst>
              <a:ext uri="{FF2B5EF4-FFF2-40B4-BE49-F238E27FC236}">
                <a16:creationId xmlns:a16="http://schemas.microsoft.com/office/drawing/2014/main" id="{624FEAD3-EFB8-4F5A-B9FE-275BF560F8B7}"/>
              </a:ext>
            </a:extLst>
          </p:cNvPr>
          <p:cNvPicPr>
            <a:picLocks noChangeAspect="1"/>
          </p:cNvPicPr>
          <p:nvPr/>
        </p:nvPicPr>
        <p:blipFill rotWithShape="1">
          <a:blip r:embed="rId4"/>
          <a:srcRect l="4968" t="10132" r="43617" b="2500"/>
          <a:stretch/>
        </p:blipFill>
        <p:spPr>
          <a:xfrm>
            <a:off x="6062811" y="135575"/>
            <a:ext cx="2810576" cy="2686501"/>
          </a:xfrm>
          <a:prstGeom prst="rect">
            <a:avLst/>
          </a:prstGeom>
        </p:spPr>
      </p:pic>
      <p:pic>
        <p:nvPicPr>
          <p:cNvPr id="12" name="Picture 11">
            <a:extLst>
              <a:ext uri="{FF2B5EF4-FFF2-40B4-BE49-F238E27FC236}">
                <a16:creationId xmlns:a16="http://schemas.microsoft.com/office/drawing/2014/main" id="{69DB7F6E-F1C9-4975-8D18-26B22D8421AC}"/>
              </a:ext>
            </a:extLst>
          </p:cNvPr>
          <p:cNvPicPr>
            <a:picLocks noChangeAspect="1"/>
          </p:cNvPicPr>
          <p:nvPr/>
        </p:nvPicPr>
        <p:blipFill rotWithShape="1">
          <a:blip r:embed="rId5"/>
          <a:srcRect l="1863" r="1422" b="2621"/>
          <a:stretch/>
        </p:blipFill>
        <p:spPr>
          <a:xfrm>
            <a:off x="8940662" y="135574"/>
            <a:ext cx="2794137" cy="2686501"/>
          </a:xfrm>
          <a:prstGeom prst="rect">
            <a:avLst/>
          </a:prstGeom>
        </p:spPr>
      </p:pic>
      <p:pic>
        <p:nvPicPr>
          <p:cNvPr id="14" name="Picture 13">
            <a:extLst>
              <a:ext uri="{FF2B5EF4-FFF2-40B4-BE49-F238E27FC236}">
                <a16:creationId xmlns:a16="http://schemas.microsoft.com/office/drawing/2014/main" id="{E519EB9E-DA9F-43AF-8C14-88B5F0A3983C}"/>
              </a:ext>
            </a:extLst>
          </p:cNvPr>
          <p:cNvPicPr>
            <a:picLocks noChangeAspect="1"/>
          </p:cNvPicPr>
          <p:nvPr/>
        </p:nvPicPr>
        <p:blipFill rotWithShape="1">
          <a:blip r:embed="rId5"/>
          <a:srcRect l="1863" r="1422" b="2621"/>
          <a:stretch/>
        </p:blipFill>
        <p:spPr>
          <a:xfrm>
            <a:off x="6062811" y="961997"/>
            <a:ext cx="2794137" cy="2686501"/>
          </a:xfrm>
          <a:prstGeom prst="rect">
            <a:avLst/>
          </a:prstGeom>
        </p:spPr>
      </p:pic>
      <p:pic>
        <p:nvPicPr>
          <p:cNvPr id="17" name="Picture 16">
            <a:extLst>
              <a:ext uri="{FF2B5EF4-FFF2-40B4-BE49-F238E27FC236}">
                <a16:creationId xmlns:a16="http://schemas.microsoft.com/office/drawing/2014/main" id="{A7FC0F84-0EB5-483F-947A-C00FB4E44E3B}"/>
              </a:ext>
            </a:extLst>
          </p:cNvPr>
          <p:cNvPicPr>
            <a:picLocks noChangeAspect="1"/>
          </p:cNvPicPr>
          <p:nvPr/>
        </p:nvPicPr>
        <p:blipFill>
          <a:blip r:embed="rId6"/>
          <a:stretch>
            <a:fillRect/>
          </a:stretch>
        </p:blipFill>
        <p:spPr>
          <a:xfrm>
            <a:off x="8940662" y="958473"/>
            <a:ext cx="2816596" cy="2688569"/>
          </a:xfrm>
          <a:prstGeom prst="rect">
            <a:avLst/>
          </a:prstGeom>
        </p:spPr>
      </p:pic>
      <p:pic>
        <p:nvPicPr>
          <p:cNvPr id="18" name="Picture 17">
            <a:extLst>
              <a:ext uri="{FF2B5EF4-FFF2-40B4-BE49-F238E27FC236}">
                <a16:creationId xmlns:a16="http://schemas.microsoft.com/office/drawing/2014/main" id="{22263674-F679-4A9E-942E-DA30819522E4}"/>
              </a:ext>
            </a:extLst>
          </p:cNvPr>
          <p:cNvPicPr>
            <a:picLocks noChangeAspect="1"/>
          </p:cNvPicPr>
          <p:nvPr/>
        </p:nvPicPr>
        <p:blipFill>
          <a:blip r:embed="rId7"/>
          <a:stretch>
            <a:fillRect/>
          </a:stretch>
        </p:blipFill>
        <p:spPr>
          <a:xfrm>
            <a:off x="9423182" y="3947946"/>
            <a:ext cx="2143125" cy="2143125"/>
          </a:xfrm>
          <a:prstGeom prst="rect">
            <a:avLst/>
          </a:prstGeom>
        </p:spPr>
      </p:pic>
    </p:spTree>
    <p:extLst>
      <p:ext uri="{BB962C8B-B14F-4D97-AF65-F5344CB8AC3E}">
        <p14:creationId xmlns:p14="http://schemas.microsoft.com/office/powerpoint/2010/main" val="231560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14</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4988559"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lvl="2"/>
            <a:endParaRPr lang="en-US" dirty="0">
              <a:latin typeface="Sherman Sans Book"/>
            </a:endParaRPr>
          </a:p>
          <a:p>
            <a:pPr lvl="1"/>
            <a:endParaRPr lang="en-US" dirty="0">
              <a:latin typeface="Trebuchet MS" panose="020B0603020202020204" pitchFamily="34" charset="0"/>
            </a:endParaRPr>
          </a:p>
        </p:txBody>
      </p:sp>
      <p:pic>
        <p:nvPicPr>
          <p:cNvPr id="8" name="Picture 7">
            <a:extLst>
              <a:ext uri="{FF2B5EF4-FFF2-40B4-BE49-F238E27FC236}">
                <a16:creationId xmlns:a16="http://schemas.microsoft.com/office/drawing/2014/main" id="{A143B744-8014-25D4-65D1-DFB863C79DAB}"/>
              </a:ext>
            </a:extLst>
          </p:cNvPr>
          <p:cNvPicPr>
            <a:picLocks noChangeAspect="1"/>
          </p:cNvPicPr>
          <p:nvPr/>
        </p:nvPicPr>
        <p:blipFill>
          <a:blip r:embed="rId3"/>
          <a:stretch>
            <a:fillRect/>
          </a:stretch>
        </p:blipFill>
        <p:spPr>
          <a:xfrm>
            <a:off x="7477760" y="345440"/>
            <a:ext cx="4257039" cy="5699760"/>
          </a:xfrm>
          <a:prstGeom prst="rect">
            <a:avLst/>
          </a:prstGeom>
        </p:spPr>
      </p:pic>
      <p:pic>
        <p:nvPicPr>
          <p:cNvPr id="22" name="Picture 21">
            <a:extLst>
              <a:ext uri="{FF2B5EF4-FFF2-40B4-BE49-F238E27FC236}">
                <a16:creationId xmlns:a16="http://schemas.microsoft.com/office/drawing/2014/main" id="{2911803D-B1A2-A7AC-62E9-F98116C2CFEA}"/>
              </a:ext>
            </a:extLst>
          </p:cNvPr>
          <p:cNvPicPr>
            <a:picLocks noChangeAspect="1"/>
          </p:cNvPicPr>
          <p:nvPr/>
        </p:nvPicPr>
        <p:blipFill>
          <a:blip r:embed="rId4"/>
          <a:stretch>
            <a:fillRect/>
          </a:stretch>
        </p:blipFill>
        <p:spPr>
          <a:xfrm>
            <a:off x="863021" y="3809999"/>
            <a:ext cx="5883222" cy="2235201"/>
          </a:xfrm>
          <a:prstGeom prst="rect">
            <a:avLst/>
          </a:prstGeom>
        </p:spPr>
      </p:pic>
      <p:sp>
        <p:nvSpPr>
          <p:cNvPr id="23" name="Arrow: Down 22">
            <a:extLst>
              <a:ext uri="{FF2B5EF4-FFF2-40B4-BE49-F238E27FC236}">
                <a16:creationId xmlns:a16="http://schemas.microsoft.com/office/drawing/2014/main" id="{944F8CFC-D420-1B47-1723-1CDD4D361523}"/>
              </a:ext>
            </a:extLst>
          </p:cNvPr>
          <p:cNvSpPr/>
          <p:nvPr/>
        </p:nvSpPr>
        <p:spPr>
          <a:xfrm>
            <a:off x="4585637" y="303521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F8A2E7D5-8E31-6756-F932-625026E5665C}"/>
              </a:ext>
            </a:extLst>
          </p:cNvPr>
          <p:cNvSpPr/>
          <p:nvPr/>
        </p:nvSpPr>
        <p:spPr>
          <a:xfrm>
            <a:off x="5043343" y="410557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390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15</a:t>
            </a:fld>
            <a:endParaRPr lang="en-US" dirty="0"/>
          </a:p>
        </p:txBody>
      </p:sp>
      <p:sp>
        <p:nvSpPr>
          <p:cNvPr id="3" name="Title 2"/>
          <p:cNvSpPr>
            <a:spLocks noGrp="1"/>
          </p:cNvSpPr>
          <p:nvPr>
            <p:ph type="title"/>
          </p:nvPr>
        </p:nvSpPr>
        <p:spPr/>
        <p:txBody>
          <a:bodyPr/>
          <a:lstStyle/>
          <a:p>
            <a:r>
              <a:rPr lang="en-US" dirty="0">
                <a:latin typeface="Sherman Serif Book"/>
              </a:rPr>
              <a:t>Social Security Numbers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10395856"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3E3D3C"/>
                </a:solidFill>
                <a:latin typeface="Sherman Sans Book"/>
              </a:rPr>
              <a:t>Used for the purpose of tracking income to be taxed appropriately and eventually to earn retirement income </a:t>
            </a:r>
          </a:p>
          <a:p>
            <a:pPr marL="285750" indent="-285750">
              <a:buFont typeface="Arial" panose="020B0604020202020204" pitchFamily="34" charset="0"/>
              <a:buChar char="•"/>
            </a:pPr>
            <a:r>
              <a:rPr lang="en-US" sz="2000" dirty="0">
                <a:solidFill>
                  <a:srgbClr val="3E3D3C"/>
                </a:solidFill>
                <a:latin typeface="Sherman Sans Book"/>
              </a:rPr>
              <a:t>Only eligible if working/employed-not needed to begin working</a:t>
            </a:r>
          </a:p>
          <a:p>
            <a:pPr marL="285750" indent="-285750">
              <a:buFont typeface="Arial" panose="020B0604020202020204" pitchFamily="34" charset="0"/>
              <a:buChar char="•"/>
            </a:pPr>
            <a:r>
              <a:rPr lang="en-US" sz="2000" dirty="0">
                <a:solidFill>
                  <a:srgbClr val="3E3D3C"/>
                </a:solidFill>
                <a:latin typeface="Sherman Sans Book"/>
              </a:rPr>
              <a:t>Not needed to open a bank account, get a drivers license or obtain a credit card</a:t>
            </a:r>
          </a:p>
          <a:p>
            <a:pPr marL="285750" indent="-285750">
              <a:buFont typeface="Arial" panose="020B0604020202020204" pitchFamily="34" charset="0"/>
              <a:buChar char="•"/>
            </a:pPr>
            <a:r>
              <a:rPr lang="en-US" sz="2000" dirty="0">
                <a:solidFill>
                  <a:srgbClr val="3E3D3C"/>
                </a:solidFill>
                <a:latin typeface="Sherman Sans Book"/>
              </a:rPr>
              <a:t>Is not proof of identity – No photo on the card, no date of birth</a:t>
            </a:r>
          </a:p>
          <a:p>
            <a:pPr marL="285750" indent="-285750">
              <a:buFont typeface="Arial" panose="020B0604020202020204" pitchFamily="34" charset="0"/>
              <a:buChar char="•"/>
            </a:pPr>
            <a:r>
              <a:rPr lang="en-US" sz="2000" dirty="0">
                <a:solidFill>
                  <a:srgbClr val="3E3D3C"/>
                </a:solidFill>
                <a:latin typeface="Sherman Sans Book"/>
              </a:rPr>
              <a:t>If you are hired on campus, there is a process in place involving</a:t>
            </a:r>
          </a:p>
          <a:p>
            <a:pPr marL="742950" lvl="1" indent="-285750">
              <a:buFont typeface="Arial" panose="020B0604020202020204" pitchFamily="34" charset="0"/>
              <a:buChar char="•"/>
            </a:pPr>
            <a:r>
              <a:rPr lang="en-US" sz="2000" dirty="0">
                <a:solidFill>
                  <a:srgbClr val="3E3D3C"/>
                </a:solidFill>
                <a:latin typeface="Sherman Sans Book"/>
              </a:rPr>
              <a:t>Payroll</a:t>
            </a:r>
          </a:p>
          <a:p>
            <a:pPr marL="742950" lvl="1" indent="-285750">
              <a:buFont typeface="Arial" panose="020B0604020202020204" pitchFamily="34" charset="0"/>
              <a:buChar char="•"/>
            </a:pPr>
            <a:r>
              <a:rPr lang="en-US" sz="2000" dirty="0">
                <a:solidFill>
                  <a:srgbClr val="3E3D3C"/>
                </a:solidFill>
                <a:latin typeface="Sherman Sans Book"/>
              </a:rPr>
              <a:t>Student Employment Services/’Cuse Works </a:t>
            </a:r>
          </a:p>
          <a:p>
            <a:pPr marL="742950" lvl="1" indent="-285750">
              <a:buFont typeface="Arial" panose="020B0604020202020204" pitchFamily="34" charset="0"/>
              <a:buChar char="•"/>
            </a:pPr>
            <a:r>
              <a:rPr lang="en-US" sz="2000" dirty="0">
                <a:solidFill>
                  <a:srgbClr val="3E3D3C"/>
                </a:solidFill>
                <a:latin typeface="Sherman Sans Book"/>
              </a:rPr>
              <a:t>Center for International Service</a:t>
            </a:r>
          </a:p>
          <a:p>
            <a:pPr marL="742950" lvl="1" indent="-285750">
              <a:buFont typeface="Arial" panose="020B0604020202020204" pitchFamily="34" charset="0"/>
              <a:buChar char="•"/>
            </a:pPr>
            <a:endParaRPr lang="en-US" sz="2000" dirty="0">
              <a:solidFill>
                <a:srgbClr val="3E3D3C"/>
              </a:solidFill>
              <a:latin typeface="Sherman Sans Book"/>
            </a:endParaRPr>
          </a:p>
          <a:p>
            <a:pPr lvl="1"/>
            <a:r>
              <a:rPr lang="en-US" sz="2000" dirty="0">
                <a:solidFill>
                  <a:srgbClr val="3E3D3C"/>
                </a:solidFill>
                <a:latin typeface="Sherman Sans Book"/>
              </a:rPr>
              <a:t>A few weeks after you receive your first paycheck, we </a:t>
            </a:r>
          </a:p>
          <a:p>
            <a:pPr lvl="1"/>
            <a:r>
              <a:rPr lang="en-US" sz="2000" dirty="0">
                <a:solidFill>
                  <a:srgbClr val="3E3D3C"/>
                </a:solidFill>
                <a:latin typeface="Sherman Sans Book"/>
              </a:rPr>
              <a:t>will email you with instructions to apply for an SSN</a:t>
            </a:r>
          </a:p>
          <a:p>
            <a:pPr lvl="1"/>
            <a:r>
              <a:rPr lang="en-US" sz="2000" dirty="0">
                <a:solidFill>
                  <a:srgbClr val="3E3D3C"/>
                </a:solidFill>
                <a:latin typeface="Sherman Sans Book"/>
              </a:rPr>
              <a:t>when we have what we need to give you to apply for an</a:t>
            </a:r>
          </a:p>
          <a:p>
            <a:pPr lvl="1"/>
            <a:r>
              <a:rPr lang="en-US" sz="2000" dirty="0">
                <a:solidFill>
                  <a:srgbClr val="3E3D3C"/>
                </a:solidFill>
                <a:latin typeface="Sherman Sans Book"/>
              </a:rPr>
              <a:t>SSN </a:t>
            </a:r>
          </a:p>
          <a:p>
            <a:pPr lvl="1"/>
            <a:endParaRPr lang="en-US" sz="2000" dirty="0">
              <a:solidFill>
                <a:srgbClr val="3E3D3C"/>
              </a:solidFill>
              <a:latin typeface="Sherman Sans Book"/>
            </a:endParaRPr>
          </a:p>
        </p:txBody>
      </p:sp>
      <p:pic>
        <p:nvPicPr>
          <p:cNvPr id="5" name="Picture 4" descr="Social Security Card Example "/>
          <p:cNvPicPr>
            <a:picLocks noChangeAspect="1"/>
          </p:cNvPicPr>
          <p:nvPr/>
        </p:nvPicPr>
        <p:blipFill>
          <a:blip r:embed="rId3"/>
          <a:stretch>
            <a:fillRect/>
          </a:stretch>
        </p:blipFill>
        <p:spPr>
          <a:xfrm>
            <a:off x="7418484" y="3200400"/>
            <a:ext cx="4012096" cy="2799373"/>
          </a:xfrm>
          <a:prstGeom prst="rect">
            <a:avLst/>
          </a:prstGeom>
        </p:spPr>
      </p:pic>
    </p:spTree>
    <p:extLst>
      <p:ext uri="{BB962C8B-B14F-4D97-AF65-F5344CB8AC3E}">
        <p14:creationId xmlns:p14="http://schemas.microsoft.com/office/powerpoint/2010/main" val="318536362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16</a:t>
            </a:fld>
            <a:endParaRPr lang="en-US" dirty="0"/>
          </a:p>
        </p:txBody>
      </p:sp>
      <p:sp>
        <p:nvSpPr>
          <p:cNvPr id="3" name="Title 2"/>
          <p:cNvSpPr>
            <a:spLocks noGrp="1"/>
          </p:cNvSpPr>
          <p:nvPr>
            <p:ph type="title"/>
          </p:nvPr>
        </p:nvSpPr>
        <p:spPr/>
        <p:txBody>
          <a:bodyPr/>
          <a:lstStyle/>
          <a:p>
            <a:r>
              <a:rPr lang="en-US" dirty="0">
                <a:latin typeface="Sherman Serif Book"/>
              </a:rPr>
              <a:t>Employment On Campus</a:t>
            </a:r>
          </a:p>
        </p:txBody>
      </p:sp>
      <p:sp>
        <p:nvSpPr>
          <p:cNvPr id="4" name="Text Placeholder 3"/>
          <p:cNvSpPr>
            <a:spLocks noGrp="1"/>
          </p:cNvSpPr>
          <p:nvPr>
            <p:ph type="body" sz="quarter" idx="20"/>
          </p:nvPr>
        </p:nvSpPr>
        <p:spPr>
          <a:xfrm>
            <a:off x="980464" y="1621795"/>
            <a:ext cx="6328711" cy="4216007"/>
          </a:xfrm>
        </p:spPr>
        <p:txBody>
          <a:bodyPr/>
          <a:lstStyle/>
          <a:p>
            <a:pPr marL="285750" indent="-285750">
              <a:buFont typeface="Arial" panose="020B0604020202020204" pitchFamily="34" charset="0"/>
              <a:buChar char="•"/>
            </a:pPr>
            <a:r>
              <a:rPr lang="en-US" sz="1800" dirty="0">
                <a:latin typeface="Sherman Sans Book"/>
              </a:rPr>
              <a:t>You need an Employer Verification Form (EVF) from the University  to apply for SSN</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All EVFs are signed by the Student Employment Services-you do NOT need to get anything from your department</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The Center for International Services will email you when we receive an EVF from Student Employment and you are able to apply for an SSN</a:t>
            </a:r>
          </a:p>
          <a:p>
            <a:pPr lvl="1"/>
            <a:endParaRPr lang="en-US" sz="1600" dirty="0">
              <a:solidFill>
                <a:srgbClr val="3E3D3C"/>
              </a:solidFill>
              <a:latin typeface="Sherman Sans Book"/>
            </a:endParaRPr>
          </a:p>
        </p:txBody>
      </p:sp>
      <p:sp>
        <p:nvSpPr>
          <p:cNvPr id="5" name="Content Placeholder 4"/>
          <p:cNvSpPr>
            <a:spLocks noGrp="1"/>
          </p:cNvSpPr>
          <p:nvPr>
            <p:ph sz="quarter" idx="19"/>
          </p:nvPr>
        </p:nvSpPr>
        <p:spPr>
          <a:xfrm>
            <a:off x="1066799" y="1125243"/>
            <a:ext cx="10668000" cy="450464"/>
          </a:xfrm>
        </p:spPr>
        <p:txBody>
          <a:bodyPr/>
          <a:lstStyle/>
          <a:p>
            <a:endParaRPr lang="en-US" dirty="0">
              <a:latin typeface="Sherman Serif Book"/>
            </a:endParaRP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8" name="Picture 7" descr="On Campus Employment Form Example"/>
          <p:cNvPicPr>
            <a:picLocks noChangeAspect="1"/>
          </p:cNvPicPr>
          <p:nvPr/>
        </p:nvPicPr>
        <p:blipFill>
          <a:blip r:embed="rId2"/>
          <a:stretch>
            <a:fillRect/>
          </a:stretch>
        </p:blipFill>
        <p:spPr>
          <a:xfrm>
            <a:off x="7309175" y="1094048"/>
            <a:ext cx="4574516" cy="4860423"/>
          </a:xfrm>
          <a:prstGeom prst="rect">
            <a:avLst/>
          </a:prstGeom>
        </p:spPr>
      </p:pic>
    </p:spTree>
    <p:extLst>
      <p:ext uri="{BB962C8B-B14F-4D97-AF65-F5344CB8AC3E}">
        <p14:creationId xmlns:p14="http://schemas.microsoft.com/office/powerpoint/2010/main" val="20392031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17</a:t>
            </a:fld>
            <a:endParaRPr lang="en-US" dirty="0"/>
          </a:p>
        </p:txBody>
      </p:sp>
      <p:sp>
        <p:nvSpPr>
          <p:cNvPr id="3" name="Section Title"/>
          <p:cNvSpPr>
            <a:spLocks noGrp="1"/>
          </p:cNvSpPr>
          <p:nvPr>
            <p:ph type="title"/>
          </p:nvPr>
        </p:nvSpPr>
        <p:spPr>
          <a:xfrm>
            <a:off x="619540" y="159027"/>
            <a:ext cx="4830418" cy="596347"/>
          </a:xfrm>
        </p:spPr>
        <p:txBody>
          <a:bodyPr/>
          <a:lstStyle/>
          <a:p>
            <a:r>
              <a:rPr lang="en-US" sz="3600" dirty="0"/>
              <a:t>A Few Words about Taxes</a:t>
            </a: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9" y="874643"/>
            <a:ext cx="4830418"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In U.S., taxes are a very private, confidential matter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Individuals are responsible for their own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Syracuse University, the Center for International Services, Payroll, your department are not responsible and cannot take responsibility for advising you on tax matters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That said, some basic, very general information may be helpful</a:t>
            </a:r>
          </a:p>
        </p:txBody>
      </p:sp>
      <p:pic>
        <p:nvPicPr>
          <p:cNvPr id="7" name="Picture 6">
            <a:extLst>
              <a:ext uri="{FF2B5EF4-FFF2-40B4-BE49-F238E27FC236}">
                <a16:creationId xmlns:a16="http://schemas.microsoft.com/office/drawing/2014/main" id="{AC2E7D63-83A3-7388-212C-2AE6A8A2E3CB}"/>
              </a:ext>
            </a:extLst>
          </p:cNvPr>
          <p:cNvPicPr>
            <a:picLocks noChangeAspect="1"/>
          </p:cNvPicPr>
          <p:nvPr/>
        </p:nvPicPr>
        <p:blipFill>
          <a:blip r:embed="rId3"/>
          <a:stretch>
            <a:fillRect/>
          </a:stretch>
        </p:blipFill>
        <p:spPr>
          <a:xfrm>
            <a:off x="6742045" y="666365"/>
            <a:ext cx="5225780" cy="2762636"/>
          </a:xfrm>
          <a:prstGeom prst="rect">
            <a:avLst/>
          </a:prstGeom>
        </p:spPr>
      </p:pic>
      <p:pic>
        <p:nvPicPr>
          <p:cNvPr id="9" name="Picture 8">
            <a:extLst>
              <a:ext uri="{FF2B5EF4-FFF2-40B4-BE49-F238E27FC236}">
                <a16:creationId xmlns:a16="http://schemas.microsoft.com/office/drawing/2014/main" id="{0367B98C-E530-625D-0882-CB637E95C38F}"/>
              </a:ext>
            </a:extLst>
          </p:cNvPr>
          <p:cNvPicPr>
            <a:picLocks noChangeAspect="1"/>
          </p:cNvPicPr>
          <p:nvPr/>
        </p:nvPicPr>
        <p:blipFill>
          <a:blip r:embed="rId4"/>
          <a:stretch>
            <a:fillRect/>
          </a:stretch>
        </p:blipFill>
        <p:spPr>
          <a:xfrm>
            <a:off x="6471920" y="3535680"/>
            <a:ext cx="4915010" cy="2601943"/>
          </a:xfrm>
          <a:prstGeom prst="rect">
            <a:avLst/>
          </a:prstGeom>
        </p:spPr>
      </p:pic>
    </p:spTree>
    <p:extLst>
      <p:ext uri="{BB962C8B-B14F-4D97-AF65-F5344CB8AC3E}">
        <p14:creationId xmlns:p14="http://schemas.microsoft.com/office/powerpoint/2010/main" val="34133457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18</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a:xfrm>
            <a:off x="2496966" y="6329165"/>
            <a:ext cx="8629396" cy="365125"/>
          </a:xfrm>
        </p:spPr>
        <p:txBody>
          <a:bodyPr/>
          <a:lstStyle/>
          <a:p>
            <a:r>
              <a:rPr lang="en-US" dirty="0"/>
              <a:t>Center for International Services</a:t>
            </a:r>
          </a:p>
        </p:txBody>
      </p:sp>
      <p:sp>
        <p:nvSpPr>
          <p:cNvPr id="6" name="TextBox 5"/>
          <p:cNvSpPr txBox="1"/>
          <p:nvPr/>
        </p:nvSpPr>
        <p:spPr>
          <a:xfrm>
            <a:off x="805069" y="874643"/>
            <a:ext cx="4830418" cy="4893647"/>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Government Office involved is the Internal Revenue Service = IRS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year = January 1-December 31</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Filing deadline is April 15 or so of the following year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 income you have received in 2024, you will have to file a tax return between the end of January 2025 and April 15, 2025</a:t>
            </a:r>
          </a:p>
        </p:txBody>
      </p:sp>
      <p:pic>
        <p:nvPicPr>
          <p:cNvPr id="14" name="Picture 13">
            <a:extLst>
              <a:ext uri="{FF2B5EF4-FFF2-40B4-BE49-F238E27FC236}">
                <a16:creationId xmlns:a16="http://schemas.microsoft.com/office/drawing/2014/main" id="{295B45F7-B81E-6F4D-1069-909803259A29}"/>
              </a:ext>
            </a:extLst>
          </p:cNvPr>
          <p:cNvPicPr>
            <a:picLocks noChangeAspect="1"/>
          </p:cNvPicPr>
          <p:nvPr/>
        </p:nvPicPr>
        <p:blipFill>
          <a:blip r:embed="rId3"/>
          <a:stretch>
            <a:fillRect/>
          </a:stretch>
        </p:blipFill>
        <p:spPr>
          <a:xfrm>
            <a:off x="5268398" y="272014"/>
            <a:ext cx="3086531" cy="1714739"/>
          </a:xfrm>
          <a:prstGeom prst="rect">
            <a:avLst/>
          </a:prstGeom>
        </p:spPr>
      </p:pic>
      <p:pic>
        <p:nvPicPr>
          <p:cNvPr id="16" name="Picture 15">
            <a:extLst>
              <a:ext uri="{FF2B5EF4-FFF2-40B4-BE49-F238E27FC236}">
                <a16:creationId xmlns:a16="http://schemas.microsoft.com/office/drawing/2014/main" id="{DB4B9524-401C-5039-DBEB-DD010361B11B}"/>
              </a:ext>
            </a:extLst>
          </p:cNvPr>
          <p:cNvPicPr>
            <a:picLocks noChangeAspect="1"/>
          </p:cNvPicPr>
          <p:nvPr/>
        </p:nvPicPr>
        <p:blipFill>
          <a:blip r:embed="rId4"/>
          <a:stretch>
            <a:fillRect/>
          </a:stretch>
        </p:blipFill>
        <p:spPr>
          <a:xfrm>
            <a:off x="6979984" y="2097825"/>
            <a:ext cx="3057952" cy="1933845"/>
          </a:xfrm>
          <a:prstGeom prst="rect">
            <a:avLst/>
          </a:prstGeom>
        </p:spPr>
      </p:pic>
      <p:pic>
        <p:nvPicPr>
          <p:cNvPr id="9" name="Picture 8">
            <a:extLst>
              <a:ext uri="{FF2B5EF4-FFF2-40B4-BE49-F238E27FC236}">
                <a16:creationId xmlns:a16="http://schemas.microsoft.com/office/drawing/2014/main" id="{3B94CF25-B6EF-8DAB-4BA3-6163209094FA}"/>
              </a:ext>
            </a:extLst>
          </p:cNvPr>
          <p:cNvPicPr>
            <a:picLocks noChangeAspect="1"/>
          </p:cNvPicPr>
          <p:nvPr/>
        </p:nvPicPr>
        <p:blipFill>
          <a:blip r:embed="rId5"/>
          <a:stretch>
            <a:fillRect/>
          </a:stretch>
        </p:blipFill>
        <p:spPr>
          <a:xfrm>
            <a:off x="8158480" y="4039689"/>
            <a:ext cx="3576319" cy="2035991"/>
          </a:xfrm>
          <a:prstGeom prst="rect">
            <a:avLst/>
          </a:prstGeom>
        </p:spPr>
      </p:pic>
    </p:spTree>
    <p:extLst>
      <p:ext uri="{BB962C8B-B14F-4D97-AF65-F5344CB8AC3E}">
        <p14:creationId xmlns:p14="http://schemas.microsoft.com/office/powerpoint/2010/main" val="32783087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19</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Returns</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290931" cy="5401479"/>
          </a:xfrm>
          <a:prstGeom prst="rect">
            <a:avLst/>
          </a:prstGeom>
          <a:noFill/>
        </p:spPr>
        <p:txBody>
          <a:bodyPr wrap="square" rtlCol="0">
            <a:spAutoFit/>
          </a:bodyPr>
          <a:lstStyle/>
          <a:p>
            <a:pPr marL="342900" indent="-342900">
              <a:buFont typeface="Arial" panose="020B0604020202020204" pitchFamily="34" charset="0"/>
              <a:buChar char="•"/>
            </a:pPr>
            <a:r>
              <a:rPr lang="en-US" sz="2300" dirty="0">
                <a:latin typeface="Sherman Sans Book"/>
              </a:rPr>
              <a:t>Center for International Services purchases licenses to a software program for you to use to help prepare your tax returns = SPRINTAX</a:t>
            </a:r>
          </a:p>
          <a:p>
            <a:pPr marL="342900" indent="-342900">
              <a:buFont typeface="Arial" panose="020B0604020202020204" pitchFamily="34" charset="0"/>
              <a:buChar char="•"/>
            </a:pPr>
            <a:r>
              <a:rPr lang="en-US" sz="2300" dirty="0">
                <a:latin typeface="Sherman Sans Book"/>
              </a:rPr>
              <a:t>We will send an email in February 2025 with instructions about using SPRINTAX to file your tax return for income earned in 2024</a:t>
            </a:r>
          </a:p>
          <a:p>
            <a:pPr marL="342900" indent="-342900">
              <a:buFont typeface="Arial" panose="020B0604020202020204" pitchFamily="34" charset="0"/>
              <a:buChar char="•"/>
            </a:pPr>
            <a:r>
              <a:rPr lang="en-US" sz="2300" dirty="0">
                <a:latin typeface="Sherman Sans Book"/>
              </a:rPr>
              <a:t>We will provide a code to use to file your federal return for free</a:t>
            </a:r>
          </a:p>
          <a:p>
            <a:pPr marL="342900" indent="-342900">
              <a:buFont typeface="Arial" panose="020B0604020202020204" pitchFamily="34" charset="0"/>
              <a:buChar char="•"/>
            </a:pPr>
            <a:r>
              <a:rPr lang="en-US" sz="2300" dirty="0">
                <a:latin typeface="Sherman Sans Book"/>
              </a:rPr>
              <a:t>Some students will also have to file a New York state tax return (and other states)-cannot use SPRINTAX for free. Cost varies by state; some states provide free filing services  </a:t>
            </a:r>
          </a:p>
        </p:txBody>
      </p:sp>
      <p:pic>
        <p:nvPicPr>
          <p:cNvPr id="5" name="Picture 4">
            <a:extLst>
              <a:ext uri="{FF2B5EF4-FFF2-40B4-BE49-F238E27FC236}">
                <a16:creationId xmlns:a16="http://schemas.microsoft.com/office/drawing/2014/main" id="{609472B6-5563-AC59-4941-69DA0114AD0D}"/>
              </a:ext>
            </a:extLst>
          </p:cNvPr>
          <p:cNvPicPr>
            <a:picLocks noChangeAspect="1"/>
          </p:cNvPicPr>
          <p:nvPr/>
        </p:nvPicPr>
        <p:blipFill>
          <a:blip r:embed="rId3"/>
          <a:stretch>
            <a:fillRect/>
          </a:stretch>
        </p:blipFill>
        <p:spPr>
          <a:xfrm>
            <a:off x="7019365" y="755375"/>
            <a:ext cx="4715434" cy="2023684"/>
          </a:xfrm>
          <a:prstGeom prst="rect">
            <a:avLst/>
          </a:prstGeom>
        </p:spPr>
      </p:pic>
      <p:pic>
        <p:nvPicPr>
          <p:cNvPr id="2" name="Picture 1">
            <a:extLst>
              <a:ext uri="{FF2B5EF4-FFF2-40B4-BE49-F238E27FC236}">
                <a16:creationId xmlns:a16="http://schemas.microsoft.com/office/drawing/2014/main" id="{23FA12E0-1CB5-5458-34CE-EDD76208905E}"/>
              </a:ext>
            </a:extLst>
          </p:cNvPr>
          <p:cNvPicPr>
            <a:picLocks noChangeAspect="1"/>
          </p:cNvPicPr>
          <p:nvPr/>
        </p:nvPicPr>
        <p:blipFill>
          <a:blip r:embed="rId4"/>
          <a:stretch>
            <a:fillRect/>
          </a:stretch>
        </p:blipFill>
        <p:spPr>
          <a:xfrm>
            <a:off x="6908800" y="2966951"/>
            <a:ext cx="4592917" cy="2994211"/>
          </a:xfrm>
          <a:prstGeom prst="rect">
            <a:avLst/>
          </a:prstGeom>
        </p:spPr>
      </p:pic>
      <p:sp>
        <p:nvSpPr>
          <p:cNvPr id="7" name="Arrow: Up 6">
            <a:extLst>
              <a:ext uri="{FF2B5EF4-FFF2-40B4-BE49-F238E27FC236}">
                <a16:creationId xmlns:a16="http://schemas.microsoft.com/office/drawing/2014/main" id="{D4DB5CB5-D7EF-A158-02CD-EADEE8410A50}"/>
              </a:ext>
            </a:extLst>
          </p:cNvPr>
          <p:cNvSpPr/>
          <p:nvPr/>
        </p:nvSpPr>
        <p:spPr>
          <a:xfrm>
            <a:off x="8620318" y="3429000"/>
            <a:ext cx="484632" cy="6350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658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a:t>
            </a:fld>
            <a:endParaRPr lang="en-US" dirty="0"/>
          </a:p>
        </p:txBody>
      </p:sp>
      <p:sp>
        <p:nvSpPr>
          <p:cNvPr id="3" name="Section Title"/>
          <p:cNvSpPr>
            <a:spLocks noGrp="1"/>
          </p:cNvSpPr>
          <p:nvPr>
            <p:ph type="title"/>
          </p:nvPr>
        </p:nvSpPr>
        <p:spPr>
          <a:xfrm>
            <a:off x="619540" y="217132"/>
            <a:ext cx="4861726" cy="707207"/>
          </a:xfrm>
        </p:spPr>
        <p:txBody>
          <a:bodyPr/>
          <a:lstStyle/>
          <a:p>
            <a:r>
              <a:rPr lang="en-US" sz="3600" dirty="0"/>
              <a:t>3 Do’s and a Don’t</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2683" y="1513790"/>
            <a:ext cx="6377608" cy="461665"/>
          </a:xfrm>
          <a:prstGeom prst="rect">
            <a:avLst/>
          </a:prstGeom>
          <a:noFill/>
        </p:spPr>
        <p:txBody>
          <a:bodyPr wrap="square" rtlCol="0">
            <a:spAutoFit/>
          </a:bodyPr>
          <a:lstStyle/>
          <a:p>
            <a:r>
              <a:rPr lang="en-US" sz="2400" dirty="0">
                <a:latin typeface="Sherman Sans Book"/>
              </a:rPr>
              <a:t>DO - Keep your Documents valid</a:t>
            </a:r>
          </a:p>
        </p:txBody>
      </p:sp>
      <p:sp>
        <p:nvSpPr>
          <p:cNvPr id="6" name="TextBox 5"/>
          <p:cNvSpPr txBox="1"/>
          <p:nvPr/>
        </p:nvSpPr>
        <p:spPr>
          <a:xfrm>
            <a:off x="757027" y="2564906"/>
            <a:ext cx="5774634" cy="461665"/>
          </a:xfrm>
          <a:prstGeom prst="rect">
            <a:avLst/>
          </a:prstGeom>
          <a:noFill/>
        </p:spPr>
        <p:txBody>
          <a:bodyPr wrap="square" rtlCol="0">
            <a:spAutoFit/>
          </a:bodyPr>
          <a:lstStyle/>
          <a:p>
            <a:pPr lvl="0"/>
            <a:r>
              <a:rPr lang="en-US" sz="2400" dirty="0">
                <a:solidFill>
                  <a:prstClr val="black"/>
                </a:solidFill>
                <a:latin typeface="Sherman Sans Book"/>
              </a:rPr>
              <a:t>DO - Update your Information</a:t>
            </a:r>
          </a:p>
        </p:txBody>
      </p:sp>
      <p:sp>
        <p:nvSpPr>
          <p:cNvPr id="7" name="TextBox 6"/>
          <p:cNvSpPr txBox="1"/>
          <p:nvPr/>
        </p:nvSpPr>
        <p:spPr>
          <a:xfrm>
            <a:off x="772683" y="3618768"/>
            <a:ext cx="5642111" cy="461665"/>
          </a:xfrm>
          <a:prstGeom prst="rect">
            <a:avLst/>
          </a:prstGeom>
          <a:noFill/>
        </p:spPr>
        <p:txBody>
          <a:bodyPr wrap="square" rtlCol="0">
            <a:spAutoFit/>
          </a:bodyPr>
          <a:lstStyle/>
          <a:p>
            <a:pPr lvl="0"/>
            <a:r>
              <a:rPr lang="en-US" sz="2400" dirty="0">
                <a:solidFill>
                  <a:prstClr val="black"/>
                </a:solidFill>
                <a:latin typeface="Sherman Sans Book"/>
              </a:rPr>
              <a:t>DO - Register Full-time every semester</a:t>
            </a:r>
            <a:endParaRPr lang="en-US" dirty="0">
              <a:latin typeface="Sherman Sans Book"/>
            </a:endParaRPr>
          </a:p>
        </p:txBody>
      </p:sp>
      <p:sp>
        <p:nvSpPr>
          <p:cNvPr id="8" name="TextBox 7"/>
          <p:cNvSpPr txBox="1"/>
          <p:nvPr/>
        </p:nvSpPr>
        <p:spPr>
          <a:xfrm>
            <a:off x="757027" y="4667138"/>
            <a:ext cx="7136296" cy="461665"/>
          </a:xfrm>
          <a:prstGeom prst="rect">
            <a:avLst/>
          </a:prstGeom>
          <a:noFill/>
        </p:spPr>
        <p:txBody>
          <a:bodyPr wrap="square" rtlCol="0">
            <a:spAutoFit/>
          </a:bodyPr>
          <a:lstStyle/>
          <a:p>
            <a:pPr lvl="0"/>
            <a:r>
              <a:rPr lang="en-US" sz="2400" dirty="0">
                <a:solidFill>
                  <a:prstClr val="black"/>
                </a:solidFill>
                <a:latin typeface="Sherman Sans Book"/>
              </a:rPr>
              <a:t>Don’t - Engage in unauthorized Employment</a:t>
            </a:r>
          </a:p>
        </p:txBody>
      </p:sp>
      <p:pic>
        <p:nvPicPr>
          <p:cNvPr id="11" name="Picture 10" descr="Passport Example"/>
          <p:cNvPicPr>
            <a:picLocks noChangeAspect="1"/>
          </p:cNvPicPr>
          <p:nvPr/>
        </p:nvPicPr>
        <p:blipFill>
          <a:blip r:embed="rId3"/>
          <a:stretch>
            <a:fillRect/>
          </a:stretch>
        </p:blipFill>
        <p:spPr>
          <a:xfrm rot="20861560">
            <a:off x="5944041" y="250055"/>
            <a:ext cx="1174388" cy="1675048"/>
          </a:xfrm>
          <a:prstGeom prst="rect">
            <a:avLst/>
          </a:prstGeom>
        </p:spPr>
      </p:pic>
      <p:pic>
        <p:nvPicPr>
          <p:cNvPr id="12" name="Picture 11" descr="Visa Example"/>
          <p:cNvPicPr>
            <a:picLocks noChangeAspect="1"/>
          </p:cNvPicPr>
          <p:nvPr/>
        </p:nvPicPr>
        <p:blipFill>
          <a:blip r:embed="rId4"/>
          <a:stretch>
            <a:fillRect/>
          </a:stretch>
        </p:blipFill>
        <p:spPr>
          <a:xfrm rot="632049">
            <a:off x="6842649" y="288067"/>
            <a:ext cx="1972123" cy="1344629"/>
          </a:xfrm>
          <a:prstGeom prst="rect">
            <a:avLst/>
          </a:prstGeom>
        </p:spPr>
      </p:pic>
      <p:pic>
        <p:nvPicPr>
          <p:cNvPr id="14" name="Picture 13" descr="Document Example"/>
          <p:cNvPicPr>
            <a:picLocks noChangeAspect="1"/>
          </p:cNvPicPr>
          <p:nvPr/>
        </p:nvPicPr>
        <p:blipFill>
          <a:blip r:embed="rId5"/>
          <a:stretch>
            <a:fillRect/>
          </a:stretch>
        </p:blipFill>
        <p:spPr>
          <a:xfrm rot="796341">
            <a:off x="8449800" y="153100"/>
            <a:ext cx="1566778" cy="2003004"/>
          </a:xfrm>
          <a:prstGeom prst="rect">
            <a:avLst/>
          </a:prstGeom>
        </p:spPr>
      </p:pic>
      <p:pic>
        <p:nvPicPr>
          <p:cNvPr id="16" name="Picture 15" descr="U.S. Customs and Border Protection Example"/>
          <p:cNvPicPr>
            <a:picLocks noChangeAspect="1"/>
          </p:cNvPicPr>
          <p:nvPr/>
        </p:nvPicPr>
        <p:blipFill>
          <a:blip r:embed="rId6"/>
          <a:stretch>
            <a:fillRect/>
          </a:stretch>
        </p:blipFill>
        <p:spPr>
          <a:xfrm rot="20959074">
            <a:off x="9619700" y="481288"/>
            <a:ext cx="2186479" cy="1564999"/>
          </a:xfrm>
          <a:prstGeom prst="rect">
            <a:avLst/>
          </a:prstGeom>
        </p:spPr>
      </p:pic>
      <p:pic>
        <p:nvPicPr>
          <p:cNvPr id="15" name="Picture 14">
            <a:extLst>
              <a:ext uri="{FF2B5EF4-FFF2-40B4-BE49-F238E27FC236}">
                <a16:creationId xmlns:a16="http://schemas.microsoft.com/office/drawing/2014/main" id="{68EF0BE2-2A86-4F16-8685-306F476F82E5}"/>
              </a:ext>
            </a:extLst>
          </p:cNvPr>
          <p:cNvPicPr>
            <a:picLocks noChangeAspect="1"/>
          </p:cNvPicPr>
          <p:nvPr/>
        </p:nvPicPr>
        <p:blipFill>
          <a:blip r:embed="rId7"/>
          <a:stretch>
            <a:fillRect/>
          </a:stretch>
        </p:blipFill>
        <p:spPr>
          <a:xfrm>
            <a:off x="5197751" y="2562160"/>
            <a:ext cx="2114550" cy="552450"/>
          </a:xfrm>
          <a:prstGeom prst="rect">
            <a:avLst/>
          </a:prstGeom>
        </p:spPr>
      </p:pic>
      <p:pic>
        <p:nvPicPr>
          <p:cNvPr id="17" name="Picture 2" descr="Image result for college class schedule">
            <a:extLst>
              <a:ext uri="{FF2B5EF4-FFF2-40B4-BE49-F238E27FC236}">
                <a16:creationId xmlns:a16="http://schemas.microsoft.com/office/drawing/2014/main" id="{42651757-4832-4471-BE30-FB3D9936DB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225" y="2418329"/>
            <a:ext cx="2400137" cy="183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39821BC-14D3-4E6E-B43F-9CFC105C0836}"/>
              </a:ext>
            </a:extLst>
          </p:cNvPr>
          <p:cNvPicPr>
            <a:picLocks noChangeAspect="1"/>
          </p:cNvPicPr>
          <p:nvPr/>
        </p:nvPicPr>
        <p:blipFill>
          <a:blip r:embed="rId9"/>
          <a:stretch>
            <a:fillRect/>
          </a:stretch>
        </p:blipFill>
        <p:spPr>
          <a:xfrm>
            <a:off x="7080676" y="4408661"/>
            <a:ext cx="2983144" cy="1679020"/>
          </a:xfrm>
          <a:prstGeom prst="rect">
            <a:avLst/>
          </a:prstGeom>
        </p:spPr>
      </p:pic>
      <p:sp>
        <p:nvSpPr>
          <p:cNvPr id="19" name="&quot;No&quot; Symbol 17">
            <a:extLst>
              <a:ext uri="{FF2B5EF4-FFF2-40B4-BE49-F238E27FC236}">
                <a16:creationId xmlns:a16="http://schemas.microsoft.com/office/drawing/2014/main" id="{94E71F20-0A00-4AF4-BE14-344D052BDC5C}"/>
              </a:ext>
            </a:extLst>
          </p:cNvPr>
          <p:cNvSpPr/>
          <p:nvPr/>
        </p:nvSpPr>
        <p:spPr>
          <a:xfrm>
            <a:off x="6898643" y="3934515"/>
            <a:ext cx="3347209" cy="2566595"/>
          </a:xfrm>
          <a:prstGeom prst="noSmoking">
            <a:avLst>
              <a:gd name="adj" fmla="val 324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572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50627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“Tax Return” – bad name</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Leads students to think if they file a tax return they will receive a refund of all the taxes they paid </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Return is a form used to reconcile your tax account with the government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much, you will receive a refund of the over amount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little, you will owe money in taxes </a:t>
            </a:r>
          </a:p>
          <a:p>
            <a:pPr marL="342900" indent="-342900">
              <a:buFont typeface="Arial" panose="020B0604020202020204" pitchFamily="34" charset="0"/>
              <a:buChar char="•"/>
            </a:pPr>
            <a:endParaRPr lang="en-US" sz="2400" dirty="0">
              <a:latin typeface="Sherman Sans Book"/>
            </a:endParaRPr>
          </a:p>
        </p:txBody>
      </p:sp>
      <p:pic>
        <p:nvPicPr>
          <p:cNvPr id="10" name="Picture 9">
            <a:extLst>
              <a:ext uri="{FF2B5EF4-FFF2-40B4-BE49-F238E27FC236}">
                <a16:creationId xmlns:a16="http://schemas.microsoft.com/office/drawing/2014/main" id="{0EFAE73B-EBAC-CB6B-237E-C740C0D0E3F4}"/>
              </a:ext>
            </a:extLst>
          </p:cNvPr>
          <p:cNvPicPr>
            <a:picLocks noChangeAspect="1"/>
          </p:cNvPicPr>
          <p:nvPr/>
        </p:nvPicPr>
        <p:blipFill>
          <a:blip r:embed="rId3"/>
          <a:stretch>
            <a:fillRect/>
          </a:stretch>
        </p:blipFill>
        <p:spPr>
          <a:xfrm>
            <a:off x="9583272" y="4480037"/>
            <a:ext cx="2151527" cy="1450161"/>
          </a:xfrm>
          <a:prstGeom prst="rect">
            <a:avLst/>
          </a:prstGeom>
        </p:spPr>
      </p:pic>
      <p:pic>
        <p:nvPicPr>
          <p:cNvPr id="12" name="Picture 11">
            <a:extLst>
              <a:ext uri="{FF2B5EF4-FFF2-40B4-BE49-F238E27FC236}">
                <a16:creationId xmlns:a16="http://schemas.microsoft.com/office/drawing/2014/main" id="{A54E3E5B-8136-AD76-0877-D197CF6C121E}"/>
              </a:ext>
            </a:extLst>
          </p:cNvPr>
          <p:cNvPicPr>
            <a:picLocks noChangeAspect="1"/>
          </p:cNvPicPr>
          <p:nvPr/>
        </p:nvPicPr>
        <p:blipFill>
          <a:blip r:embed="rId4"/>
          <a:stretch>
            <a:fillRect/>
          </a:stretch>
        </p:blipFill>
        <p:spPr>
          <a:xfrm>
            <a:off x="6417727" y="3776238"/>
            <a:ext cx="2608728" cy="1624794"/>
          </a:xfrm>
          <a:prstGeom prst="rect">
            <a:avLst/>
          </a:prstGeom>
        </p:spPr>
      </p:pic>
      <p:pic>
        <p:nvPicPr>
          <p:cNvPr id="2" name="Picture 1">
            <a:extLst>
              <a:ext uri="{FF2B5EF4-FFF2-40B4-BE49-F238E27FC236}">
                <a16:creationId xmlns:a16="http://schemas.microsoft.com/office/drawing/2014/main" id="{74367964-C196-39F8-080B-5AF821EE6AA9}"/>
              </a:ext>
            </a:extLst>
          </p:cNvPr>
          <p:cNvPicPr>
            <a:picLocks noChangeAspect="1"/>
          </p:cNvPicPr>
          <p:nvPr/>
        </p:nvPicPr>
        <p:blipFill>
          <a:blip r:embed="rId5"/>
          <a:stretch>
            <a:fillRect/>
          </a:stretch>
        </p:blipFill>
        <p:spPr>
          <a:xfrm>
            <a:off x="6256028" y="248868"/>
            <a:ext cx="2876808" cy="3527370"/>
          </a:xfrm>
          <a:prstGeom prst="rect">
            <a:avLst/>
          </a:prstGeom>
        </p:spPr>
      </p:pic>
      <p:pic>
        <p:nvPicPr>
          <p:cNvPr id="7" name="Picture 6">
            <a:extLst>
              <a:ext uri="{FF2B5EF4-FFF2-40B4-BE49-F238E27FC236}">
                <a16:creationId xmlns:a16="http://schemas.microsoft.com/office/drawing/2014/main" id="{ABDA2CD0-D8ED-172A-15E1-E5BA048C5232}"/>
              </a:ext>
            </a:extLst>
          </p:cNvPr>
          <p:cNvPicPr>
            <a:picLocks noChangeAspect="1"/>
          </p:cNvPicPr>
          <p:nvPr/>
        </p:nvPicPr>
        <p:blipFill>
          <a:blip r:embed="rId6"/>
          <a:stretch>
            <a:fillRect/>
          </a:stretch>
        </p:blipFill>
        <p:spPr>
          <a:xfrm>
            <a:off x="9252397" y="948720"/>
            <a:ext cx="2608728" cy="3582197"/>
          </a:xfrm>
          <a:prstGeom prst="rect">
            <a:avLst/>
          </a:prstGeom>
        </p:spPr>
      </p:pic>
    </p:spTree>
    <p:extLst>
      <p:ext uri="{BB962C8B-B14F-4D97-AF65-F5344CB8AC3E}">
        <p14:creationId xmlns:p14="http://schemas.microsoft.com/office/powerpoint/2010/main" val="34948147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6192079"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Why would someone have paid more or less than what they owe in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System is based on estimated withholding of taxes by employers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Employers estimate what you will owe in taxes based on information you provide them and pay it over to the government throughout the year-called withholding</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Foreign National Information System (FNIS)-system Syracuse University uses to collect information from you for tax purposes </a:t>
            </a:r>
          </a:p>
        </p:txBody>
      </p:sp>
      <p:pic>
        <p:nvPicPr>
          <p:cNvPr id="7" name="Picture 6">
            <a:extLst>
              <a:ext uri="{FF2B5EF4-FFF2-40B4-BE49-F238E27FC236}">
                <a16:creationId xmlns:a16="http://schemas.microsoft.com/office/drawing/2014/main" id="{9CE26790-3963-4D40-BE8D-8A28B71F877B}"/>
              </a:ext>
            </a:extLst>
          </p:cNvPr>
          <p:cNvPicPr>
            <a:picLocks noChangeAspect="1"/>
          </p:cNvPicPr>
          <p:nvPr/>
        </p:nvPicPr>
        <p:blipFill>
          <a:blip r:embed="rId3"/>
          <a:stretch>
            <a:fillRect/>
          </a:stretch>
        </p:blipFill>
        <p:spPr>
          <a:xfrm>
            <a:off x="7223760" y="647312"/>
            <a:ext cx="4734560" cy="5377568"/>
          </a:xfrm>
          <a:prstGeom prst="rect">
            <a:avLst/>
          </a:prstGeom>
        </p:spPr>
      </p:pic>
    </p:spTree>
    <p:extLst>
      <p:ext uri="{BB962C8B-B14F-4D97-AF65-F5344CB8AC3E}">
        <p14:creationId xmlns:p14="http://schemas.microsoft.com/office/powerpoint/2010/main" val="26414811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22</a:t>
            </a:fld>
            <a:endParaRPr lang="en-US" dirty="0"/>
          </a:p>
        </p:txBody>
      </p:sp>
      <p:sp>
        <p:nvSpPr>
          <p:cNvPr id="3" name="Section Title"/>
          <p:cNvSpPr>
            <a:spLocks noGrp="1"/>
          </p:cNvSpPr>
          <p:nvPr>
            <p:ph type="title"/>
          </p:nvPr>
        </p:nvSpPr>
        <p:spPr>
          <a:xfrm>
            <a:off x="547037" y="167332"/>
            <a:ext cx="4861726" cy="650815"/>
          </a:xfrm>
        </p:spPr>
        <p:txBody>
          <a:bodyPr/>
          <a:lstStyle/>
          <a:p>
            <a:r>
              <a:rPr lang="en-US" sz="3600" dirty="0"/>
              <a:t>Dependents</a:t>
            </a:r>
            <a:br>
              <a:rPr lang="en-US" sz="3600" dirty="0"/>
            </a:br>
            <a:br>
              <a:rPr lang="en-US" sz="3600" dirty="0"/>
            </a:br>
            <a:br>
              <a:rPr lang="en-US" sz="2000" dirty="0"/>
            </a:br>
            <a:br>
              <a:rPr lang="en-US" sz="20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818147"/>
            <a:ext cx="5639311" cy="384720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rebuchet MS" panose="020B0603020202020204" pitchFamily="34" charset="0"/>
              </a:rPr>
              <a:t>Spouses and Children under 21 yrs. of age-not mother, father, sister, brother, grandma, etc.</a:t>
            </a:r>
          </a:p>
          <a:p>
            <a:pPr marL="285750" indent="-285750">
              <a:buFont typeface="Arial" panose="020B0604020202020204" pitchFamily="34" charset="0"/>
              <a:buChar char="•"/>
            </a:pPr>
            <a:r>
              <a:rPr lang="en-US" sz="2000" dirty="0">
                <a:latin typeface="Trebuchet MS" panose="020B0603020202020204" pitchFamily="34" charset="0"/>
              </a:rPr>
              <a:t>Dependent Request Form in the ISSS Portal in </a:t>
            </a:r>
            <a:r>
              <a:rPr lang="en-US" sz="2000" dirty="0" err="1">
                <a:latin typeface="Trebuchet MS" panose="020B0603020202020204" pitchFamily="34" charset="0"/>
              </a:rPr>
              <a:t>MySlice</a:t>
            </a:r>
            <a:endParaRPr lang="en-US" sz="2000" dirty="0">
              <a:latin typeface="Trebuchet MS" panose="020B0603020202020204" pitchFamily="34" charset="0"/>
            </a:endParaRPr>
          </a:p>
          <a:p>
            <a:pPr marL="285750" indent="-285750">
              <a:buFont typeface="Arial" panose="020B0604020202020204" pitchFamily="34" charset="0"/>
              <a:buChar char="•"/>
            </a:pPr>
            <a:r>
              <a:rPr lang="en-US" sz="2000" dirty="0">
                <a:latin typeface="Trebuchet MS" panose="020B0603020202020204" pitchFamily="34" charset="0"/>
              </a:rPr>
              <a:t>Must submit financial support documentation &amp; health insurance to bring dependents</a:t>
            </a:r>
          </a:p>
          <a:p>
            <a:pPr marL="285750" indent="-285750">
              <a:buFont typeface="Arial" panose="020B0604020202020204" pitchFamily="34" charset="0"/>
              <a:buChar char="•"/>
            </a:pPr>
            <a:r>
              <a:rPr lang="en-US" sz="2000" dirty="0">
                <a:latin typeface="Trebuchet MS" panose="020B0603020202020204" pitchFamily="34" charset="0"/>
              </a:rPr>
              <a:t>Their legal status is linked to your status</a:t>
            </a:r>
          </a:p>
          <a:p>
            <a:pPr marL="285750" indent="-285750">
              <a:buFont typeface="Arial" panose="020B0604020202020204" pitchFamily="34" charset="0"/>
              <a:buChar char="•"/>
            </a:pPr>
            <a:r>
              <a:rPr lang="en-US" sz="2000" dirty="0">
                <a:latin typeface="Trebuchet MS" panose="020B0603020202020204" pitchFamily="34" charset="0"/>
              </a:rPr>
              <a:t>F-2s cannot seek employment</a:t>
            </a:r>
          </a:p>
          <a:p>
            <a:pPr marL="285750" indent="-285750">
              <a:buFont typeface="Arial" panose="020B0604020202020204" pitchFamily="34" charset="0"/>
              <a:buChar char="•"/>
            </a:pPr>
            <a:r>
              <a:rPr lang="en-US" sz="2000" dirty="0">
                <a:latin typeface="Trebuchet MS" panose="020B0603020202020204" pitchFamily="34" charset="0"/>
              </a:rPr>
              <a:t>F-2s cannot enroll in full-time course of study or degree program, except K-12 </a:t>
            </a:r>
          </a:p>
          <a:p>
            <a:pPr marL="285750" indent="-285750">
              <a:buFont typeface="Arial" panose="020B0604020202020204" pitchFamily="34" charset="0"/>
              <a:buChar char="•"/>
            </a:pPr>
            <a:endParaRPr lang="en-US" sz="2400" dirty="0">
              <a:latin typeface="Trebuchet MS" panose="020B0603020202020204" pitchFamily="34" charset="0"/>
            </a:endParaRPr>
          </a:p>
        </p:txBody>
      </p:sp>
      <p:pic>
        <p:nvPicPr>
          <p:cNvPr id="2" name="Picture 1"/>
          <p:cNvPicPr>
            <a:picLocks noChangeAspect="1"/>
          </p:cNvPicPr>
          <p:nvPr/>
        </p:nvPicPr>
        <p:blipFill rotWithShape="1">
          <a:blip r:embed="rId3"/>
          <a:srcRect l="48230"/>
          <a:stretch/>
        </p:blipFill>
        <p:spPr>
          <a:xfrm>
            <a:off x="6468177" y="1349976"/>
            <a:ext cx="3965608" cy="4544111"/>
          </a:xfrm>
          <a:prstGeom prst="rect">
            <a:avLst/>
          </a:prstGeom>
        </p:spPr>
      </p:pic>
      <p:grpSp>
        <p:nvGrpSpPr>
          <p:cNvPr id="19" name="Group 18"/>
          <p:cNvGrpSpPr/>
          <p:nvPr/>
        </p:nvGrpSpPr>
        <p:grpSpPr>
          <a:xfrm>
            <a:off x="6951043" y="1428328"/>
            <a:ext cx="3145934" cy="1070801"/>
            <a:chOff x="6951043" y="1428328"/>
            <a:chExt cx="3145934" cy="1070801"/>
          </a:xfrm>
        </p:grpSpPr>
        <p:cxnSp>
          <p:nvCxnSpPr>
            <p:cNvPr id="9" name="Straight Connector 8"/>
            <p:cNvCxnSpPr/>
            <p:nvPr/>
          </p:nvCxnSpPr>
          <p:spPr>
            <a:xfrm>
              <a:off x="6951043" y="1725504"/>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9401973" y="1634874"/>
              <a:ext cx="695004" cy="749873"/>
            </a:xfrm>
            <a:prstGeom prst="rect">
              <a:avLst/>
            </a:prstGeom>
          </p:spPr>
        </p:pic>
        <p:cxnSp>
          <p:nvCxnSpPr>
            <p:cNvPr id="12" name="Straight Connector 11"/>
            <p:cNvCxnSpPr/>
            <p:nvPr/>
          </p:nvCxnSpPr>
          <p:spPr>
            <a:xfrm>
              <a:off x="8593653" y="146447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45238" y="160945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48352" y="167119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430541" y="1555144"/>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623931" y="1428328"/>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36567" y="159584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9601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23</a:t>
            </a:fld>
            <a:endParaRPr lang="en-US" dirty="0"/>
          </a:p>
        </p:txBody>
      </p:sp>
      <p:sp>
        <p:nvSpPr>
          <p:cNvPr id="3" name="Title 2"/>
          <p:cNvSpPr>
            <a:spLocks noGrp="1"/>
          </p:cNvSpPr>
          <p:nvPr>
            <p:ph type="title"/>
          </p:nvPr>
        </p:nvSpPr>
        <p:spPr/>
        <p:txBody>
          <a:bodyPr/>
          <a:lstStyle/>
          <a:p>
            <a:r>
              <a:rPr lang="en-US" dirty="0"/>
              <a:t>Leaves of Absence</a:t>
            </a:r>
          </a:p>
        </p:txBody>
      </p:sp>
      <p:sp>
        <p:nvSpPr>
          <p:cNvPr id="4" name="Text Placeholder 3"/>
          <p:cNvSpPr>
            <a:spLocks noGrp="1"/>
          </p:cNvSpPr>
          <p:nvPr>
            <p:ph type="body" sz="quarter" idx="20"/>
          </p:nvPr>
        </p:nvSpPr>
        <p:spPr>
          <a:xfrm>
            <a:off x="1066800" y="1172818"/>
            <a:ext cx="4554354" cy="4350350"/>
          </a:xfrm>
        </p:spPr>
        <p:txBody>
          <a:bodyPr/>
          <a:lstStyle/>
          <a:p>
            <a:r>
              <a:rPr lang="en-US" sz="2400" dirty="0">
                <a:latin typeface="Sherman Sans Book"/>
              </a:rPr>
              <a:t>Medical:</a:t>
            </a:r>
          </a:p>
          <a:p>
            <a:pPr marL="342900" indent="-342900">
              <a:buFont typeface="Arial" panose="020B0604020202020204" pitchFamily="34" charset="0"/>
              <a:buChar char="•"/>
            </a:pPr>
            <a:r>
              <a:rPr lang="en-US" sz="2400" dirty="0">
                <a:latin typeface="Sherman Sans Book"/>
              </a:rPr>
              <a:t>Must submit written recommendation from a licensed physician, clinical psychologist or doctor of osteopathy</a:t>
            </a:r>
          </a:p>
          <a:p>
            <a:pPr marL="342900" indent="-342900">
              <a:buFont typeface="Arial" panose="020B0604020202020204" pitchFamily="34" charset="0"/>
              <a:buChar char="•"/>
            </a:pPr>
            <a:r>
              <a:rPr lang="en-US" sz="2400" dirty="0">
                <a:latin typeface="Sherman Sans Book"/>
              </a:rPr>
              <a:t>May remain in the U.S. while on an approved Medical Leave of Absence</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5" name="TextBox 4"/>
          <p:cNvSpPr txBox="1"/>
          <p:nvPr/>
        </p:nvSpPr>
        <p:spPr>
          <a:xfrm>
            <a:off x="6811664" y="1172818"/>
            <a:ext cx="4706753" cy="2677656"/>
          </a:xfrm>
          <a:prstGeom prst="rect">
            <a:avLst/>
          </a:prstGeom>
          <a:noFill/>
        </p:spPr>
        <p:txBody>
          <a:bodyPr wrap="square" rtlCol="0">
            <a:spAutoFit/>
          </a:bodyPr>
          <a:lstStyle/>
          <a:p>
            <a:r>
              <a:rPr lang="en-US" sz="2400" dirty="0">
                <a:latin typeface="Sherman Sans Book"/>
              </a:rPr>
              <a:t>Personal:</a:t>
            </a:r>
          </a:p>
          <a:p>
            <a:pPr marL="457200" indent="-457200">
              <a:buFont typeface="Arial" panose="020B0604020202020204" pitchFamily="34" charset="0"/>
              <a:buChar char="•"/>
            </a:pPr>
            <a:r>
              <a:rPr lang="en-US" sz="2400" dirty="0">
                <a:latin typeface="Sherman Sans Book"/>
              </a:rPr>
              <a:t>Must begin with academic department</a:t>
            </a:r>
          </a:p>
          <a:p>
            <a:pPr marL="457200" indent="-457200">
              <a:buFont typeface="Arial" panose="020B0604020202020204" pitchFamily="34" charset="0"/>
              <a:buChar char="•"/>
            </a:pPr>
            <a:r>
              <a:rPr lang="en-US" sz="2400" dirty="0">
                <a:latin typeface="Sherman Sans Book"/>
              </a:rPr>
              <a:t>F-1 status will be terminated</a:t>
            </a:r>
          </a:p>
          <a:p>
            <a:pPr marL="457200" indent="-457200">
              <a:buFont typeface="Arial" panose="020B0604020202020204" pitchFamily="34" charset="0"/>
              <a:buChar char="•"/>
            </a:pPr>
            <a:r>
              <a:rPr lang="en-US" sz="2400" dirty="0">
                <a:latin typeface="Sherman Sans Book"/>
              </a:rPr>
              <a:t>May not remain in the U.S. while on a Personal Leave of Absence</a:t>
            </a:r>
          </a:p>
        </p:txBody>
      </p:sp>
    </p:spTree>
    <p:extLst>
      <p:ext uri="{BB962C8B-B14F-4D97-AF65-F5344CB8AC3E}">
        <p14:creationId xmlns:p14="http://schemas.microsoft.com/office/powerpoint/2010/main" val="10512349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24</a:t>
            </a:fld>
            <a:endParaRPr lang="en-US" dirty="0"/>
          </a:p>
        </p:txBody>
      </p:sp>
      <p:sp>
        <p:nvSpPr>
          <p:cNvPr id="3" name="Title 2"/>
          <p:cNvSpPr>
            <a:spLocks noGrp="1"/>
          </p:cNvSpPr>
          <p:nvPr>
            <p:ph type="title"/>
          </p:nvPr>
        </p:nvSpPr>
        <p:spPr/>
        <p:txBody>
          <a:bodyPr/>
          <a:lstStyle/>
          <a:p>
            <a:r>
              <a:rPr lang="en-US" dirty="0"/>
              <a:t>https://experience.syracuse.edu/international/</a:t>
            </a:r>
          </a:p>
        </p:txBody>
      </p:sp>
      <p:sp>
        <p:nvSpPr>
          <p:cNvPr id="6" name="Text Placeholder 5"/>
          <p:cNvSpPr>
            <a:spLocks noGrp="1"/>
          </p:cNvSpPr>
          <p:nvPr>
            <p:ph type="body" sz="quarter" idx="22"/>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6D355169-1C33-4F2B-B63D-3925F2FDD2D2}"/>
              </a:ext>
            </a:extLst>
          </p:cNvPr>
          <p:cNvPicPr>
            <a:picLocks noChangeAspect="1"/>
          </p:cNvPicPr>
          <p:nvPr/>
        </p:nvPicPr>
        <p:blipFill>
          <a:blip r:embed="rId3"/>
          <a:stretch>
            <a:fillRect/>
          </a:stretch>
        </p:blipFill>
        <p:spPr>
          <a:xfrm>
            <a:off x="3667648" y="1015092"/>
            <a:ext cx="5264914" cy="5000544"/>
          </a:xfrm>
          <a:prstGeom prst="rect">
            <a:avLst/>
          </a:prstGeom>
        </p:spPr>
      </p:pic>
    </p:spTree>
    <p:extLst>
      <p:ext uri="{BB962C8B-B14F-4D97-AF65-F5344CB8AC3E}">
        <p14:creationId xmlns:p14="http://schemas.microsoft.com/office/powerpoint/2010/main" val="24169745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6E7C6-7BF0-4252-8C23-BDCB36DE1B50}"/>
              </a:ext>
            </a:extLst>
          </p:cNvPr>
          <p:cNvSpPr>
            <a:spLocks noGrp="1"/>
          </p:cNvSpPr>
          <p:nvPr>
            <p:ph type="sldNum" sz="quarter" idx="10"/>
          </p:nvPr>
        </p:nvSpPr>
        <p:spPr/>
        <p:txBody>
          <a:bodyPr/>
          <a:lstStyle/>
          <a:p>
            <a:fld id="{F343A32A-436A-8143-8894-653E98457856}" type="slidenum">
              <a:rPr lang="en-US" smtClean="0"/>
              <a:pPr/>
              <a:t>25</a:t>
            </a:fld>
            <a:endParaRPr lang="en-US" dirty="0"/>
          </a:p>
        </p:txBody>
      </p:sp>
      <p:sp>
        <p:nvSpPr>
          <p:cNvPr id="3" name="Title 2">
            <a:extLst>
              <a:ext uri="{FF2B5EF4-FFF2-40B4-BE49-F238E27FC236}">
                <a16:creationId xmlns:a16="http://schemas.microsoft.com/office/drawing/2014/main" id="{502E3C0A-8599-45A9-8CC8-20EDD0F4CA0C}"/>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9132B1B5-F6B1-4FB9-8A14-68CD2FF30A20}"/>
              </a:ext>
            </a:extLst>
          </p:cNvPr>
          <p:cNvSpPr>
            <a:spLocks noGrp="1"/>
          </p:cNvSpPr>
          <p:nvPr>
            <p:ph type="body" sz="quarter" idx="20"/>
          </p:nvPr>
        </p:nvSpPr>
        <p:spPr>
          <a:xfrm>
            <a:off x="1066801" y="1048673"/>
            <a:ext cx="8913779" cy="3013377"/>
          </a:xfrm>
        </p:spPr>
        <p:txBody>
          <a:bodyPr/>
          <a:lstStyle/>
          <a:p>
            <a:pPr lvl="1" indent="0">
              <a:buNone/>
            </a:pPr>
            <a:endParaRPr lang="en-US" sz="800" dirty="0"/>
          </a:p>
          <a:p>
            <a:r>
              <a:rPr lang="en-US" sz="1800" dirty="0"/>
              <a:t>10. Use our Advisor on Call hours, Monday through Friday, 11 am -3 pm:  someone is always available during those times; outside those times you risk having no one available to see you.</a:t>
            </a:r>
          </a:p>
          <a:p>
            <a:r>
              <a:rPr lang="en-US" sz="1800" dirty="0"/>
              <a:t>9. Use our general office email:  </a:t>
            </a:r>
            <a:r>
              <a:rPr lang="en-US" sz="1800" dirty="0">
                <a:hlinkClick r:id="rId3"/>
              </a:rPr>
              <a:t>international@syr.edu</a:t>
            </a:r>
            <a:r>
              <a:rPr lang="en-US" sz="1800" dirty="0"/>
              <a:t>; it is monitored several times a day, Monday through Friday, and messages are distributed to advisors throughout the day, Monday through Friday.   Remember our office is closed over the weekends so an email you send on Friday at 9 pm will likely not be read until sometime on Monday.  If you have a real emergency, you can always contact the Department of Public Safety (DPS) and they know how to contact the Director. </a:t>
            </a:r>
          </a:p>
        </p:txBody>
      </p:sp>
      <p:sp>
        <p:nvSpPr>
          <p:cNvPr id="6" name="Text Placeholder 5">
            <a:extLst>
              <a:ext uri="{FF2B5EF4-FFF2-40B4-BE49-F238E27FC236}">
                <a16:creationId xmlns:a16="http://schemas.microsoft.com/office/drawing/2014/main" id="{A2377D8D-44E6-4623-A813-5547B072762B}"/>
              </a:ext>
            </a:extLst>
          </p:cNvPr>
          <p:cNvSpPr>
            <a:spLocks noGrp="1"/>
          </p:cNvSpPr>
          <p:nvPr>
            <p:ph type="body" sz="quarter" idx="22"/>
          </p:nvPr>
        </p:nvSpPr>
        <p:spPr/>
        <p:txBody>
          <a:bodyPr/>
          <a:lstStyle/>
          <a:p>
            <a:r>
              <a:rPr lang="en-US" dirty="0"/>
              <a:t>Center for International Services</a:t>
            </a:r>
          </a:p>
        </p:txBody>
      </p:sp>
      <p:pic>
        <p:nvPicPr>
          <p:cNvPr id="1026" name="Picture 2" descr="The Year in Review: INtown&amp;#39;s Top 10 Stories of 2019 - Atlanta Intown">
            <a:extLst>
              <a:ext uri="{FF2B5EF4-FFF2-40B4-BE49-F238E27FC236}">
                <a16:creationId xmlns:a16="http://schemas.microsoft.com/office/drawing/2014/main" id="{01CF6C47-7108-4CF8-9275-8232A48E68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9729350" y="1439630"/>
            <a:ext cx="2182962" cy="1703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C45C7A-2398-4E11-961C-4D217639AE3C}"/>
              </a:ext>
            </a:extLst>
          </p:cNvPr>
          <p:cNvSpPr txBox="1"/>
          <p:nvPr/>
        </p:nvSpPr>
        <p:spPr>
          <a:xfrm>
            <a:off x="1066801" y="3534195"/>
            <a:ext cx="10667999" cy="2308324"/>
          </a:xfrm>
          <a:prstGeom prst="rect">
            <a:avLst/>
          </a:prstGeom>
          <a:noFill/>
        </p:spPr>
        <p:txBody>
          <a:bodyPr wrap="square">
            <a:spAutoFit/>
          </a:bodyPr>
          <a:lstStyle/>
          <a:p>
            <a:r>
              <a:rPr lang="en-US" sz="1800" dirty="0"/>
              <a:t>8. It is best practice to either email OR call OR come in;  you do not need to do all three.</a:t>
            </a:r>
            <a:br>
              <a:rPr lang="en-US" sz="1800" dirty="0"/>
            </a:br>
            <a:endParaRPr lang="en-US" sz="1800" dirty="0"/>
          </a:p>
          <a:p>
            <a:r>
              <a:rPr lang="en-US" dirty="0"/>
              <a:t>7.  I</a:t>
            </a:r>
            <a:r>
              <a:rPr lang="en-US" sz="1800" dirty="0"/>
              <a:t>t is best practice to email one advisor about a topic, not all the advisors with the same message; it is best practice to email </a:t>
            </a:r>
            <a:r>
              <a:rPr lang="en-US" sz="1800" dirty="0">
                <a:hlinkClick r:id="rId3"/>
              </a:rPr>
              <a:t>international@syr.edu</a:t>
            </a:r>
            <a:r>
              <a:rPr lang="en-US" sz="1800" dirty="0"/>
              <a:t> OR an individual advisor.  Best practice is likely to get you the fastest response!</a:t>
            </a:r>
          </a:p>
          <a:p>
            <a:endParaRPr lang="en-US" sz="1800" dirty="0"/>
          </a:p>
          <a:p>
            <a:r>
              <a:rPr lang="en-US" sz="1800" dirty="0"/>
              <a:t>6. Try looking under the immigration tab on our website for an answer to your question first…there is a lot of information there! </a:t>
            </a:r>
          </a:p>
        </p:txBody>
      </p:sp>
    </p:spTree>
    <p:extLst>
      <p:ext uri="{BB962C8B-B14F-4D97-AF65-F5344CB8AC3E}">
        <p14:creationId xmlns:p14="http://schemas.microsoft.com/office/powerpoint/2010/main" val="417792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2B11D0-FE17-4F19-9967-C9E503A9112D}"/>
              </a:ext>
            </a:extLst>
          </p:cNvPr>
          <p:cNvSpPr>
            <a:spLocks noGrp="1"/>
          </p:cNvSpPr>
          <p:nvPr>
            <p:ph type="sldNum" sz="quarter" idx="10"/>
          </p:nvPr>
        </p:nvSpPr>
        <p:spPr/>
        <p:txBody>
          <a:bodyPr/>
          <a:lstStyle/>
          <a:p>
            <a:fld id="{F343A32A-436A-8143-8894-653E98457856}" type="slidenum">
              <a:rPr lang="en-US" smtClean="0"/>
              <a:pPr/>
              <a:t>26</a:t>
            </a:fld>
            <a:endParaRPr lang="en-US" dirty="0"/>
          </a:p>
        </p:txBody>
      </p:sp>
      <p:sp>
        <p:nvSpPr>
          <p:cNvPr id="3" name="Title 2">
            <a:extLst>
              <a:ext uri="{FF2B5EF4-FFF2-40B4-BE49-F238E27FC236}">
                <a16:creationId xmlns:a16="http://schemas.microsoft.com/office/drawing/2014/main" id="{46E23BDF-CF6B-4CEA-918D-1FFB16653910}"/>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3548F870-4196-4BFA-A240-682B4615B204}"/>
              </a:ext>
            </a:extLst>
          </p:cNvPr>
          <p:cNvSpPr>
            <a:spLocks noGrp="1"/>
          </p:cNvSpPr>
          <p:nvPr>
            <p:ph type="body" sz="quarter" idx="20"/>
          </p:nvPr>
        </p:nvSpPr>
        <p:spPr>
          <a:xfrm>
            <a:off x="1066799" y="1093045"/>
            <a:ext cx="10668000" cy="3832225"/>
          </a:xfrm>
        </p:spPr>
        <p:txBody>
          <a:bodyPr/>
          <a:lstStyle/>
          <a:p>
            <a:r>
              <a:rPr lang="en-US" sz="1800" dirty="0"/>
              <a:t>5. Include your SU ID Number in all emails to the office.</a:t>
            </a:r>
          </a:p>
          <a:p>
            <a:r>
              <a:rPr lang="en-US" sz="1800" dirty="0"/>
              <a:t>4. It is a good practice to bring your immigration documents with you to the office if you are coming to ask an immigration question.  </a:t>
            </a:r>
          </a:p>
          <a:p>
            <a:r>
              <a:rPr lang="en-US" sz="1800" dirty="0"/>
              <a:t>3. Immigration advice relates to an individual and specific circumstances.  Advice that was given to a friend may not be applicable to you.</a:t>
            </a:r>
          </a:p>
          <a:p>
            <a:r>
              <a:rPr lang="en-US" sz="1800" dirty="0"/>
              <a:t>2. You should seek advice before you act or fail to act on immigration matters.  Actions and inactions have consequences.  It is easier to help you before you have a situation than after you have a problem.   </a:t>
            </a:r>
          </a:p>
          <a:p>
            <a:r>
              <a:rPr lang="en-US" sz="1800" dirty="0"/>
              <a:t>1. If you receive an email from </a:t>
            </a:r>
            <a:r>
              <a:rPr lang="en-US" sz="1800" dirty="0">
                <a:hlinkClick r:id="rId2"/>
              </a:rPr>
              <a:t>international@syr.edu</a:t>
            </a:r>
            <a:r>
              <a:rPr lang="en-US" sz="1800" dirty="0"/>
              <a:t> , PLEASE READ IT!  We try to send only really important information from that email address.  It is something you need to know. And sometimes, something you need to take action on.  Do not miss a deadline because you did not read your email.  </a:t>
            </a:r>
          </a:p>
          <a:p>
            <a:endParaRPr lang="en-US" dirty="0"/>
          </a:p>
        </p:txBody>
      </p:sp>
      <p:sp>
        <p:nvSpPr>
          <p:cNvPr id="6" name="Text Placeholder 5">
            <a:extLst>
              <a:ext uri="{FF2B5EF4-FFF2-40B4-BE49-F238E27FC236}">
                <a16:creationId xmlns:a16="http://schemas.microsoft.com/office/drawing/2014/main" id="{8A59F429-8098-41B3-8A9E-6DA3739748B6}"/>
              </a:ext>
            </a:extLst>
          </p:cNvPr>
          <p:cNvSpPr>
            <a:spLocks noGrp="1"/>
          </p:cNvSpPr>
          <p:nvPr>
            <p:ph type="body" sz="quarter" idx="22"/>
          </p:nvPr>
        </p:nvSpPr>
        <p:spPr/>
        <p:txBody>
          <a:bodyPr/>
          <a:lstStyle/>
          <a:p>
            <a:r>
              <a:rPr lang="en-US" dirty="0"/>
              <a:t>Center for International Services</a:t>
            </a:r>
          </a:p>
        </p:txBody>
      </p:sp>
      <p:pic>
        <p:nvPicPr>
          <p:cNvPr id="7" name="Picture 2" descr="The Year in Review: INtown&amp;#39;s Top 10 Stories of 2019 - Atlanta Intown">
            <a:extLst>
              <a:ext uri="{FF2B5EF4-FFF2-40B4-BE49-F238E27FC236}">
                <a16:creationId xmlns:a16="http://schemas.microsoft.com/office/drawing/2014/main" id="{746EF4EC-C82B-46B3-B168-58261AB439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8712965" y="4394075"/>
            <a:ext cx="2678639" cy="209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46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3</a:t>
            </a:fld>
            <a:endParaRPr lang="en-US"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Rectangle 4"/>
          <p:cNvSpPr/>
          <p:nvPr/>
        </p:nvSpPr>
        <p:spPr>
          <a:xfrm>
            <a:off x="2948138" y="117741"/>
            <a:ext cx="1013791"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latin typeface="Sherman Sans Book"/>
              </a:rPr>
              <a:t>D</a:t>
            </a:r>
          </a:p>
        </p:txBody>
      </p:sp>
      <p:sp>
        <p:nvSpPr>
          <p:cNvPr id="8" name="Rectangle 7"/>
          <p:cNvSpPr/>
          <p:nvPr/>
        </p:nvSpPr>
        <p:spPr>
          <a:xfrm>
            <a:off x="4713122" y="1285663"/>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I</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9" name="Rectangle 8"/>
          <p:cNvSpPr/>
          <p:nvPr/>
        </p:nvSpPr>
        <p:spPr>
          <a:xfrm>
            <a:off x="6273082" y="2477561"/>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F</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10" name="Rectangle 9"/>
          <p:cNvSpPr/>
          <p:nvPr/>
        </p:nvSpPr>
        <p:spPr>
          <a:xfrm>
            <a:off x="8768439" y="3679334"/>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E</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6" name="TextBox 5"/>
          <p:cNvSpPr txBox="1"/>
          <p:nvPr/>
        </p:nvSpPr>
        <p:spPr>
          <a:xfrm>
            <a:off x="718019" y="868355"/>
            <a:ext cx="2737015" cy="584775"/>
          </a:xfrm>
          <a:prstGeom prst="rect">
            <a:avLst/>
          </a:prstGeom>
          <a:noFill/>
        </p:spPr>
        <p:txBody>
          <a:bodyPr wrap="square" rtlCol="0">
            <a:spAutoFit/>
          </a:bodyPr>
          <a:lstStyle/>
          <a:p>
            <a:r>
              <a:rPr lang="en-US" sz="3200" dirty="0">
                <a:latin typeface="Sherman Sans Book"/>
              </a:rPr>
              <a:t>Keep Your </a:t>
            </a:r>
          </a:p>
        </p:txBody>
      </p:sp>
      <p:sp>
        <p:nvSpPr>
          <p:cNvPr id="7" name="TextBox 6"/>
          <p:cNvSpPr txBox="1"/>
          <p:nvPr/>
        </p:nvSpPr>
        <p:spPr>
          <a:xfrm>
            <a:off x="3798017" y="867558"/>
            <a:ext cx="4460240" cy="584775"/>
          </a:xfrm>
          <a:prstGeom prst="rect">
            <a:avLst/>
          </a:prstGeom>
          <a:noFill/>
        </p:spPr>
        <p:txBody>
          <a:bodyPr wrap="square" rtlCol="0">
            <a:spAutoFit/>
          </a:bodyPr>
          <a:lstStyle/>
          <a:p>
            <a:r>
              <a:rPr lang="en-US" sz="3200" dirty="0" err="1">
                <a:latin typeface="Sherman Sans Book"/>
              </a:rPr>
              <a:t>ocuments</a:t>
            </a:r>
            <a:r>
              <a:rPr lang="en-US" sz="3200" dirty="0">
                <a:latin typeface="Sherman Sans Book"/>
              </a:rPr>
              <a:t> valid!</a:t>
            </a:r>
          </a:p>
        </p:txBody>
      </p:sp>
      <p:sp>
        <p:nvSpPr>
          <p:cNvPr id="11" name="TextBox 10"/>
          <p:cNvSpPr txBox="1"/>
          <p:nvPr/>
        </p:nvSpPr>
        <p:spPr>
          <a:xfrm>
            <a:off x="2441820" y="2033398"/>
            <a:ext cx="3921760" cy="584775"/>
          </a:xfrm>
          <a:prstGeom prst="rect">
            <a:avLst/>
          </a:prstGeom>
          <a:noFill/>
        </p:spPr>
        <p:txBody>
          <a:bodyPr wrap="square" rtlCol="0">
            <a:spAutoFit/>
          </a:bodyPr>
          <a:lstStyle/>
          <a:p>
            <a:r>
              <a:rPr lang="en-US" sz="3200" dirty="0">
                <a:latin typeface="Sherman Sans Book"/>
              </a:rPr>
              <a:t>Update Your</a:t>
            </a:r>
          </a:p>
        </p:txBody>
      </p:sp>
      <p:sp>
        <p:nvSpPr>
          <p:cNvPr id="12" name="TextBox 11"/>
          <p:cNvSpPr txBox="1"/>
          <p:nvPr/>
        </p:nvSpPr>
        <p:spPr>
          <a:xfrm>
            <a:off x="4676004" y="3225333"/>
            <a:ext cx="2545299" cy="584775"/>
          </a:xfrm>
          <a:prstGeom prst="rect">
            <a:avLst/>
          </a:prstGeom>
          <a:noFill/>
        </p:spPr>
        <p:txBody>
          <a:bodyPr wrap="square" rtlCol="0">
            <a:spAutoFit/>
          </a:bodyPr>
          <a:lstStyle/>
          <a:p>
            <a:r>
              <a:rPr lang="en-US" sz="3200" dirty="0">
                <a:latin typeface="Sherman Sans Book"/>
              </a:rPr>
              <a:t>Register</a:t>
            </a:r>
          </a:p>
        </p:txBody>
      </p:sp>
      <p:sp>
        <p:nvSpPr>
          <p:cNvPr id="14" name="TextBox 13"/>
          <p:cNvSpPr txBox="1"/>
          <p:nvPr/>
        </p:nvSpPr>
        <p:spPr>
          <a:xfrm>
            <a:off x="6905108" y="3219365"/>
            <a:ext cx="4557415" cy="584775"/>
          </a:xfrm>
          <a:prstGeom prst="rect">
            <a:avLst/>
          </a:prstGeom>
          <a:noFill/>
        </p:spPr>
        <p:txBody>
          <a:bodyPr wrap="square" rtlCol="0">
            <a:spAutoFit/>
          </a:bodyPr>
          <a:lstStyle/>
          <a:p>
            <a:r>
              <a:rPr lang="en-US" sz="3200" dirty="0" err="1">
                <a:latin typeface="Sherman Sans Book"/>
              </a:rPr>
              <a:t>ull</a:t>
            </a:r>
            <a:r>
              <a:rPr lang="en-US" sz="3200" dirty="0">
                <a:latin typeface="Sherman Sans Book"/>
              </a:rPr>
              <a:t>-time every semester!</a:t>
            </a:r>
          </a:p>
        </p:txBody>
      </p:sp>
      <p:sp>
        <p:nvSpPr>
          <p:cNvPr id="16" name="TextBox 15"/>
          <p:cNvSpPr txBox="1"/>
          <p:nvPr/>
        </p:nvSpPr>
        <p:spPr>
          <a:xfrm>
            <a:off x="5301697" y="2048300"/>
            <a:ext cx="2956560" cy="584775"/>
          </a:xfrm>
          <a:prstGeom prst="rect">
            <a:avLst/>
          </a:prstGeom>
          <a:noFill/>
        </p:spPr>
        <p:txBody>
          <a:bodyPr wrap="square" rtlCol="0">
            <a:spAutoFit/>
          </a:bodyPr>
          <a:lstStyle/>
          <a:p>
            <a:r>
              <a:rPr lang="en-US" sz="3200" dirty="0" err="1">
                <a:latin typeface="Sherman Sans Book"/>
              </a:rPr>
              <a:t>nformation</a:t>
            </a:r>
            <a:r>
              <a:rPr lang="en-US" sz="3200" dirty="0">
                <a:latin typeface="Sherman Sans Book"/>
              </a:rPr>
              <a:t>!</a:t>
            </a:r>
          </a:p>
        </p:txBody>
      </p:sp>
      <p:sp>
        <p:nvSpPr>
          <p:cNvPr id="17" name="TextBox 16"/>
          <p:cNvSpPr txBox="1"/>
          <p:nvPr/>
        </p:nvSpPr>
        <p:spPr>
          <a:xfrm>
            <a:off x="3072961" y="4417268"/>
            <a:ext cx="7004216" cy="584775"/>
          </a:xfrm>
          <a:prstGeom prst="rect">
            <a:avLst/>
          </a:prstGeom>
          <a:noFill/>
        </p:spPr>
        <p:txBody>
          <a:bodyPr wrap="square" rtlCol="0">
            <a:spAutoFit/>
          </a:bodyPr>
          <a:lstStyle/>
          <a:p>
            <a:r>
              <a:rPr lang="en-US" sz="3200" dirty="0">
                <a:latin typeface="Sherman Sans Book"/>
              </a:rPr>
              <a:t>Do not engage in unauthorized </a:t>
            </a:r>
          </a:p>
        </p:txBody>
      </p:sp>
      <p:sp>
        <p:nvSpPr>
          <p:cNvPr id="18" name="TextBox 17"/>
          <p:cNvSpPr txBox="1"/>
          <p:nvPr/>
        </p:nvSpPr>
        <p:spPr>
          <a:xfrm>
            <a:off x="9591039" y="4417268"/>
            <a:ext cx="2306321" cy="584775"/>
          </a:xfrm>
          <a:prstGeom prst="rect">
            <a:avLst/>
          </a:prstGeom>
          <a:noFill/>
        </p:spPr>
        <p:txBody>
          <a:bodyPr wrap="square" rtlCol="0">
            <a:spAutoFit/>
          </a:bodyPr>
          <a:lstStyle/>
          <a:p>
            <a:r>
              <a:rPr lang="en-US" sz="3200" dirty="0" err="1">
                <a:latin typeface="Sherman Sans Book"/>
              </a:rPr>
              <a:t>mployment</a:t>
            </a:r>
            <a:r>
              <a:rPr lang="en-US" sz="3200" dirty="0">
                <a:latin typeface="Sherman Sans Book"/>
              </a:rPr>
              <a:t>!</a:t>
            </a:r>
            <a:endParaRPr lang="en-US" dirty="0">
              <a:latin typeface="Sherman Sans Book"/>
            </a:endParaRPr>
          </a:p>
        </p:txBody>
      </p:sp>
    </p:spTree>
    <p:extLst>
      <p:ext uri="{BB962C8B-B14F-4D97-AF65-F5344CB8AC3E}">
        <p14:creationId xmlns:p14="http://schemas.microsoft.com/office/powerpoint/2010/main" val="2934581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6" grpId="0"/>
      <p:bldP spid="7" grpId="0"/>
      <p:bldP spid="11" grpId="0"/>
      <p:bldP spid="12" grpId="0"/>
      <p:bldP spid="14"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C5AD47-6DF7-4EBF-970F-13BF13587D24}"/>
              </a:ext>
            </a:extLst>
          </p:cNvPr>
          <p:cNvPicPr>
            <a:picLocks noChangeAspect="1"/>
          </p:cNvPicPr>
          <p:nvPr/>
        </p:nvPicPr>
        <p:blipFill>
          <a:blip r:embed="rId3"/>
          <a:stretch>
            <a:fillRect/>
          </a:stretch>
        </p:blipFill>
        <p:spPr>
          <a:xfrm>
            <a:off x="6247447" y="2002140"/>
            <a:ext cx="1086872" cy="108687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4</a:t>
            </a:fld>
            <a:endParaRPr lang="en-US" dirty="0"/>
          </a:p>
        </p:txBody>
      </p:sp>
      <p:sp>
        <p:nvSpPr>
          <p:cNvPr id="3" name="Section Title"/>
          <p:cNvSpPr>
            <a:spLocks noGrp="1"/>
          </p:cNvSpPr>
          <p:nvPr>
            <p:ph type="title"/>
          </p:nvPr>
        </p:nvSpPr>
        <p:spPr>
          <a:xfrm>
            <a:off x="595164" y="138455"/>
            <a:ext cx="4861726" cy="660441"/>
          </a:xfrm>
        </p:spPr>
        <p:txBody>
          <a:bodyPr/>
          <a:lstStyle/>
          <a:p>
            <a:r>
              <a:rPr lang="en-US" sz="3600" dirty="0"/>
              <a:t>Documents</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21896" y="933651"/>
            <a:ext cx="6416324"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Passport:</a:t>
            </a:r>
          </a:p>
          <a:p>
            <a:pPr marL="742950" lvl="1" indent="-285750">
              <a:buFont typeface="Arial" panose="020B0604020202020204" pitchFamily="34" charset="0"/>
              <a:buChar char="•"/>
            </a:pPr>
            <a:r>
              <a:rPr lang="en-US" sz="2000" dirty="0">
                <a:latin typeface="Sherman Sans Book"/>
              </a:rPr>
              <a:t>Keep your passport valid at all times</a:t>
            </a:r>
          </a:p>
          <a:p>
            <a:pPr marL="742950" lvl="1" indent="-285750">
              <a:buFont typeface="Arial" panose="020B0604020202020204" pitchFamily="34" charset="0"/>
              <a:buChar char="•"/>
            </a:pPr>
            <a:r>
              <a:rPr lang="en-US" sz="2000" dirty="0">
                <a:latin typeface="Sherman Sans Book"/>
              </a:rPr>
              <a:t>must be valid for 6 months into the future when entering the U.S. unless a citizen of the 6 month club</a:t>
            </a:r>
          </a:p>
          <a:p>
            <a:pPr marL="285750" indent="-285750">
              <a:buFont typeface="Arial" panose="020B0604020202020204" pitchFamily="34" charset="0"/>
              <a:buChar char="•"/>
            </a:pPr>
            <a:r>
              <a:rPr lang="en-US" sz="2000" dirty="0">
                <a:latin typeface="Sherman Sans Book"/>
              </a:rPr>
              <a:t>Visa:</a:t>
            </a:r>
          </a:p>
          <a:p>
            <a:pPr marL="742950" lvl="1" indent="-285750">
              <a:buFont typeface="Arial" panose="020B0604020202020204" pitchFamily="34" charset="0"/>
              <a:buChar char="•"/>
            </a:pPr>
            <a:r>
              <a:rPr lang="en-US" sz="2000" dirty="0">
                <a:latin typeface="Sherman Sans Book"/>
              </a:rPr>
              <a:t>Must be valid when entering the U.S. </a:t>
            </a:r>
          </a:p>
          <a:p>
            <a:pPr marL="742950" lvl="1" indent="-285750">
              <a:buFont typeface="Arial" panose="020B0604020202020204" pitchFamily="34" charset="0"/>
              <a:buChar char="•"/>
            </a:pPr>
            <a:r>
              <a:rPr lang="en-US" sz="2000" dirty="0">
                <a:latin typeface="Sherman Sans Book"/>
              </a:rPr>
              <a:t>Can expire while in the U.S.</a:t>
            </a:r>
          </a:p>
          <a:p>
            <a:pPr marL="285750" indent="-285750">
              <a:buFont typeface="Arial" panose="020B0604020202020204" pitchFamily="34" charset="0"/>
              <a:buChar char="•"/>
            </a:pPr>
            <a:r>
              <a:rPr lang="en-US" sz="2000" dirty="0">
                <a:latin typeface="Sherman Sans Book"/>
              </a:rPr>
              <a:t>I-94:</a:t>
            </a:r>
          </a:p>
          <a:p>
            <a:pPr marL="742950" lvl="1" indent="-285750">
              <a:buFont typeface="Arial" panose="020B0604020202020204" pitchFamily="34" charset="0"/>
              <a:buChar char="•"/>
            </a:pPr>
            <a:r>
              <a:rPr lang="en-US" sz="2000" dirty="0">
                <a:latin typeface="Sherman Sans Book"/>
              </a:rPr>
              <a:t>Check every time you enter the U.S.</a:t>
            </a:r>
          </a:p>
          <a:p>
            <a:pPr marL="742950" lvl="1" indent="-285750">
              <a:buFont typeface="Arial" panose="020B0604020202020204" pitchFamily="34" charset="0"/>
              <a:buChar char="•"/>
            </a:pPr>
            <a:r>
              <a:rPr lang="en-US" sz="2000" dirty="0">
                <a:latin typeface="Sherman Sans Book"/>
              </a:rPr>
              <a:t>F-1</a:t>
            </a:r>
          </a:p>
          <a:p>
            <a:pPr marL="742950" lvl="1" indent="-285750">
              <a:buFont typeface="Arial" panose="020B0604020202020204" pitchFamily="34" charset="0"/>
              <a:buChar char="•"/>
            </a:pPr>
            <a:r>
              <a:rPr lang="en-US" sz="2000" dirty="0">
                <a:latin typeface="Sherman Sans Book"/>
              </a:rPr>
              <a:t>D/S</a:t>
            </a:r>
          </a:p>
          <a:p>
            <a:pPr marL="285750" indent="-285750">
              <a:buFont typeface="Arial" panose="020B0604020202020204" pitchFamily="34" charset="0"/>
              <a:buChar char="•"/>
            </a:pPr>
            <a:r>
              <a:rPr lang="en-US" sz="2000" dirty="0">
                <a:latin typeface="Sherman Sans Book"/>
              </a:rPr>
              <a:t>I-20:</a:t>
            </a:r>
          </a:p>
          <a:p>
            <a:pPr marL="742950" lvl="1" indent="-285750">
              <a:buFont typeface="Arial" panose="020B0604020202020204" pitchFamily="34" charset="0"/>
              <a:buChar char="•"/>
            </a:pPr>
            <a:r>
              <a:rPr lang="en-US" sz="2000" dirty="0">
                <a:latin typeface="Sherman Sans Book"/>
              </a:rPr>
              <a:t>Major </a:t>
            </a:r>
          </a:p>
          <a:p>
            <a:pPr marL="742950" lvl="1" indent="-285750">
              <a:buFont typeface="Arial" panose="020B0604020202020204" pitchFamily="34" charset="0"/>
              <a:buChar char="•"/>
            </a:pPr>
            <a:r>
              <a:rPr lang="en-US" sz="2000" dirty="0">
                <a:latin typeface="Sherman Sans Book"/>
              </a:rPr>
              <a:t>Program End Date</a:t>
            </a:r>
          </a:p>
          <a:p>
            <a:pPr marL="742950" lvl="1" indent="-285750">
              <a:buFont typeface="Arial" panose="020B0604020202020204" pitchFamily="34" charset="0"/>
              <a:buChar char="•"/>
            </a:pPr>
            <a:r>
              <a:rPr lang="en-US" sz="2000" dirty="0">
                <a:latin typeface="Sherman Sans Book"/>
              </a:rPr>
              <a:t>Travel Signature</a:t>
            </a:r>
            <a:br>
              <a:rPr lang="en-US" dirty="0">
                <a:latin typeface="Sherman Sans Book"/>
              </a:rPr>
            </a:br>
            <a:endParaRPr lang="en-US" dirty="0">
              <a:latin typeface="Sherman Sans Book"/>
            </a:endParaRPr>
          </a:p>
        </p:txBody>
      </p:sp>
      <p:pic>
        <p:nvPicPr>
          <p:cNvPr id="6" name="Picture 5">
            <a:extLst>
              <a:ext uri="{FF2B5EF4-FFF2-40B4-BE49-F238E27FC236}">
                <a16:creationId xmlns:a16="http://schemas.microsoft.com/office/drawing/2014/main" id="{1C84589F-7B83-495C-B813-A09966C5A66A}"/>
              </a:ext>
            </a:extLst>
          </p:cNvPr>
          <p:cNvPicPr>
            <a:picLocks noChangeAspect="1"/>
          </p:cNvPicPr>
          <p:nvPr/>
        </p:nvPicPr>
        <p:blipFill>
          <a:blip r:embed="rId3"/>
          <a:stretch>
            <a:fillRect/>
          </a:stretch>
        </p:blipFill>
        <p:spPr>
          <a:xfrm>
            <a:off x="7334319" y="726929"/>
            <a:ext cx="1273623" cy="1273623"/>
          </a:xfrm>
          <a:prstGeom prst="rect">
            <a:avLst/>
          </a:prstGeom>
        </p:spPr>
      </p:pic>
      <p:pic>
        <p:nvPicPr>
          <p:cNvPr id="8" name="Picture 7">
            <a:extLst>
              <a:ext uri="{FF2B5EF4-FFF2-40B4-BE49-F238E27FC236}">
                <a16:creationId xmlns:a16="http://schemas.microsoft.com/office/drawing/2014/main" id="{44C1502A-7176-4436-B547-4B5D0260B9D6}"/>
              </a:ext>
            </a:extLst>
          </p:cNvPr>
          <p:cNvPicPr>
            <a:picLocks noChangeAspect="1"/>
          </p:cNvPicPr>
          <p:nvPr/>
        </p:nvPicPr>
        <p:blipFill>
          <a:blip r:embed="rId3"/>
          <a:stretch>
            <a:fillRect/>
          </a:stretch>
        </p:blipFill>
        <p:spPr>
          <a:xfrm>
            <a:off x="5238397" y="3275763"/>
            <a:ext cx="1086871" cy="1086871"/>
          </a:xfrm>
          <a:prstGeom prst="rect">
            <a:avLst/>
          </a:prstGeom>
        </p:spPr>
      </p:pic>
      <p:pic>
        <p:nvPicPr>
          <p:cNvPr id="9" name="Picture 8">
            <a:extLst>
              <a:ext uri="{FF2B5EF4-FFF2-40B4-BE49-F238E27FC236}">
                <a16:creationId xmlns:a16="http://schemas.microsoft.com/office/drawing/2014/main" id="{25EA4DF1-8C70-4EA5-B46B-546E8A31C207}"/>
              </a:ext>
            </a:extLst>
          </p:cNvPr>
          <p:cNvPicPr>
            <a:picLocks noChangeAspect="1"/>
          </p:cNvPicPr>
          <p:nvPr/>
        </p:nvPicPr>
        <p:blipFill>
          <a:blip r:embed="rId3"/>
          <a:stretch>
            <a:fillRect/>
          </a:stretch>
        </p:blipFill>
        <p:spPr>
          <a:xfrm>
            <a:off x="3660754" y="4742822"/>
            <a:ext cx="1097274" cy="1097274"/>
          </a:xfrm>
          <a:prstGeom prst="rect">
            <a:avLst/>
          </a:prstGeom>
        </p:spPr>
      </p:pic>
    </p:spTree>
    <p:extLst>
      <p:ext uri="{BB962C8B-B14F-4D97-AF65-F5344CB8AC3E}">
        <p14:creationId xmlns:p14="http://schemas.microsoft.com/office/powerpoint/2010/main" val="37282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211FC4-0779-406F-A9A9-05A7535FF40A}"/>
              </a:ext>
            </a:extLst>
          </p:cNvPr>
          <p:cNvPicPr>
            <a:picLocks noChangeAspect="1"/>
          </p:cNvPicPr>
          <p:nvPr/>
        </p:nvPicPr>
        <p:blipFill>
          <a:blip r:embed="rId3"/>
          <a:stretch>
            <a:fillRect/>
          </a:stretch>
        </p:blipFill>
        <p:spPr>
          <a:xfrm>
            <a:off x="6250075" y="1059314"/>
            <a:ext cx="5589836" cy="3642919"/>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5</a:t>
            </a:fld>
            <a:endParaRPr lang="en-US" dirty="0"/>
          </a:p>
        </p:txBody>
      </p:sp>
      <p:sp>
        <p:nvSpPr>
          <p:cNvPr id="3" name="Section Title"/>
          <p:cNvSpPr>
            <a:spLocks noGrp="1"/>
          </p:cNvSpPr>
          <p:nvPr>
            <p:ph type="title"/>
          </p:nvPr>
        </p:nvSpPr>
        <p:spPr>
          <a:xfrm>
            <a:off x="585537" y="215458"/>
            <a:ext cx="4861726" cy="660441"/>
          </a:xfrm>
        </p:spPr>
        <p:txBody>
          <a:bodyPr/>
          <a:lstStyle/>
          <a:p>
            <a:r>
              <a:rPr lang="en-US" sz="3600" dirty="0"/>
              <a:t>Program </a:t>
            </a:r>
            <a:br>
              <a:rPr lang="en-US" sz="3600" dirty="0"/>
            </a:br>
            <a:br>
              <a:rPr lang="en-US" sz="3600" dirty="0"/>
            </a:br>
            <a:br>
              <a:rPr lang="en-US" sz="32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31520" y="875899"/>
            <a:ext cx="478375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Change Level of Study (Bachelor’s to  Masters; Language Instruction to Bachelor’s)</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Major (Computer Science to Computer Engineering)</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I-20 Request on the Center for International Services Website</a:t>
            </a:r>
          </a:p>
        </p:txBody>
      </p:sp>
      <p:pic>
        <p:nvPicPr>
          <p:cNvPr id="2" name="Picture 1" descr="Website Example"/>
          <p:cNvPicPr>
            <a:picLocks noChangeAspect="1"/>
          </p:cNvPicPr>
          <p:nvPr/>
        </p:nvPicPr>
        <p:blipFill>
          <a:blip r:embed="rId4"/>
          <a:stretch>
            <a:fillRect/>
          </a:stretch>
        </p:blipFill>
        <p:spPr>
          <a:xfrm>
            <a:off x="7479422" y="215458"/>
            <a:ext cx="4255377" cy="5724640"/>
          </a:xfrm>
          <a:prstGeom prst="rect">
            <a:avLst/>
          </a:prstGeom>
        </p:spPr>
      </p:pic>
      <p:cxnSp>
        <p:nvCxnSpPr>
          <p:cNvPr id="10" name="Straight Arrow Connector 9" descr="Arrow "/>
          <p:cNvCxnSpPr/>
          <p:nvPr/>
        </p:nvCxnSpPr>
        <p:spPr>
          <a:xfrm>
            <a:off x="5515276" y="3211135"/>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B951612-FC8E-4777-BEE6-E28CF2CA7328}"/>
              </a:ext>
            </a:extLst>
          </p:cNvPr>
          <p:cNvSpPr/>
          <p:nvPr/>
        </p:nvSpPr>
        <p:spPr>
          <a:xfrm>
            <a:off x="7403056" y="2165684"/>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95D678-3CFA-478A-8ADB-E020E5B3EE6D}"/>
              </a:ext>
            </a:extLst>
          </p:cNvPr>
          <p:cNvSpPr/>
          <p:nvPr/>
        </p:nvSpPr>
        <p:spPr>
          <a:xfrm>
            <a:off x="8779656" y="2153171"/>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A77921-FF91-42E4-9F4E-1736CC93BEEB}"/>
              </a:ext>
            </a:extLst>
          </p:cNvPr>
          <p:cNvPicPr>
            <a:picLocks noChangeAspect="1"/>
          </p:cNvPicPr>
          <p:nvPr/>
        </p:nvPicPr>
        <p:blipFill>
          <a:blip r:embed="rId3"/>
          <a:stretch>
            <a:fillRect/>
          </a:stretch>
        </p:blipFill>
        <p:spPr>
          <a:xfrm>
            <a:off x="6096000" y="1269645"/>
            <a:ext cx="5857196" cy="3817158"/>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6</a:t>
            </a:fld>
            <a:endParaRPr lang="en-US" dirty="0"/>
          </a:p>
        </p:txBody>
      </p:sp>
      <p:sp>
        <p:nvSpPr>
          <p:cNvPr id="3" name="Section Title"/>
          <p:cNvSpPr>
            <a:spLocks noGrp="1"/>
          </p:cNvSpPr>
          <p:nvPr>
            <p:ph type="title"/>
          </p:nvPr>
        </p:nvSpPr>
        <p:spPr>
          <a:xfrm>
            <a:off x="662540" y="263585"/>
            <a:ext cx="4861726" cy="602690"/>
          </a:xfrm>
        </p:spPr>
        <p:txBody>
          <a:bodyPr/>
          <a:lstStyle/>
          <a:p>
            <a:r>
              <a:rPr lang="en-US" sz="3600" dirty="0"/>
              <a:t>Program End Date</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9646" y="1001027"/>
            <a:ext cx="48511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herman Sans Book"/>
              </a:rPr>
              <a:t>If you need less time</a:t>
            </a:r>
          </a:p>
          <a:p>
            <a:pPr marL="742950" lvl="1" indent="-285750">
              <a:buFont typeface="Arial" panose="020B0604020202020204" pitchFamily="34" charset="0"/>
              <a:buChar char="•"/>
            </a:pPr>
            <a:r>
              <a:rPr lang="en-US" sz="2400" dirty="0">
                <a:latin typeface="Sherman Sans Book"/>
              </a:rPr>
              <a:t>changed when finish</a:t>
            </a:r>
          </a:p>
          <a:p>
            <a:pPr lvl="1"/>
            <a:endParaRPr lang="en-US" sz="2400" dirty="0">
              <a:latin typeface="Sherman Sans Book"/>
            </a:endParaRPr>
          </a:p>
          <a:p>
            <a:pPr marL="285750" indent="-285750">
              <a:buFont typeface="Arial" panose="020B0604020202020204" pitchFamily="34" charset="0"/>
              <a:buChar char="•"/>
            </a:pPr>
            <a:r>
              <a:rPr lang="en-US" sz="2400" dirty="0">
                <a:latin typeface="Sherman Sans Book"/>
              </a:rPr>
              <a:t>If your need more time</a:t>
            </a:r>
          </a:p>
          <a:p>
            <a:pPr marL="742950" lvl="1" indent="-285750">
              <a:buFont typeface="Arial" panose="020B0604020202020204" pitchFamily="34" charset="0"/>
              <a:buChar char="•"/>
            </a:pPr>
            <a:r>
              <a:rPr lang="en-US" sz="2400" dirty="0">
                <a:latin typeface="Sherman Sans Book"/>
              </a:rPr>
              <a:t>I-20 Extension Request on the Center for International Services Website</a:t>
            </a:r>
          </a:p>
        </p:txBody>
      </p:sp>
      <p:pic>
        <p:nvPicPr>
          <p:cNvPr id="2" name="Picture 1" descr="Document Example"/>
          <p:cNvPicPr>
            <a:picLocks noChangeAspect="1"/>
          </p:cNvPicPr>
          <p:nvPr/>
        </p:nvPicPr>
        <p:blipFill>
          <a:blip r:embed="rId4"/>
          <a:stretch>
            <a:fillRect/>
          </a:stretch>
        </p:blipFill>
        <p:spPr>
          <a:xfrm>
            <a:off x="6952374" y="263585"/>
            <a:ext cx="4255377" cy="5724640"/>
          </a:xfrm>
          <a:prstGeom prst="rect">
            <a:avLst/>
          </a:prstGeom>
        </p:spPr>
      </p:pic>
      <p:sp>
        <p:nvSpPr>
          <p:cNvPr id="7" name="Oval 6" descr="Circle"/>
          <p:cNvSpPr/>
          <p:nvPr/>
        </p:nvSpPr>
        <p:spPr>
          <a:xfrm>
            <a:off x="8183317" y="2524521"/>
            <a:ext cx="1038299" cy="442765"/>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row"/>
          <p:cNvPicPr>
            <a:picLocks noChangeAspect="1"/>
          </p:cNvPicPr>
          <p:nvPr/>
        </p:nvPicPr>
        <p:blipFill>
          <a:blip r:embed="rId5"/>
          <a:stretch>
            <a:fillRect/>
          </a:stretch>
        </p:blipFill>
        <p:spPr>
          <a:xfrm>
            <a:off x="5393957" y="3793769"/>
            <a:ext cx="938865" cy="231668"/>
          </a:xfrm>
          <a:prstGeom prst="rect">
            <a:avLst/>
          </a:prstGeom>
        </p:spPr>
      </p:pic>
    </p:spTree>
    <p:extLst>
      <p:ext uri="{BB962C8B-B14F-4D97-AF65-F5344CB8AC3E}">
        <p14:creationId xmlns:p14="http://schemas.microsoft.com/office/powerpoint/2010/main" val="108946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7</a:t>
            </a:fld>
            <a:endParaRPr lang="en-US" dirty="0"/>
          </a:p>
        </p:txBody>
      </p:sp>
      <p:sp>
        <p:nvSpPr>
          <p:cNvPr id="3" name="Section Title"/>
          <p:cNvSpPr>
            <a:spLocks noGrp="1"/>
          </p:cNvSpPr>
          <p:nvPr>
            <p:ph type="title"/>
          </p:nvPr>
        </p:nvSpPr>
        <p:spPr>
          <a:xfrm>
            <a:off x="604788" y="186583"/>
            <a:ext cx="4861726" cy="698942"/>
          </a:xfrm>
        </p:spPr>
        <p:txBody>
          <a:bodyPr/>
          <a:lstStyle/>
          <a:p>
            <a:r>
              <a:rPr lang="en-US" sz="3600" dirty="0"/>
              <a:t>Information in </a:t>
            </a:r>
            <a:r>
              <a:rPr lang="en-US" sz="3600" dirty="0" err="1"/>
              <a:t>MySlice</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41145" y="885525"/>
            <a:ext cx="5216893"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Name</a:t>
            </a:r>
          </a:p>
          <a:p>
            <a:pPr marL="285750" indent="-285750">
              <a:buFont typeface="Arial" panose="020B0604020202020204" pitchFamily="34" charset="0"/>
              <a:buChar char="•"/>
            </a:pPr>
            <a:r>
              <a:rPr lang="en-US" sz="2000" dirty="0">
                <a:latin typeface="Sherman Sans Book"/>
              </a:rPr>
              <a:t>Address</a:t>
            </a:r>
          </a:p>
          <a:p>
            <a:pPr marL="742950" lvl="1" indent="-285750">
              <a:buFont typeface="Arial" panose="020B0604020202020204" pitchFamily="34" charset="0"/>
              <a:buChar char="•"/>
            </a:pPr>
            <a:r>
              <a:rPr lang="en-US" sz="2000" dirty="0">
                <a:latin typeface="Sherman Sans Book"/>
              </a:rPr>
              <a:t>Current-here in Syracuse</a:t>
            </a:r>
          </a:p>
          <a:p>
            <a:pPr marL="742950" lvl="1" indent="-285750">
              <a:buFont typeface="Arial" panose="020B0604020202020204" pitchFamily="34" charset="0"/>
              <a:buChar char="•"/>
            </a:pPr>
            <a:r>
              <a:rPr lang="en-US" sz="2000" dirty="0">
                <a:latin typeface="Sherman Sans Book"/>
              </a:rPr>
              <a:t>Permanent-outside the U.S.</a:t>
            </a:r>
          </a:p>
          <a:p>
            <a:pPr marL="285750" indent="-285750">
              <a:buFont typeface="Arial" panose="020B0604020202020204" pitchFamily="34" charset="0"/>
              <a:buChar char="•"/>
            </a:pPr>
            <a:r>
              <a:rPr lang="en-US" sz="2000" dirty="0">
                <a:latin typeface="Sherman Sans Book"/>
              </a:rPr>
              <a:t>Phone Number</a:t>
            </a:r>
          </a:p>
          <a:p>
            <a:pPr marL="285750" indent="-285750">
              <a:buFont typeface="Arial" panose="020B0604020202020204" pitchFamily="34" charset="0"/>
              <a:buChar char="•"/>
            </a:pPr>
            <a:r>
              <a:rPr lang="en-US" sz="2000" dirty="0">
                <a:latin typeface="Sherman Sans Book"/>
              </a:rPr>
              <a:t>Emergency Contact Information </a:t>
            </a:r>
            <a:br>
              <a:rPr lang="en-US" dirty="0">
                <a:latin typeface="Sherman Sans Book"/>
              </a:rPr>
            </a:br>
            <a:endParaRPr lang="en-US" dirty="0">
              <a:latin typeface="Sherman Sans Book"/>
            </a:endParaRPr>
          </a:p>
        </p:txBody>
      </p:sp>
      <p:pic>
        <p:nvPicPr>
          <p:cNvPr id="2" name="Picture 1" descr="MySlice Person Icon"/>
          <p:cNvPicPr>
            <a:picLocks noChangeAspect="1"/>
          </p:cNvPicPr>
          <p:nvPr/>
        </p:nvPicPr>
        <p:blipFill>
          <a:blip r:embed="rId3"/>
          <a:stretch>
            <a:fillRect/>
          </a:stretch>
        </p:blipFill>
        <p:spPr>
          <a:xfrm>
            <a:off x="7594224" y="1324260"/>
            <a:ext cx="3200400" cy="1304925"/>
          </a:xfrm>
          <a:prstGeom prst="rect">
            <a:avLst/>
          </a:prstGeom>
        </p:spPr>
      </p:pic>
      <p:pic>
        <p:nvPicPr>
          <p:cNvPr id="8" name="Picture 7" descr="MySlice Menu Bar"/>
          <p:cNvPicPr>
            <a:picLocks noChangeAspect="1"/>
          </p:cNvPicPr>
          <p:nvPr/>
        </p:nvPicPr>
        <p:blipFill>
          <a:blip r:embed="rId4"/>
          <a:stretch>
            <a:fillRect/>
          </a:stretch>
        </p:blipFill>
        <p:spPr>
          <a:xfrm>
            <a:off x="1113924" y="2995639"/>
            <a:ext cx="2705100" cy="2924175"/>
          </a:xfrm>
          <a:prstGeom prst="rect">
            <a:avLst/>
          </a:prstGeom>
        </p:spPr>
      </p:pic>
      <p:pic>
        <p:nvPicPr>
          <p:cNvPr id="10" name="Picture 9" descr="MySlice Information Examp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803" y="2923479"/>
            <a:ext cx="8000197" cy="1794283"/>
          </a:xfrm>
          <a:prstGeom prst="rect">
            <a:avLst/>
          </a:prstGeom>
        </p:spPr>
      </p:pic>
      <p:grpSp>
        <p:nvGrpSpPr>
          <p:cNvPr id="14" name="Group 13" descr="MySlice Information Example"/>
          <p:cNvGrpSpPr/>
          <p:nvPr/>
        </p:nvGrpSpPr>
        <p:grpSpPr>
          <a:xfrm>
            <a:off x="4191803" y="4776590"/>
            <a:ext cx="8000197" cy="1269474"/>
            <a:chOff x="4191803" y="4776590"/>
            <a:chExt cx="8000197" cy="1269474"/>
          </a:xfrm>
        </p:grpSpPr>
        <p:pic>
          <p:nvPicPr>
            <p:cNvPr id="11" name="Picture 10" descr="MySlice Information Example"/>
            <p:cNvPicPr>
              <a:picLocks noChangeAspect="1"/>
            </p:cNvPicPr>
            <p:nvPr/>
          </p:nvPicPr>
          <p:blipFill>
            <a:blip r:embed="rId6"/>
            <a:stretch>
              <a:fillRect/>
            </a:stretch>
          </p:blipFill>
          <p:spPr>
            <a:xfrm>
              <a:off x="4191803" y="4776590"/>
              <a:ext cx="8000197" cy="1269474"/>
            </a:xfrm>
            <a:prstGeom prst="rect">
              <a:avLst/>
            </a:prstGeom>
          </p:spPr>
        </p:pic>
        <p:sp>
          <p:nvSpPr>
            <p:cNvPr id="12" name="Rectangle 11"/>
            <p:cNvSpPr/>
            <p:nvPr/>
          </p:nvSpPr>
          <p:spPr>
            <a:xfrm>
              <a:off x="4283242" y="5419023"/>
              <a:ext cx="500514" cy="43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23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8</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 </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4708981"/>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latin typeface="Sherman Sans Book"/>
              </a:rPr>
              <a:t>12 credit hours each Fall and Spring semester</a:t>
            </a:r>
          </a:p>
          <a:p>
            <a:pPr marL="1200150" lvl="2" indent="-285750">
              <a:buFont typeface="Arial" panose="020B0604020202020204" pitchFamily="34" charset="0"/>
              <a:buChar char="•"/>
            </a:pPr>
            <a:r>
              <a:rPr lang="en-US" sz="2400" dirty="0">
                <a:latin typeface="Sherman Sans Book"/>
              </a:rPr>
              <a:t>Only one course can be taken online toward full-time registration (3 credits if registered for 12; 6 credits if registered for 15, etc.)</a:t>
            </a:r>
          </a:p>
          <a:p>
            <a:pPr lvl="1"/>
            <a:endParaRPr lang="en-US" sz="2400" dirty="0">
              <a:latin typeface="Sherman Sans Book"/>
            </a:endParaRPr>
          </a:p>
          <a:p>
            <a:pPr marL="742950" lvl="1" indent="-285750">
              <a:buFont typeface="Arial" panose="020B0604020202020204" pitchFamily="34" charset="0"/>
              <a:buChar char="•"/>
            </a:pPr>
            <a:r>
              <a:rPr lang="en-US" sz="2400" dirty="0">
                <a:latin typeface="Sherman Sans Book"/>
              </a:rPr>
              <a:t>Summer registration not required by immigration but may be required by your program</a:t>
            </a:r>
          </a:p>
          <a:p>
            <a:pPr marL="742950" lvl="1"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endParaRPr lang="en-US" dirty="0"/>
          </a:p>
        </p:txBody>
      </p:sp>
      <p:grpSp>
        <p:nvGrpSpPr>
          <p:cNvPr id="16" name="Group 15" descr="Fall, Spring and Summer Icons"/>
          <p:cNvGrpSpPr/>
          <p:nvPr/>
        </p:nvGrpSpPr>
        <p:grpSpPr>
          <a:xfrm>
            <a:off x="5784783" y="215459"/>
            <a:ext cx="5794409" cy="5914018"/>
            <a:chOff x="5302917" y="215459"/>
            <a:chExt cx="6276275" cy="5914018"/>
          </a:xfrm>
        </p:grpSpPr>
        <p:pic>
          <p:nvPicPr>
            <p:cNvPr id="7" name="Picture 6" descr="Summer"/>
            <p:cNvPicPr>
              <a:picLocks noChangeAspect="1"/>
            </p:cNvPicPr>
            <p:nvPr/>
          </p:nvPicPr>
          <p:blipFill>
            <a:blip r:embed="rId3"/>
            <a:stretch>
              <a:fillRect/>
            </a:stretch>
          </p:blipFill>
          <p:spPr>
            <a:xfrm>
              <a:off x="9437638" y="3987923"/>
              <a:ext cx="2141554" cy="2141554"/>
            </a:xfrm>
            <a:prstGeom prst="rect">
              <a:avLst/>
            </a:prstGeom>
          </p:spPr>
        </p:pic>
        <p:pic>
          <p:nvPicPr>
            <p:cNvPr id="2" name="Picture 1" descr="Fall Icon"/>
            <p:cNvPicPr>
              <a:picLocks noChangeAspect="1"/>
            </p:cNvPicPr>
            <p:nvPr/>
          </p:nvPicPr>
          <p:blipFill>
            <a:blip r:embed="rId4"/>
            <a:stretch>
              <a:fillRect/>
            </a:stretch>
          </p:blipFill>
          <p:spPr>
            <a:xfrm>
              <a:off x="5302917" y="215459"/>
              <a:ext cx="2152650" cy="2047875"/>
            </a:xfrm>
            <a:prstGeom prst="rect">
              <a:avLst/>
            </a:prstGeom>
          </p:spPr>
        </p:pic>
        <p:pic>
          <p:nvPicPr>
            <p:cNvPr id="6" name="Picture 5" descr="Spring Icon"/>
            <p:cNvPicPr>
              <a:picLocks noChangeAspect="1"/>
            </p:cNvPicPr>
            <p:nvPr/>
          </p:nvPicPr>
          <p:blipFill>
            <a:blip r:embed="rId5"/>
            <a:stretch>
              <a:fillRect/>
            </a:stretch>
          </p:blipFill>
          <p:spPr>
            <a:xfrm>
              <a:off x="7598082" y="1790455"/>
              <a:ext cx="2200275" cy="2085975"/>
            </a:xfrm>
            <a:prstGeom prst="rect">
              <a:avLst/>
            </a:prstGeom>
          </p:spPr>
        </p:pic>
        <p:pic>
          <p:nvPicPr>
            <p:cNvPr id="8" name="Picture 7" descr="Summer Icons"/>
            <p:cNvPicPr>
              <a:picLocks noChangeAspect="1"/>
            </p:cNvPicPr>
            <p:nvPr/>
          </p:nvPicPr>
          <p:blipFill>
            <a:blip r:embed="rId6"/>
            <a:stretch>
              <a:fillRect/>
            </a:stretch>
          </p:blipFill>
          <p:spPr>
            <a:xfrm>
              <a:off x="9539201" y="4084136"/>
              <a:ext cx="1938428" cy="1890929"/>
            </a:xfrm>
            <a:prstGeom prst="rect">
              <a:avLst/>
            </a:prstGeom>
          </p:spPr>
        </p:pic>
      </p:grpSp>
    </p:spTree>
    <p:extLst>
      <p:ext uri="{BB962C8B-B14F-4D97-AF65-F5344CB8AC3E}">
        <p14:creationId xmlns:p14="http://schemas.microsoft.com/office/powerpoint/2010/main" val="2293968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9</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Summer Registration </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5478423"/>
          </a:xfrm>
          <a:prstGeom prst="rect">
            <a:avLst/>
          </a:prstGeom>
          <a:noFill/>
        </p:spPr>
        <p:txBody>
          <a:bodyPr wrap="square" rtlCol="0">
            <a:spAutoFit/>
          </a:bodyPr>
          <a:lstStyle/>
          <a:p>
            <a:endParaRPr lang="en-US" dirty="0">
              <a:latin typeface="Sherman Sans Book"/>
            </a:endParaRPr>
          </a:p>
          <a:p>
            <a:endParaRPr lang="en-US" dirty="0">
              <a:latin typeface="Sherman Sans Book"/>
            </a:endParaRPr>
          </a:p>
          <a:p>
            <a:pPr marL="742950" lvl="1" indent="-285750">
              <a:buFont typeface="Arial" panose="020B0604020202020204" pitchFamily="34" charset="0"/>
              <a:buChar char="•"/>
            </a:pPr>
            <a:r>
              <a:rPr lang="en-US" sz="2000" dirty="0">
                <a:latin typeface="Sherman Sans Book"/>
              </a:rPr>
              <a:t>Summer registration can be:</a:t>
            </a:r>
          </a:p>
          <a:p>
            <a:pPr marL="1200150" lvl="2" indent="-285750">
              <a:buFont typeface="Arial" panose="020B0604020202020204" pitchFamily="34" charset="0"/>
              <a:buChar char="•"/>
            </a:pPr>
            <a:r>
              <a:rPr lang="en-US" sz="2000" dirty="0">
                <a:latin typeface="Sherman Sans Book"/>
              </a:rPr>
              <a:t> full-time</a:t>
            </a:r>
          </a:p>
          <a:p>
            <a:pPr marL="1200150" lvl="2" indent="-285750">
              <a:buFont typeface="Arial" panose="020B0604020202020204" pitchFamily="34" charset="0"/>
              <a:buChar char="•"/>
            </a:pPr>
            <a:r>
              <a:rPr lang="en-US" sz="2000" dirty="0">
                <a:latin typeface="Sherman Sans Book"/>
              </a:rPr>
              <a:t>part-time</a:t>
            </a:r>
          </a:p>
          <a:p>
            <a:pPr marL="1200150" lvl="2" indent="-285750">
              <a:buFont typeface="Arial" panose="020B0604020202020204" pitchFamily="34" charset="0"/>
              <a:buChar char="•"/>
            </a:pPr>
            <a:r>
              <a:rPr lang="en-US" sz="2000" dirty="0">
                <a:latin typeface="Sherman Sans Book"/>
              </a:rPr>
              <a:t>in person</a:t>
            </a:r>
          </a:p>
          <a:p>
            <a:pPr marL="1200150" lvl="2" indent="-285750">
              <a:buFont typeface="Arial" panose="020B0604020202020204" pitchFamily="34" charset="0"/>
              <a:buChar char="•"/>
            </a:pPr>
            <a:r>
              <a:rPr lang="en-US" sz="2000" dirty="0">
                <a:latin typeface="Sherman Sans Book"/>
              </a:rPr>
              <a:t>online unless last period of registration</a:t>
            </a:r>
          </a:p>
          <a:p>
            <a:pPr lvl="1"/>
            <a:endParaRPr lang="en-US" sz="2000" dirty="0">
              <a:latin typeface="Sherman Sans Book"/>
            </a:endParaRPr>
          </a:p>
          <a:p>
            <a:pPr marL="742950" lvl="1" indent="-285750">
              <a:buFont typeface="Arial" panose="020B0604020202020204" pitchFamily="34" charset="0"/>
              <a:buChar char="•"/>
            </a:pPr>
            <a:r>
              <a:rPr lang="en-US" sz="2000" dirty="0" err="1">
                <a:latin typeface="Sherman Sans Book"/>
              </a:rPr>
              <a:t>Winterlude</a:t>
            </a:r>
            <a:r>
              <a:rPr lang="en-US" sz="2000" dirty="0">
                <a:latin typeface="Sherman Sans Book"/>
              </a:rPr>
              <a:t> and </a:t>
            </a:r>
            <a:r>
              <a:rPr lang="en-US" sz="2000" dirty="0" err="1">
                <a:latin typeface="Sherman Sans Book"/>
              </a:rPr>
              <a:t>Maymester</a:t>
            </a:r>
            <a:endParaRPr lang="en-US" sz="2000" dirty="0">
              <a:latin typeface="Sherman Sans Book"/>
            </a:endParaRPr>
          </a:p>
          <a:p>
            <a:pPr marL="1200150" lvl="2" indent="-285750">
              <a:buFont typeface="Arial" panose="020B0604020202020204" pitchFamily="34" charset="0"/>
              <a:buChar char="•"/>
            </a:pPr>
            <a:r>
              <a:rPr lang="en-US" sz="2000" dirty="0">
                <a:latin typeface="Sherman Sans Book"/>
              </a:rPr>
              <a:t>short-term online academic terms</a:t>
            </a:r>
          </a:p>
          <a:p>
            <a:pPr marL="1200150" lvl="2" indent="-285750">
              <a:buFont typeface="Arial" panose="020B0604020202020204" pitchFamily="34" charset="0"/>
              <a:buChar char="•"/>
            </a:pPr>
            <a:r>
              <a:rPr lang="en-US" sz="2000" dirty="0">
                <a:latin typeface="Sherman Sans Book"/>
              </a:rPr>
              <a:t>cannot be counted toward full-time requirements for Spring or Fall  registration</a:t>
            </a:r>
          </a:p>
          <a:p>
            <a:pPr marL="1200150" lvl="2" indent="-285750">
              <a:buFont typeface="Arial" panose="020B0604020202020204" pitchFamily="34" charset="0"/>
              <a:buChar char="•"/>
            </a:pPr>
            <a:r>
              <a:rPr lang="en-US" sz="2000" dirty="0">
                <a:latin typeface="Sherman Sans Book"/>
              </a:rPr>
              <a:t>cannot extend your stay</a:t>
            </a:r>
            <a:endParaRPr lang="en-US" sz="2000" dirty="0">
              <a:latin typeface="Trebuchet MS" panose="020B0603020202020204" pitchFamily="34" charset="0"/>
            </a:endParaRPr>
          </a:p>
          <a:p>
            <a:pPr marL="742950" lvl="1" indent="-285750">
              <a:buFont typeface="Arial" panose="020B0604020202020204" pitchFamily="34" charset="0"/>
              <a:buChar char="•"/>
            </a:pPr>
            <a:endParaRPr lang="en-US" dirty="0">
              <a:latin typeface="Sherman Sans Book"/>
            </a:endParaRPr>
          </a:p>
          <a:p>
            <a:endParaRPr lang="en-US" dirty="0">
              <a:latin typeface="Trebuchet MS" panose="020B0603020202020204" pitchFamily="34" charset="0"/>
            </a:endParaRPr>
          </a:p>
          <a:p>
            <a:pPr marL="285750" indent="-285750">
              <a:buFont typeface="Arial" panose="020B0604020202020204" pitchFamily="34" charset="0"/>
              <a:buChar char="•"/>
            </a:pPr>
            <a:endParaRPr lang="en-US" dirty="0"/>
          </a:p>
        </p:txBody>
      </p:sp>
      <p:pic>
        <p:nvPicPr>
          <p:cNvPr id="7" name="Picture 6" descr="Summer"/>
          <p:cNvPicPr>
            <a:picLocks noChangeAspect="1"/>
          </p:cNvPicPr>
          <p:nvPr/>
        </p:nvPicPr>
        <p:blipFill>
          <a:blip r:embed="rId3"/>
          <a:stretch>
            <a:fillRect/>
          </a:stretch>
        </p:blipFill>
        <p:spPr>
          <a:xfrm>
            <a:off x="7769600" y="1284650"/>
            <a:ext cx="2549998" cy="2762058"/>
          </a:xfrm>
          <a:prstGeom prst="rect">
            <a:avLst/>
          </a:prstGeom>
        </p:spPr>
      </p:pic>
    </p:spTree>
    <p:extLst>
      <p:ext uri="{BB962C8B-B14F-4D97-AF65-F5344CB8AC3E}">
        <p14:creationId xmlns:p14="http://schemas.microsoft.com/office/powerpoint/2010/main" val="324974493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herman_template_REV" id="{418FABB0-AFA1-3C42-88F0-126E60776543}" vid="{05C513C1-448A-6D45-A0D5-25B6F5ACB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syracuse_traditional_widescreen_sherman_template</Template>
  <TotalTime>2332</TotalTime>
  <Words>1853</Words>
  <Application>Microsoft Office PowerPoint</Application>
  <PresentationFormat>Widescreen</PresentationFormat>
  <Paragraphs>290</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Georgia</vt:lpstr>
      <vt:lpstr>Sherman Sans Book</vt:lpstr>
      <vt:lpstr>Sherman Serif Book</vt:lpstr>
      <vt:lpstr>Trebuchet MS</vt:lpstr>
      <vt:lpstr>Office Theme</vt:lpstr>
      <vt:lpstr>Fall 2024 Undergraduate Immigration Essentials Part 2</vt:lpstr>
      <vt:lpstr>3 Do’s and a Don’t  </vt:lpstr>
      <vt:lpstr>PowerPoint Presentation</vt:lpstr>
      <vt:lpstr>Documents  </vt:lpstr>
      <vt:lpstr>Program    </vt:lpstr>
      <vt:lpstr>Program End Date</vt:lpstr>
      <vt:lpstr>Information in MySlice  </vt:lpstr>
      <vt:lpstr>Full-time Registration  </vt:lpstr>
      <vt:lpstr>Summer Registration  </vt:lpstr>
      <vt:lpstr>Full-time Registration </vt:lpstr>
      <vt:lpstr>Full-time Registration     </vt:lpstr>
      <vt:lpstr>Employment</vt:lpstr>
      <vt:lpstr>Employment Continued</vt:lpstr>
      <vt:lpstr>Employment Continued</vt:lpstr>
      <vt:lpstr>Social Security Numbers</vt:lpstr>
      <vt:lpstr>Employment On Campus</vt:lpstr>
      <vt:lpstr>A Few Words about Taxes</vt:lpstr>
      <vt:lpstr>Tax System </vt:lpstr>
      <vt:lpstr>Tax Returns </vt:lpstr>
      <vt:lpstr>Tax System </vt:lpstr>
      <vt:lpstr>Tax System </vt:lpstr>
      <vt:lpstr>Dependents    </vt:lpstr>
      <vt:lpstr>Leaves of Absence</vt:lpstr>
      <vt:lpstr>https://experience.syracuse.edu/international/</vt:lpstr>
      <vt:lpstr>Top Ten Tips for Using Our Office</vt:lpstr>
      <vt:lpstr>Top Ten Tips for Using Our Office</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Essentials</dc:title>
  <dc:creator>Mary Idzior</dc:creator>
  <cp:lastModifiedBy>Mary Idzior</cp:lastModifiedBy>
  <cp:revision>190</cp:revision>
  <cp:lastPrinted>2022-07-15T22:23:27Z</cp:lastPrinted>
  <dcterms:created xsi:type="dcterms:W3CDTF">2018-07-22T21:06:20Z</dcterms:created>
  <dcterms:modified xsi:type="dcterms:W3CDTF">2024-08-15T22:23:29Z</dcterms:modified>
</cp:coreProperties>
</file>