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3"/>
  </p:notesMasterIdLst>
  <p:sldIdLst>
    <p:sldId id="268" r:id="rId2"/>
    <p:sldId id="288" r:id="rId3"/>
    <p:sldId id="332" r:id="rId4"/>
    <p:sldId id="333" r:id="rId5"/>
    <p:sldId id="273" r:id="rId6"/>
    <p:sldId id="334" r:id="rId7"/>
    <p:sldId id="336" r:id="rId8"/>
    <p:sldId id="276" r:id="rId9"/>
    <p:sldId id="339" r:id="rId10"/>
    <p:sldId id="340" r:id="rId11"/>
    <p:sldId id="342" r:id="rId12"/>
    <p:sldId id="304" r:id="rId13"/>
    <p:sldId id="277" r:id="rId14"/>
    <p:sldId id="262" r:id="rId15"/>
    <p:sldId id="329" r:id="rId16"/>
    <p:sldId id="337" r:id="rId17"/>
    <p:sldId id="408" r:id="rId18"/>
    <p:sldId id="412" r:id="rId19"/>
    <p:sldId id="338" r:id="rId20"/>
    <p:sldId id="410" r:id="rId21"/>
    <p:sldId id="409" r:id="rId22"/>
    <p:sldId id="270" r:id="rId23"/>
    <p:sldId id="344" r:id="rId24"/>
    <p:sldId id="330" r:id="rId25"/>
    <p:sldId id="331" r:id="rId26"/>
    <p:sldId id="358" r:id="rId27"/>
    <p:sldId id="343" r:id="rId28"/>
    <p:sldId id="360" r:id="rId29"/>
    <p:sldId id="404" r:id="rId30"/>
    <p:sldId id="346" r:id="rId31"/>
    <p:sldId id="400" r:id="rId32"/>
    <p:sldId id="367" r:id="rId33"/>
    <p:sldId id="398" r:id="rId34"/>
    <p:sldId id="413" r:id="rId35"/>
    <p:sldId id="397" r:id="rId36"/>
    <p:sldId id="373" r:id="rId37"/>
    <p:sldId id="376" r:id="rId38"/>
    <p:sldId id="377" r:id="rId39"/>
    <p:sldId id="403" r:id="rId40"/>
    <p:sldId id="379" r:id="rId41"/>
    <p:sldId id="406" r:id="rId42"/>
    <p:sldId id="380" r:id="rId43"/>
    <p:sldId id="399" r:id="rId44"/>
    <p:sldId id="383" r:id="rId45"/>
    <p:sldId id="392" r:id="rId46"/>
    <p:sldId id="384" r:id="rId47"/>
    <p:sldId id="349" r:id="rId48"/>
    <p:sldId id="306" r:id="rId49"/>
    <p:sldId id="411" r:id="rId50"/>
    <p:sldId id="289" r:id="rId51"/>
    <p:sldId id="292" r:id="rId52"/>
    <p:sldId id="313" r:id="rId53"/>
    <p:sldId id="350" r:id="rId54"/>
    <p:sldId id="314" r:id="rId55"/>
    <p:sldId id="351" r:id="rId56"/>
    <p:sldId id="352" r:id="rId57"/>
    <p:sldId id="312" r:id="rId58"/>
    <p:sldId id="307" r:id="rId59"/>
    <p:sldId id="353" r:id="rId60"/>
    <p:sldId id="315" r:id="rId61"/>
    <p:sldId id="316" r:id="rId62"/>
    <p:sldId id="355" r:id="rId63"/>
    <p:sldId id="356" r:id="rId64"/>
    <p:sldId id="354" r:id="rId65"/>
    <p:sldId id="405" r:id="rId66"/>
    <p:sldId id="357" r:id="rId67"/>
    <p:sldId id="318" r:id="rId68"/>
    <p:sldId id="319" r:id="rId69"/>
    <p:sldId id="321" r:id="rId70"/>
    <p:sldId id="322" r:id="rId71"/>
    <p:sldId id="402"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114" d="100"/>
          <a:sy n="114" d="100"/>
        </p:scale>
        <p:origin x="35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800" b="1" dirty="0">
                <a:solidFill>
                  <a:sysClr val="windowText" lastClr="000000"/>
                </a:solidFill>
              </a:rPr>
              <a:t>Fall</a:t>
            </a:r>
            <a:r>
              <a:rPr lang="en-US" sz="2800" b="1" baseline="0" dirty="0">
                <a:solidFill>
                  <a:sysClr val="windowText" lastClr="000000"/>
                </a:solidFill>
              </a:rPr>
              <a:t> 20</a:t>
            </a:r>
            <a:r>
              <a:rPr lang="en-US" sz="2800" b="1" dirty="0">
                <a:solidFill>
                  <a:sysClr val="windowText" lastClr="000000"/>
                </a:solidFill>
              </a:rPr>
              <a:t>23 OPT Applications</a:t>
            </a:r>
          </a:p>
        </c:rich>
      </c:tx>
      <c:layout>
        <c:manualLayout>
          <c:xMode val="edge"/>
          <c:yMode val="edge"/>
          <c:x val="0.32537209292101821"/>
          <c:y val="1.435469702829514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707033177434998"/>
          <c:y val="8.8735952129911144E-2"/>
          <c:w val="0.8535745769527957"/>
          <c:h val="0.80103579876824638"/>
        </c:manualLayout>
      </c:layout>
      <c:barChart>
        <c:barDir val="bar"/>
        <c:grouping val="clustered"/>
        <c:varyColors val="0"/>
        <c:ser>
          <c:idx val="0"/>
          <c:order val="0"/>
          <c:tx>
            <c:strRef>
              <c:f>'[SEVIS - Students With Requested, Pending, or Approved Optional Practical Training (OPT) (1) (1) (1).xlsx]GRAPH 2-9-24'!$B$22</c:f>
              <c:strCache>
                <c:ptCount val="1"/>
                <c:pt idx="0">
                  <c:v>Approval (in days) Card in Production</c:v>
                </c:pt>
              </c:strCache>
            </c:strRef>
          </c:tx>
          <c:spPr>
            <a:solidFill>
              <a:schemeClr val="accent1"/>
            </a:solidFill>
            <a:ln>
              <a:noFill/>
            </a:ln>
            <a:effectLst/>
          </c:spPr>
          <c:invertIfNegative val="0"/>
          <c:cat>
            <c:strRef>
              <c:f>'[SEVIS - Students With Requested, Pending, or Approved Optional Practical Training (OPT) (1) (1) (1).xlsx]GRAPH 2-9-24'!$A$23:$A$36</c:f>
              <c:strCache>
                <c:ptCount val="14"/>
                <c:pt idx="0">
                  <c:v>Dec. 17th - Dec. 23rd</c:v>
                </c:pt>
                <c:pt idx="1">
                  <c:v>Dec. 10th - Dec. 16th</c:v>
                </c:pt>
                <c:pt idx="2">
                  <c:v>Dec. 3rd - Dec. 9th</c:v>
                </c:pt>
                <c:pt idx="3">
                  <c:v>Nov. 26th - Dec. 2nd</c:v>
                </c:pt>
                <c:pt idx="4">
                  <c:v>Nov. 19th - Nov. 25th</c:v>
                </c:pt>
                <c:pt idx="5">
                  <c:v>Nov. 12th - Nov. 18th</c:v>
                </c:pt>
                <c:pt idx="6">
                  <c:v>Nov. 5th - Nov. 11th</c:v>
                </c:pt>
                <c:pt idx="7">
                  <c:v>Oct. 29th - Nov. 4th</c:v>
                </c:pt>
                <c:pt idx="8">
                  <c:v>Oct. 22nd - Oct. 28th</c:v>
                </c:pt>
                <c:pt idx="9">
                  <c:v>Oct. 15th - Oct. 21st</c:v>
                </c:pt>
                <c:pt idx="10">
                  <c:v>Oct. 8th - Oct. 14th</c:v>
                </c:pt>
                <c:pt idx="11">
                  <c:v>Oct. 1st - Oct. 7th</c:v>
                </c:pt>
                <c:pt idx="12">
                  <c:v>Sept. 24 - Sept. 30</c:v>
                </c:pt>
                <c:pt idx="13">
                  <c:v>Sept. 17th - Sept 23rd</c:v>
                </c:pt>
              </c:strCache>
            </c:strRef>
          </c:cat>
          <c:val>
            <c:numRef>
              <c:f>'[SEVIS - Students With Requested, Pending, or Approved Optional Practical Training (OPT) (1) (1) (1).xlsx]GRAPH 2-9-24'!$B$23:$B$36</c:f>
              <c:numCache>
                <c:formatCode>General</c:formatCode>
                <c:ptCount val="14"/>
                <c:pt idx="0">
                  <c:v>51</c:v>
                </c:pt>
                <c:pt idx="1">
                  <c:v>54</c:v>
                </c:pt>
                <c:pt idx="2">
                  <c:v>58</c:v>
                </c:pt>
                <c:pt idx="3">
                  <c:v>57</c:v>
                </c:pt>
                <c:pt idx="4">
                  <c:v>59</c:v>
                </c:pt>
                <c:pt idx="5">
                  <c:v>63</c:v>
                </c:pt>
                <c:pt idx="6">
                  <c:v>61</c:v>
                </c:pt>
                <c:pt idx="7">
                  <c:v>50</c:v>
                </c:pt>
                <c:pt idx="8">
                  <c:v>37</c:v>
                </c:pt>
                <c:pt idx="9">
                  <c:v>27</c:v>
                </c:pt>
                <c:pt idx="10">
                  <c:v>23</c:v>
                </c:pt>
                <c:pt idx="11">
                  <c:v>21</c:v>
                </c:pt>
                <c:pt idx="12">
                  <c:v>20</c:v>
                </c:pt>
                <c:pt idx="13">
                  <c:v>15</c:v>
                </c:pt>
              </c:numCache>
            </c:numRef>
          </c:val>
          <c:extLst>
            <c:ext xmlns:c16="http://schemas.microsoft.com/office/drawing/2014/chart" uri="{C3380CC4-5D6E-409C-BE32-E72D297353CC}">
              <c16:uniqueId val="{00000000-8FDA-481E-A71B-04CC56E392D9}"/>
            </c:ext>
          </c:extLst>
        </c:ser>
        <c:dLbls>
          <c:showLegendKey val="0"/>
          <c:showVal val="0"/>
          <c:showCatName val="0"/>
          <c:showSerName val="0"/>
          <c:showPercent val="0"/>
          <c:showBubbleSize val="0"/>
        </c:dLbls>
        <c:gapWidth val="182"/>
        <c:axId val="458665536"/>
        <c:axId val="344547936"/>
      </c:barChart>
      <c:catAx>
        <c:axId val="458665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ysClr val="windowText" lastClr="000000"/>
                </a:solidFill>
                <a:latin typeface="+mn-lt"/>
                <a:ea typeface="+mn-ea"/>
                <a:cs typeface="+mn-cs"/>
              </a:defRPr>
            </a:pPr>
            <a:endParaRPr lang="en-US"/>
          </a:p>
        </c:txPr>
        <c:crossAx val="344547936"/>
        <c:crosses val="autoZero"/>
        <c:auto val="1"/>
        <c:lblAlgn val="ctr"/>
        <c:lblOffset val="100"/>
        <c:noMultiLvlLbl val="0"/>
      </c:catAx>
      <c:valAx>
        <c:axId val="34454793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8665536"/>
        <c:crosses val="autoZero"/>
        <c:crossBetween val="between"/>
      </c:valAx>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0.31421</cdr:x>
      <cdr:y>0.96005</cdr:y>
    </cdr:from>
    <cdr:to>
      <cdr:x>0.64086</cdr:x>
      <cdr:y>1</cdr:y>
    </cdr:to>
    <cdr:sp macro="" textlink="">
      <cdr:nvSpPr>
        <cdr:cNvPr id="2" name="TextBox 1">
          <a:extLst xmlns:a="http://schemas.openxmlformats.org/drawingml/2006/main">
            <a:ext uri="{FF2B5EF4-FFF2-40B4-BE49-F238E27FC236}">
              <a16:creationId xmlns:a16="http://schemas.microsoft.com/office/drawing/2014/main" id="{C0523BE8-9235-5409-41A9-BF530048A491}"/>
            </a:ext>
          </a:extLst>
        </cdr:cNvPr>
        <cdr:cNvSpPr txBox="1"/>
      </cdr:nvSpPr>
      <cdr:spPr>
        <a:xfrm xmlns:a="http://schemas.openxmlformats.org/drawingml/2006/main">
          <a:off x="3001861" y="5096313"/>
          <a:ext cx="3120704" cy="21205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0.35285</cdr:x>
      <cdr:y>0.94946</cdr:y>
    </cdr:from>
    <cdr:to>
      <cdr:x>0.63998</cdr:x>
      <cdr:y>1</cdr:y>
    </cdr:to>
    <cdr:sp macro="" textlink="">
      <cdr:nvSpPr>
        <cdr:cNvPr id="3" name="TextBox 2">
          <a:extLst xmlns:a="http://schemas.openxmlformats.org/drawingml/2006/main">
            <a:ext uri="{FF2B5EF4-FFF2-40B4-BE49-F238E27FC236}">
              <a16:creationId xmlns:a16="http://schemas.microsoft.com/office/drawing/2014/main" id="{3BAFF4DB-84CA-E6DA-3ED7-51D1862698CA}"/>
            </a:ext>
          </a:extLst>
        </cdr:cNvPr>
        <cdr:cNvSpPr txBox="1"/>
      </cdr:nvSpPr>
      <cdr:spPr>
        <a:xfrm xmlns:a="http://schemas.openxmlformats.org/drawingml/2006/main">
          <a:off x="3370977" y="5040069"/>
          <a:ext cx="2743199" cy="26829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Number of days from application to approval</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48E91B-D5A6-431D-B89C-AD685FA6988A}" type="datetimeFigureOut">
              <a:rPr lang="en-US" smtClean="0"/>
              <a:t>9/13/2024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75A8D0-72BB-43A5-94C7-60D4CA316C86}" type="slidenum">
              <a:rPr lang="en-US" smtClean="0"/>
              <a:t>‹#›</a:t>
            </a:fld>
            <a:endParaRPr lang="en-US"/>
          </a:p>
        </p:txBody>
      </p:sp>
    </p:spTree>
    <p:extLst>
      <p:ext uri="{BB962C8B-B14F-4D97-AF65-F5344CB8AC3E}">
        <p14:creationId xmlns:p14="http://schemas.microsoft.com/office/powerpoint/2010/main" val="1716883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3273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557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2339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994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356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23</a:t>
            </a:fld>
            <a:endParaRPr lang="en-US"/>
          </a:p>
        </p:txBody>
      </p:sp>
    </p:spTree>
    <p:extLst>
      <p:ext uri="{BB962C8B-B14F-4D97-AF65-F5344CB8AC3E}">
        <p14:creationId xmlns:p14="http://schemas.microsoft.com/office/powerpoint/2010/main" val="863386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9532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4812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2315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788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1863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6852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897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4686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74900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39542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00937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4039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78425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99729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13881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0402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0167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50773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17351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3221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62134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90975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66834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54588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8341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64152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5709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26287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94268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51784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10656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58204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79960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9917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1572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6245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85263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71</a:t>
            </a:fld>
            <a:endParaRPr lang="en-US"/>
          </a:p>
        </p:txBody>
      </p:sp>
    </p:spTree>
    <p:extLst>
      <p:ext uri="{BB962C8B-B14F-4D97-AF65-F5344CB8AC3E}">
        <p14:creationId xmlns:p14="http://schemas.microsoft.com/office/powerpoint/2010/main" val="2285325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7995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611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6785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209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12760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Orange sid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cNvSpPr>
            <a:spLocks noGrp="1"/>
          </p:cNvSpPr>
          <p:nvPr>
            <p:ph type="sldNum" sz="quarter" idx="10"/>
          </p:nvPr>
        </p:nvSpPr>
        <p:spPr>
          <a:xfrm>
            <a:off x="11126362" y="6325460"/>
            <a:ext cx="608437" cy="365125"/>
          </a:xfrm>
        </p:spPr>
        <p:txBody>
          <a:bodyPr/>
          <a:lstStyle/>
          <a:p>
            <a:fld id="{F343A32A-436A-8143-8894-653E98457856}" type="slidenum">
              <a:rPr lang="en-US" smtClean="0"/>
              <a:pPr/>
              <a:t>‹#›</a:t>
            </a:fld>
            <a:endParaRPr lang="en-US" dirty="0"/>
          </a:p>
        </p:txBody>
      </p:sp>
      <p:sp>
        <p:nvSpPr>
          <p:cNvPr id="2" name="Presentation Title"/>
          <p:cNvSpPr>
            <a:spLocks noGrp="1"/>
          </p:cNvSpPr>
          <p:nvPr>
            <p:ph type="title" hasCustomPrompt="1"/>
          </p:nvPr>
        </p:nvSpPr>
        <p:spPr>
          <a:xfrm>
            <a:off x="1066800" y="914400"/>
            <a:ext cx="10058400" cy="2444750"/>
          </a:xfrm>
          <a:prstGeom prst="rect">
            <a:avLst/>
          </a:prstGeom>
        </p:spPr>
        <p:txBody>
          <a:bodyPr/>
          <a:lstStyle>
            <a:lvl1pPr>
              <a:lnSpc>
                <a:spcPct val="100000"/>
              </a:lnSpc>
              <a:defRPr sz="6000">
                <a:solidFill>
                  <a:srgbClr val="D44500"/>
                </a:solidFill>
                <a:latin typeface="Georgia" charset="0"/>
                <a:ea typeface="Georgia" charset="0"/>
                <a:cs typeface="Georgia" charset="0"/>
              </a:defRPr>
            </a:lvl1pPr>
          </a:lstStyle>
          <a:p>
            <a:r>
              <a:rPr lang="en-US" dirty="0"/>
              <a:t>Click to edit Presentation Title</a:t>
            </a:r>
          </a:p>
        </p:txBody>
      </p:sp>
      <p:sp>
        <p:nvSpPr>
          <p:cNvPr id="13" name="Presenter’s Name"/>
          <p:cNvSpPr>
            <a:spLocks noGrp="1"/>
          </p:cNvSpPr>
          <p:nvPr>
            <p:ph type="body" sz="quarter" idx="12" hasCustomPrompt="1"/>
          </p:nvPr>
        </p:nvSpPr>
        <p:spPr>
          <a:xfrm>
            <a:off x="1066800" y="3436548"/>
            <a:ext cx="10058400" cy="360784"/>
          </a:xfrm>
          <a:prstGeom prst="rect">
            <a:avLst/>
          </a:prstGeom>
        </p:spPr>
        <p:txBody>
          <a:bodyPr/>
          <a:lstStyle>
            <a:lvl1pPr marL="0" indent="0">
              <a:lnSpc>
                <a:spcPct val="100000"/>
              </a:lnSpc>
              <a:spcBef>
                <a:spcPts val="0"/>
              </a:spcBef>
              <a:buNone/>
              <a:defRPr sz="2400" b="0" baseline="0">
                <a:solidFill>
                  <a:srgbClr val="D44500"/>
                </a:solidFill>
                <a:latin typeface="Trebuchet MS" charset="0"/>
                <a:ea typeface="Trebuchet MS" charset="0"/>
                <a:cs typeface="Trebuchet MS"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Presenter’s Name </a:t>
            </a:r>
          </a:p>
        </p:txBody>
      </p:sp>
      <p:sp>
        <p:nvSpPr>
          <p:cNvPr id="15" name="Presenter’s Title"/>
          <p:cNvSpPr>
            <a:spLocks noGrp="1"/>
          </p:cNvSpPr>
          <p:nvPr>
            <p:ph type="body" sz="quarter" idx="14" hasCustomPrompt="1"/>
          </p:nvPr>
        </p:nvSpPr>
        <p:spPr>
          <a:xfrm>
            <a:off x="1066800" y="3864125"/>
            <a:ext cx="7772400" cy="546510"/>
          </a:xfrm>
          <a:prstGeom prst="rect">
            <a:avLst/>
          </a:prstGeom>
        </p:spPr>
        <p:txBody>
          <a:bodyPr/>
          <a:lstStyle>
            <a:lvl1pPr marL="0" indent="0">
              <a:lnSpc>
                <a:spcPct val="100000"/>
              </a:lnSpc>
              <a:spcBef>
                <a:spcPts val="0"/>
              </a:spcBef>
              <a:buNone/>
              <a:defRPr sz="1600" b="0" i="1" baseline="0">
                <a:solidFill>
                  <a:srgbClr val="6F777D"/>
                </a:solidFill>
                <a:latin typeface="Georgia" charset="0"/>
                <a:ea typeface="Georgia" charset="0"/>
                <a:cs typeface="Georgia"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Presenter’s Title</a:t>
            </a:r>
          </a:p>
        </p:txBody>
      </p:sp>
      <p:pic>
        <p:nvPicPr>
          <p:cNvPr id="9"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218" y="5719036"/>
            <a:ext cx="2550368" cy="324240"/>
          </a:xfrm>
          <a:prstGeom prst="rect">
            <a:avLst/>
          </a:prstGeom>
        </p:spPr>
      </p:pic>
      <p:sp>
        <p:nvSpPr>
          <p:cNvPr id="7" name="Division Name, if applicable"/>
          <p:cNvSpPr>
            <a:spLocks noGrp="1"/>
          </p:cNvSpPr>
          <p:nvPr>
            <p:ph type="body" sz="quarter" idx="19" hasCustomPrompt="1"/>
          </p:nvPr>
        </p:nvSpPr>
        <p:spPr>
          <a:xfrm>
            <a:off x="1066800" y="6030563"/>
            <a:ext cx="10058400" cy="612214"/>
          </a:xfrm>
          <a:prstGeom prst="rect">
            <a:avLst/>
          </a:prstGeom>
        </p:spPr>
        <p:txBody>
          <a:bodyPr/>
          <a:lstStyle>
            <a:lvl1pPr marL="0" indent="0">
              <a:lnSpc>
                <a:spcPct val="100000"/>
              </a:lnSpc>
              <a:spcBef>
                <a:spcPts val="0"/>
              </a:spcBef>
              <a:buNone/>
              <a:defRPr sz="1400">
                <a:solidFill>
                  <a:srgbClr val="6F777D"/>
                </a:solidFill>
                <a:latin typeface="Trebuchet MS" charset="0"/>
                <a:ea typeface="Trebuchet MS" charset="0"/>
                <a:cs typeface="Trebuchet MS"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School, Division, Office or Department Name, </a:t>
            </a:r>
            <a:r>
              <a:rPr lang="en-US"/>
              <a:t>if applicable</a:t>
            </a:r>
            <a:endParaRPr lang="en-US" dirty="0"/>
          </a:p>
        </p:txBody>
      </p:sp>
      <p:sp>
        <p:nvSpPr>
          <p:cNvPr id="16" name="Date"/>
          <p:cNvSpPr>
            <a:spLocks noGrp="1"/>
          </p:cNvSpPr>
          <p:nvPr>
            <p:ph type="body" sz="quarter" idx="17" hasCustomPrompt="1"/>
          </p:nvPr>
        </p:nvSpPr>
        <p:spPr>
          <a:xfrm>
            <a:off x="8839199" y="5771808"/>
            <a:ext cx="2895599" cy="250686"/>
          </a:xfrm>
          <a:prstGeom prst="rect">
            <a:avLst/>
          </a:prstGeom>
        </p:spPr>
        <p:txBody>
          <a:bodyPr/>
          <a:lstStyle>
            <a:lvl1pPr marL="0" indent="0" algn="r">
              <a:lnSpc>
                <a:spcPct val="100000"/>
              </a:lnSpc>
              <a:spcBef>
                <a:spcPts val="0"/>
              </a:spcBef>
              <a:buNone/>
              <a:defRPr sz="1100" b="0" baseline="0">
                <a:solidFill>
                  <a:srgbClr val="6F777D"/>
                </a:solidFill>
                <a:latin typeface="Trebuchet MS" charset="0"/>
                <a:ea typeface="Trebuchet MS" charset="0"/>
                <a:cs typeface="Trebuchet MS"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a:t>
            </a:r>
          </a:p>
        </p:txBody>
      </p:sp>
      <p:cxnSp>
        <p:nvCxnSpPr>
          <p:cNvPr id="11" name="hairline rule [design object]"/>
          <p:cNvCxnSpPr/>
          <p:nvPr userDrawn="1"/>
        </p:nvCxnSpPr>
        <p:spPr>
          <a:xfrm>
            <a:off x="1066800" y="5450913"/>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298139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Only">
    <p:spTree>
      <p:nvGrpSpPr>
        <p:cNvPr id="1" name=""/>
        <p:cNvGrpSpPr/>
        <p:nvPr/>
      </p:nvGrpSpPr>
      <p:grpSpPr>
        <a:xfrm>
          <a:off x="0" y="0"/>
          <a:ext cx="0" cy="0"/>
          <a:chOff x="0" y="0"/>
          <a:chExt cx="0" cy="0"/>
        </a:xfrm>
      </p:grpSpPr>
      <p:sp>
        <p:nvSpPr>
          <p:cNvPr id="9"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cNvSpPr>
            <a:spLocks noGrp="1"/>
          </p:cNvSpPr>
          <p:nvPr>
            <p:ph type="sldNum" sz="quarter" idx="10"/>
          </p:nvPr>
        </p:nvSpPr>
        <p:spPr>
          <a:xfrm>
            <a:off x="11126362" y="6325460"/>
            <a:ext cx="608437" cy="368300"/>
          </a:xfrm>
        </p:spPr>
        <p:txBody>
          <a:bodyPr/>
          <a:lstStyle>
            <a:lvl1pPr>
              <a:defRPr b="0"/>
            </a:lvl1pPr>
          </a:lstStyle>
          <a:p>
            <a:fld id="{F343A32A-436A-8143-8894-653E98457856}" type="slidenum">
              <a:rPr lang="en-US" smtClean="0"/>
              <a:pPr/>
              <a:t>‹#›</a:t>
            </a:fld>
            <a:endParaRPr lang="en-US" dirty="0"/>
          </a:p>
        </p:txBody>
      </p:sp>
      <p:cxnSp>
        <p:nvCxnSpPr>
          <p:cNvPr id="10" name="Orange hairline rule header [design object]"/>
          <p:cNvCxnSpPr/>
          <p:nvPr userDrawn="1"/>
        </p:nvCxnSpPr>
        <p:spPr>
          <a:xfrm>
            <a:off x="1066800" y="923514"/>
            <a:ext cx="10667999" cy="0"/>
          </a:xfrm>
          <a:prstGeom prst="line">
            <a:avLst/>
          </a:prstGeom>
          <a:ln w="12700">
            <a:solidFill>
              <a:srgbClr val="D44500"/>
            </a:solidFill>
          </a:ln>
        </p:spPr>
        <p:style>
          <a:lnRef idx="1">
            <a:schemeClr val="accent1"/>
          </a:lnRef>
          <a:fillRef idx="0">
            <a:schemeClr val="accent1"/>
          </a:fillRef>
          <a:effectRef idx="0">
            <a:schemeClr val="accent1"/>
          </a:effectRef>
          <a:fontRef idx="minor">
            <a:schemeClr val="tx1"/>
          </a:fontRef>
        </p:style>
      </p:cxnSp>
      <p:sp>
        <p:nvSpPr>
          <p:cNvPr id="13" name="Slide Title"/>
          <p:cNvSpPr>
            <a:spLocks noGrp="1"/>
          </p:cNvSpPr>
          <p:nvPr>
            <p:ph type="title"/>
          </p:nvPr>
        </p:nvSpPr>
        <p:spPr>
          <a:xfrm>
            <a:off x="1066800" y="253938"/>
            <a:ext cx="10668000" cy="632988"/>
          </a:xfrm>
          <a:prstGeom prst="rect">
            <a:avLst/>
          </a:prstGeom>
        </p:spPr>
        <p:txBody>
          <a:bodyPr/>
          <a:lstStyle>
            <a:lvl1pPr>
              <a:defRPr>
                <a:solidFill>
                  <a:srgbClr val="D44500"/>
                </a:solidFill>
                <a:latin typeface="Georgia" charset="0"/>
                <a:ea typeface="Georgia" charset="0"/>
                <a:cs typeface="Georgia" charset="0"/>
              </a:defRPr>
            </a:lvl1pPr>
          </a:lstStyle>
          <a:p>
            <a:r>
              <a:rPr lang="en-US"/>
              <a:t>Click to edit Master title style</a:t>
            </a:r>
            <a:endParaRPr lang="en-US" dirty="0"/>
          </a:p>
        </p:txBody>
      </p:sp>
      <p:sp>
        <p:nvSpPr>
          <p:cNvPr id="19" name="Main slide content text"/>
          <p:cNvSpPr>
            <a:spLocks noGrp="1"/>
          </p:cNvSpPr>
          <p:nvPr>
            <p:ph type="body" sz="quarter" idx="20"/>
          </p:nvPr>
        </p:nvSpPr>
        <p:spPr>
          <a:xfrm>
            <a:off x="1066800" y="1876680"/>
            <a:ext cx="10667998" cy="3646487"/>
          </a:xfrm>
          <a:prstGeom prst="rect">
            <a:avLst/>
          </a:prstGeom>
        </p:spPr>
        <p:txBody>
          <a:bodyPr/>
          <a:lstStyle>
            <a:lvl1pPr marL="0" indent="0">
              <a:buNone/>
              <a:defRPr sz="3600">
                <a:solidFill>
                  <a:srgbClr val="3E3D3C"/>
                </a:solidFill>
                <a:latin typeface="Trebuchet MS" charset="0"/>
                <a:ea typeface="Trebuchet MS" charset="0"/>
                <a:cs typeface="Trebuchet MS"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4" name="Subtitle, if applicable"/>
          <p:cNvSpPr>
            <a:spLocks noGrp="1"/>
          </p:cNvSpPr>
          <p:nvPr>
            <p:ph sz="quarter" idx="19" hasCustomPrompt="1"/>
          </p:nvPr>
        </p:nvSpPr>
        <p:spPr>
          <a:xfrm>
            <a:off x="1066799" y="1094048"/>
            <a:ext cx="10667999" cy="481659"/>
          </a:xfrm>
          <a:prstGeom prst="rect">
            <a:avLst/>
          </a:prstGeom>
        </p:spPr>
        <p:txBody>
          <a:bodyPr/>
          <a:lstStyle>
            <a:lvl1pPr marL="0" indent="0">
              <a:buNone/>
              <a:defRPr sz="2400" i="1">
                <a:solidFill>
                  <a:srgbClr val="6F777D"/>
                </a:solidFill>
                <a:latin typeface="Georgia" charset="0"/>
                <a:ea typeface="Georgia" charset="0"/>
                <a:cs typeface="Georgia"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subtitle, if applicable</a:t>
            </a:r>
          </a:p>
        </p:txBody>
      </p:sp>
      <p:pic>
        <p:nvPicPr>
          <p:cNvPr id="2"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cxnSp>
        <p:nvCxnSpPr>
          <p:cNvPr id="12"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5" name="Division Name, if applicable"/>
          <p:cNvSpPr>
            <a:spLocks noGrp="1"/>
          </p:cNvSpPr>
          <p:nvPr>
            <p:ph type="body" sz="quarter" idx="21" hasCustomPrompt="1"/>
          </p:nvPr>
        </p:nvSpPr>
        <p:spPr>
          <a:xfrm>
            <a:off x="2501900" y="6334354"/>
            <a:ext cx="8623300" cy="359406"/>
          </a:xfrm>
          <a:prstGeom prst="rect">
            <a:avLst/>
          </a:prstGeom>
        </p:spPr>
        <p:txBody>
          <a:bodyPr anchor="ctr"/>
          <a:lstStyle>
            <a:lvl1pPr marL="0" indent="0">
              <a:buNone/>
              <a:defRPr sz="1000">
                <a:solidFill>
                  <a:srgbClr val="6F777D"/>
                </a:solidFill>
                <a:latin typeface="Trebuchet MS" charset="0"/>
                <a:ea typeface="Trebuchet MS" charset="0"/>
                <a:cs typeface="Trebuchet MS"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Division or Department Name, if applicable</a:t>
            </a:r>
          </a:p>
        </p:txBody>
      </p:sp>
    </p:spTree>
    <p:extLst>
      <p:ext uri="{BB962C8B-B14F-4D97-AF65-F5344CB8AC3E}">
        <p14:creationId xmlns:p14="http://schemas.microsoft.com/office/powerpoint/2010/main" val="289249888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w/ Photo">
    <p:bg>
      <p:bgPr>
        <a:solidFill>
          <a:schemeClr val="bg1"/>
        </a:solidFill>
        <a:effectLst/>
      </p:bgPr>
    </p:bg>
    <p:spTree>
      <p:nvGrpSpPr>
        <p:cNvPr id="1" name=""/>
        <p:cNvGrpSpPr/>
        <p:nvPr/>
      </p:nvGrpSpPr>
      <p:grpSpPr>
        <a:xfrm>
          <a:off x="0" y="0"/>
          <a:ext cx="0" cy="0"/>
          <a:chOff x="0" y="0"/>
          <a:chExt cx="0" cy="0"/>
        </a:xfrm>
      </p:grpSpPr>
      <p:sp>
        <p:nvSpPr>
          <p:cNvPr id="11"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cNvSpPr>
            <a:spLocks noGrp="1"/>
          </p:cNvSpPr>
          <p:nvPr>
            <p:ph type="sldNum" sz="quarter" idx="10"/>
          </p:nvPr>
        </p:nvSpPr>
        <p:spPr>
          <a:xfrm>
            <a:off x="11126362" y="6325460"/>
            <a:ext cx="608437" cy="368300"/>
          </a:xfrm>
        </p:spPr>
        <p:txBody>
          <a:bodyPr/>
          <a:lstStyle>
            <a:lvl1pPr>
              <a:defRPr b="0"/>
            </a:lvl1pPr>
          </a:lstStyle>
          <a:p>
            <a:fld id="{F343A32A-436A-8143-8894-653E98457856}" type="slidenum">
              <a:rPr lang="en-US" smtClean="0"/>
              <a:pPr/>
              <a:t>‹#›</a:t>
            </a:fld>
            <a:endParaRPr lang="en-US" dirty="0"/>
          </a:p>
        </p:txBody>
      </p:sp>
      <p:sp>
        <p:nvSpPr>
          <p:cNvPr id="2" name="Slide Title"/>
          <p:cNvSpPr>
            <a:spLocks noGrp="1"/>
          </p:cNvSpPr>
          <p:nvPr>
            <p:ph type="title" hasCustomPrompt="1"/>
          </p:nvPr>
        </p:nvSpPr>
        <p:spPr>
          <a:xfrm>
            <a:off x="1066801" y="2362200"/>
            <a:ext cx="4569012" cy="2819400"/>
          </a:xfrm>
          <a:prstGeom prst="rect">
            <a:avLst/>
          </a:prstGeom>
        </p:spPr>
        <p:txBody>
          <a:bodyPr/>
          <a:lstStyle>
            <a:lvl1pPr>
              <a:lnSpc>
                <a:spcPct val="100000"/>
              </a:lnSpc>
              <a:defRPr sz="4400">
                <a:solidFill>
                  <a:srgbClr val="D44500"/>
                </a:solidFill>
                <a:latin typeface="Georgia" charset="0"/>
                <a:ea typeface="Georgia" charset="0"/>
                <a:cs typeface="Georgia" charset="0"/>
              </a:defRPr>
            </a:lvl1pPr>
          </a:lstStyle>
          <a:p>
            <a:r>
              <a:rPr lang="en-US" dirty="0"/>
              <a:t>Click to edit Section Title</a:t>
            </a:r>
          </a:p>
        </p:txBody>
      </p:sp>
      <p:sp>
        <p:nvSpPr>
          <p:cNvPr id="9" name="Picture"/>
          <p:cNvSpPr>
            <a:spLocks noGrp="1"/>
          </p:cNvSpPr>
          <p:nvPr>
            <p:ph type="pic" sz="quarter" idx="14" hasCustomPrompt="1"/>
          </p:nvPr>
        </p:nvSpPr>
        <p:spPr>
          <a:xfrm>
            <a:off x="6096000" y="457202"/>
            <a:ext cx="5638800" cy="5739712"/>
          </a:xfrm>
          <a:prstGeom prst="rect">
            <a:avLst/>
          </a:prstGeom>
        </p:spPr>
        <p:txBody>
          <a:bodyPr/>
          <a:lstStyle>
            <a:lvl1pPr marL="0" indent="0">
              <a:buNone/>
              <a:defRPr sz="1800">
                <a:latin typeface="Trebuchet MS" charset="0"/>
                <a:ea typeface="Trebuchet MS" charset="0"/>
                <a:cs typeface="Trebuchet MS" charset="0"/>
              </a:defRPr>
            </a:lvl1pPr>
          </a:lstStyle>
          <a:p>
            <a:r>
              <a:rPr lang="en-US" dirty="0"/>
              <a:t>Drag photo here or click image icon to select a photo</a:t>
            </a:r>
          </a:p>
        </p:txBody>
      </p:sp>
      <p:pic>
        <p:nvPicPr>
          <p:cNvPr id="12"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sp>
        <p:nvSpPr>
          <p:cNvPr id="15" name="Division Name, if applicable"/>
          <p:cNvSpPr>
            <a:spLocks noGrp="1"/>
          </p:cNvSpPr>
          <p:nvPr>
            <p:ph type="body" sz="quarter" idx="18" hasCustomPrompt="1"/>
          </p:nvPr>
        </p:nvSpPr>
        <p:spPr>
          <a:xfrm>
            <a:off x="2496966" y="6328635"/>
            <a:ext cx="8629396" cy="365125"/>
          </a:xfrm>
          <a:prstGeom prst="rect">
            <a:avLst/>
          </a:prstGeom>
        </p:spPr>
        <p:txBody>
          <a:bodyPr anchor="ctr"/>
          <a:lstStyle>
            <a:lvl1pPr marL="0" indent="0">
              <a:buNone/>
              <a:defRPr sz="1000" baseline="0">
                <a:solidFill>
                  <a:srgbClr val="6F777D"/>
                </a:solidFill>
                <a:latin typeface="Trebuchet MS" charset="0"/>
                <a:ea typeface="Trebuchet MS" charset="0"/>
                <a:cs typeface="Trebuchet MS" charset="0"/>
              </a:defRPr>
            </a:lvl1pPr>
          </a:lstStyle>
          <a:p>
            <a:pPr lvl="0"/>
            <a:r>
              <a:rPr lang="en-US" dirty="0"/>
              <a:t>Click to add Division or Department Name, if applicable</a:t>
            </a:r>
          </a:p>
        </p:txBody>
      </p:sp>
      <p:cxnSp>
        <p:nvCxnSpPr>
          <p:cNvPr id="17"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558581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no photo)">
    <p:bg>
      <p:bgPr>
        <a:solidFill>
          <a:schemeClr val="bg1"/>
        </a:solidFill>
        <a:effectLst/>
      </p:bgPr>
    </p:bg>
    <p:spTree>
      <p:nvGrpSpPr>
        <p:cNvPr id="1" name=""/>
        <p:cNvGrpSpPr/>
        <p:nvPr/>
      </p:nvGrpSpPr>
      <p:grpSpPr>
        <a:xfrm>
          <a:off x="0" y="0"/>
          <a:ext cx="0" cy="0"/>
          <a:chOff x="0" y="0"/>
          <a:chExt cx="0" cy="0"/>
        </a:xfrm>
      </p:grpSpPr>
      <p:sp>
        <p:nvSpPr>
          <p:cNvPr id="18"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cNvSpPr>
            <a:spLocks noGrp="1"/>
          </p:cNvSpPr>
          <p:nvPr>
            <p:ph type="sldNum" sz="quarter" idx="10"/>
          </p:nvPr>
        </p:nvSpPr>
        <p:spPr>
          <a:xfrm>
            <a:off x="11126362" y="6325460"/>
            <a:ext cx="608437" cy="368300"/>
          </a:xfrm>
        </p:spPr>
        <p:txBody>
          <a:bodyPr/>
          <a:lstStyle>
            <a:lvl1pPr>
              <a:defRPr b="0"/>
            </a:lvl1pPr>
          </a:lstStyle>
          <a:p>
            <a:fld id="{F343A32A-436A-8143-8894-653E98457856}" type="slidenum">
              <a:rPr lang="en-US" smtClean="0"/>
              <a:pPr/>
              <a:t>‹#›</a:t>
            </a:fld>
            <a:endParaRPr lang="en-US" dirty="0"/>
          </a:p>
        </p:txBody>
      </p:sp>
      <p:sp>
        <p:nvSpPr>
          <p:cNvPr id="2" name="Section Title"/>
          <p:cNvSpPr>
            <a:spLocks noGrp="1"/>
          </p:cNvSpPr>
          <p:nvPr>
            <p:ph type="title" hasCustomPrompt="1"/>
          </p:nvPr>
        </p:nvSpPr>
        <p:spPr>
          <a:xfrm>
            <a:off x="1066800" y="2362200"/>
            <a:ext cx="10058400" cy="2819400"/>
          </a:xfrm>
          <a:prstGeom prst="rect">
            <a:avLst/>
          </a:prstGeom>
        </p:spPr>
        <p:txBody>
          <a:bodyPr/>
          <a:lstStyle>
            <a:lvl1pPr>
              <a:lnSpc>
                <a:spcPct val="100000"/>
              </a:lnSpc>
              <a:defRPr sz="4400">
                <a:solidFill>
                  <a:srgbClr val="D44500"/>
                </a:solidFill>
                <a:latin typeface="Georgia" charset="0"/>
                <a:ea typeface="Georgia" charset="0"/>
                <a:cs typeface="Georgia" charset="0"/>
              </a:defRPr>
            </a:lvl1pPr>
          </a:lstStyle>
          <a:p>
            <a:r>
              <a:rPr lang="en-US" dirty="0"/>
              <a:t>Click to edit Section Title</a:t>
            </a:r>
          </a:p>
        </p:txBody>
      </p:sp>
      <p:pic>
        <p:nvPicPr>
          <p:cNvPr id="15"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sp>
        <p:nvSpPr>
          <p:cNvPr id="16" name="Division Name, if applicable"/>
          <p:cNvSpPr>
            <a:spLocks noGrp="1"/>
          </p:cNvSpPr>
          <p:nvPr>
            <p:ph type="body" sz="quarter" idx="18" hasCustomPrompt="1"/>
          </p:nvPr>
        </p:nvSpPr>
        <p:spPr>
          <a:xfrm>
            <a:off x="2496966" y="6328635"/>
            <a:ext cx="8629396" cy="365125"/>
          </a:xfrm>
          <a:prstGeom prst="rect">
            <a:avLst/>
          </a:prstGeom>
        </p:spPr>
        <p:txBody>
          <a:bodyPr anchor="ctr"/>
          <a:lstStyle>
            <a:lvl1pPr marL="0" indent="0">
              <a:buNone/>
              <a:defRPr sz="1000" baseline="0">
                <a:solidFill>
                  <a:srgbClr val="6F777D"/>
                </a:solidFill>
                <a:latin typeface="Trebuchet MS" charset="0"/>
                <a:ea typeface="Trebuchet MS" charset="0"/>
                <a:cs typeface="Trebuchet MS" charset="0"/>
              </a:defRPr>
            </a:lvl1pPr>
          </a:lstStyle>
          <a:p>
            <a:pPr lvl="0"/>
            <a:r>
              <a:rPr lang="en-US" dirty="0"/>
              <a:t>Click to add Division or Department Name, if applicable</a:t>
            </a:r>
          </a:p>
        </p:txBody>
      </p:sp>
      <p:cxnSp>
        <p:nvCxnSpPr>
          <p:cNvPr id="17"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140372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w/ Bullets + Photo">
    <p:spTree>
      <p:nvGrpSpPr>
        <p:cNvPr id="1" name=""/>
        <p:cNvGrpSpPr/>
        <p:nvPr/>
      </p:nvGrpSpPr>
      <p:grpSpPr>
        <a:xfrm>
          <a:off x="0" y="0"/>
          <a:ext cx="0" cy="0"/>
          <a:chOff x="0" y="0"/>
          <a:chExt cx="0" cy="0"/>
        </a:xfrm>
      </p:grpSpPr>
      <p:sp>
        <p:nvSpPr>
          <p:cNvPr id="20" name="Slide Number"/>
          <p:cNvSpPr>
            <a:spLocks noGrp="1"/>
          </p:cNvSpPr>
          <p:nvPr>
            <p:ph type="sldNum" sz="quarter" idx="10"/>
          </p:nvPr>
        </p:nvSpPr>
        <p:spPr>
          <a:xfrm>
            <a:off x="11126362" y="6325460"/>
            <a:ext cx="608437" cy="368300"/>
          </a:xfrm>
        </p:spPr>
        <p:txBody>
          <a:bodyPr/>
          <a:lstStyle>
            <a:lvl1pPr>
              <a:defRPr b="0"/>
            </a:lvl1pPr>
          </a:lstStyle>
          <a:p>
            <a:fld id="{F343A32A-436A-8143-8894-653E98457856}" type="slidenum">
              <a:rPr lang="en-US" smtClean="0"/>
              <a:pPr/>
              <a:t>‹#›</a:t>
            </a:fld>
            <a:endParaRPr lang="en-US" dirty="0"/>
          </a:p>
        </p:txBody>
      </p:sp>
      <p:sp>
        <p:nvSpPr>
          <p:cNvPr id="15" name="Slide Title"/>
          <p:cNvSpPr>
            <a:spLocks noGrp="1"/>
          </p:cNvSpPr>
          <p:nvPr>
            <p:ph type="title"/>
          </p:nvPr>
        </p:nvSpPr>
        <p:spPr>
          <a:xfrm>
            <a:off x="1066800" y="253938"/>
            <a:ext cx="10668000" cy="632988"/>
          </a:xfrm>
          <a:prstGeom prst="rect">
            <a:avLst/>
          </a:prstGeom>
        </p:spPr>
        <p:txBody>
          <a:bodyPr/>
          <a:lstStyle>
            <a:lvl1pPr>
              <a:defRPr>
                <a:solidFill>
                  <a:srgbClr val="D44500"/>
                </a:solidFill>
                <a:latin typeface="Georgia" charset="0"/>
                <a:ea typeface="Georgia" charset="0"/>
                <a:cs typeface="Georgia" charset="0"/>
              </a:defRPr>
            </a:lvl1pPr>
          </a:lstStyle>
          <a:p>
            <a:r>
              <a:rPr lang="en-US"/>
              <a:t>Click to edit Master title style</a:t>
            </a:r>
            <a:endParaRPr lang="en-US" dirty="0"/>
          </a:p>
        </p:txBody>
      </p:sp>
      <p:sp>
        <p:nvSpPr>
          <p:cNvPr id="28" name="Subtitle, if applicable"/>
          <p:cNvSpPr>
            <a:spLocks noGrp="1"/>
          </p:cNvSpPr>
          <p:nvPr>
            <p:ph sz="quarter" idx="19" hasCustomPrompt="1"/>
          </p:nvPr>
        </p:nvSpPr>
        <p:spPr>
          <a:xfrm>
            <a:off x="1066799" y="1094048"/>
            <a:ext cx="4567883" cy="808231"/>
          </a:xfrm>
          <a:prstGeom prst="rect">
            <a:avLst/>
          </a:prstGeom>
        </p:spPr>
        <p:txBody>
          <a:bodyPr/>
          <a:lstStyle>
            <a:lvl1pPr marL="0" indent="0">
              <a:buNone/>
              <a:defRPr sz="2400" i="1">
                <a:solidFill>
                  <a:srgbClr val="6F777D"/>
                </a:solidFill>
                <a:latin typeface="Georgia" charset="0"/>
                <a:ea typeface="Georgia" charset="0"/>
                <a:cs typeface="Georgia"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subtitle, if applicable</a:t>
            </a:r>
          </a:p>
        </p:txBody>
      </p:sp>
      <p:sp>
        <p:nvSpPr>
          <p:cNvPr id="3" name="Main heading and bullets text"/>
          <p:cNvSpPr>
            <a:spLocks noGrp="1"/>
          </p:cNvSpPr>
          <p:nvPr>
            <p:ph type="body" sz="quarter" idx="21"/>
          </p:nvPr>
        </p:nvSpPr>
        <p:spPr>
          <a:xfrm>
            <a:off x="1066800" y="2122595"/>
            <a:ext cx="4567882" cy="3225693"/>
          </a:xfrm>
          <a:prstGeom prst="rect">
            <a:avLst/>
          </a:prstGeom>
        </p:spPr>
        <p:txBody>
          <a:bodyPr/>
          <a:lstStyle>
            <a:lvl1pPr marL="0" indent="0">
              <a:buSzPct val="60000"/>
              <a:buNone/>
              <a:defRPr>
                <a:solidFill>
                  <a:srgbClr val="3E3D3C"/>
                </a:solidFill>
                <a:latin typeface="Trebuchet MS" charset="0"/>
                <a:ea typeface="Trebuchet MS" charset="0"/>
                <a:cs typeface="Trebuchet MS" charset="0"/>
              </a:defRPr>
            </a:lvl1pPr>
            <a:lvl2pPr>
              <a:buSzPct val="60000"/>
              <a:defRPr>
                <a:solidFill>
                  <a:srgbClr val="3E3D3C"/>
                </a:solidFill>
                <a:latin typeface="Trebuchet MS" charset="0"/>
                <a:ea typeface="Trebuchet MS" charset="0"/>
                <a:cs typeface="Trebuchet MS" charset="0"/>
              </a:defRPr>
            </a:lvl2pPr>
            <a:lvl3pPr>
              <a:buSzPct val="60000"/>
              <a:defRPr>
                <a:solidFill>
                  <a:srgbClr val="3E3D3C"/>
                </a:solidFill>
                <a:latin typeface="Trebuchet MS" charset="0"/>
                <a:ea typeface="Trebuchet MS" charset="0"/>
                <a:cs typeface="Trebuchet MS" charset="0"/>
              </a:defRPr>
            </a:lvl3pPr>
            <a:lvl4pPr>
              <a:buSzPct val="60000"/>
              <a:defRPr>
                <a:solidFill>
                  <a:srgbClr val="3E3D3C"/>
                </a:solidFill>
                <a:latin typeface="Trebuchet MS" charset="0"/>
                <a:ea typeface="Trebuchet MS" charset="0"/>
                <a:cs typeface="Trebuchet MS" charset="0"/>
              </a:defRPr>
            </a:lvl4pPr>
            <a:lvl5pPr>
              <a:buSzPct val="60000"/>
              <a:defRPr>
                <a:solidFill>
                  <a:srgbClr val="3E3D3C"/>
                </a:solidFill>
                <a:latin typeface="Trebuchet MS" charset="0"/>
                <a:ea typeface="Trebuchet MS" charset="0"/>
                <a:cs typeface="Trebuchet MS"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6" name="Orange hairline rule header [design object]"/>
          <p:cNvCxnSpPr/>
          <p:nvPr userDrawn="1"/>
        </p:nvCxnSpPr>
        <p:spPr>
          <a:xfrm>
            <a:off x="1066800" y="923514"/>
            <a:ext cx="10667999" cy="0"/>
          </a:xfrm>
          <a:prstGeom prst="line">
            <a:avLst/>
          </a:prstGeom>
          <a:ln w="12700">
            <a:solidFill>
              <a:srgbClr val="D44500"/>
            </a:solidFill>
          </a:ln>
        </p:spPr>
        <p:style>
          <a:lnRef idx="1">
            <a:schemeClr val="accent1"/>
          </a:lnRef>
          <a:fillRef idx="0">
            <a:schemeClr val="accent1"/>
          </a:fillRef>
          <a:effectRef idx="0">
            <a:schemeClr val="accent1"/>
          </a:effectRef>
          <a:fontRef idx="minor">
            <a:schemeClr val="tx1"/>
          </a:fontRef>
        </p:style>
      </p:cxnSp>
      <p:sp>
        <p:nvSpPr>
          <p:cNvPr id="9" name="Picture"/>
          <p:cNvSpPr>
            <a:spLocks noGrp="1"/>
          </p:cNvSpPr>
          <p:nvPr>
            <p:ph type="pic" sz="quarter" idx="14" hasCustomPrompt="1"/>
          </p:nvPr>
        </p:nvSpPr>
        <p:spPr>
          <a:xfrm>
            <a:off x="6096000" y="926689"/>
            <a:ext cx="5638800" cy="5270225"/>
          </a:xfrm>
          <a:prstGeom prst="rect">
            <a:avLst/>
          </a:prstGeom>
        </p:spPr>
        <p:txBody>
          <a:bodyPr/>
          <a:lstStyle>
            <a:lvl1pPr marL="0" indent="0">
              <a:buNone/>
              <a:defRPr sz="1800">
                <a:latin typeface="Trebuchet MS" charset="0"/>
                <a:ea typeface="Trebuchet MS" charset="0"/>
                <a:cs typeface="Trebuchet MS" charset="0"/>
              </a:defRPr>
            </a:lvl1pPr>
          </a:lstStyle>
          <a:p>
            <a:r>
              <a:rPr lang="en-US" dirty="0"/>
              <a:t>Drag photo here or click image icon to select a photo</a:t>
            </a:r>
          </a:p>
        </p:txBody>
      </p:sp>
      <p:pic>
        <p:nvPicPr>
          <p:cNvPr id="21"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cxnSp>
        <p:nvCxnSpPr>
          <p:cNvPr id="23"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25"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ivision Name, if applicable"/>
          <p:cNvSpPr>
            <a:spLocks noGrp="1"/>
          </p:cNvSpPr>
          <p:nvPr>
            <p:ph type="body" sz="quarter" idx="22" hasCustomPrompt="1"/>
          </p:nvPr>
        </p:nvSpPr>
        <p:spPr>
          <a:xfrm>
            <a:off x="2501900" y="6334354"/>
            <a:ext cx="8623300" cy="359406"/>
          </a:xfrm>
          <a:prstGeom prst="rect">
            <a:avLst/>
          </a:prstGeom>
        </p:spPr>
        <p:txBody>
          <a:bodyPr anchor="ctr"/>
          <a:lstStyle>
            <a:lvl1pPr marL="0" indent="0">
              <a:buNone/>
              <a:defRPr sz="1000">
                <a:solidFill>
                  <a:srgbClr val="6F777D"/>
                </a:solidFill>
                <a:latin typeface="Trebuchet MS" charset="0"/>
                <a:ea typeface="Trebuchet MS" charset="0"/>
                <a:cs typeface="Trebuchet MS"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Division or Department Name, if applicable</a:t>
            </a:r>
          </a:p>
        </p:txBody>
      </p:sp>
    </p:spTree>
    <p:extLst>
      <p:ext uri="{BB962C8B-B14F-4D97-AF65-F5344CB8AC3E}">
        <p14:creationId xmlns:p14="http://schemas.microsoft.com/office/powerpoint/2010/main" val="194421583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w/ Bullets (no photo)">
    <p:spTree>
      <p:nvGrpSpPr>
        <p:cNvPr id="1" name=""/>
        <p:cNvGrpSpPr/>
        <p:nvPr/>
      </p:nvGrpSpPr>
      <p:grpSpPr>
        <a:xfrm>
          <a:off x="0" y="0"/>
          <a:ext cx="0" cy="0"/>
          <a:chOff x="0" y="0"/>
          <a:chExt cx="0" cy="0"/>
        </a:xfrm>
      </p:grpSpPr>
      <p:sp>
        <p:nvSpPr>
          <p:cNvPr id="18" name="Slide Number"/>
          <p:cNvSpPr>
            <a:spLocks noGrp="1"/>
          </p:cNvSpPr>
          <p:nvPr>
            <p:ph type="sldNum" sz="quarter" idx="10"/>
          </p:nvPr>
        </p:nvSpPr>
        <p:spPr>
          <a:xfrm>
            <a:off x="11126362" y="6325460"/>
            <a:ext cx="608437" cy="368300"/>
          </a:xfrm>
        </p:spPr>
        <p:txBody>
          <a:bodyPr/>
          <a:lstStyle>
            <a:lvl1pPr>
              <a:defRPr b="0"/>
            </a:lvl1pPr>
          </a:lstStyle>
          <a:p>
            <a:fld id="{F343A32A-436A-8143-8894-653E98457856}" type="slidenum">
              <a:rPr lang="en-US" smtClean="0"/>
              <a:pPr/>
              <a:t>‹#›</a:t>
            </a:fld>
            <a:endParaRPr lang="en-US" dirty="0"/>
          </a:p>
        </p:txBody>
      </p:sp>
      <p:sp>
        <p:nvSpPr>
          <p:cNvPr id="19" name="Slide Title"/>
          <p:cNvSpPr>
            <a:spLocks noGrp="1"/>
          </p:cNvSpPr>
          <p:nvPr>
            <p:ph type="title"/>
          </p:nvPr>
        </p:nvSpPr>
        <p:spPr>
          <a:xfrm>
            <a:off x="1066800" y="253938"/>
            <a:ext cx="10668000" cy="632988"/>
          </a:xfrm>
          <a:prstGeom prst="rect">
            <a:avLst/>
          </a:prstGeom>
        </p:spPr>
        <p:txBody>
          <a:bodyPr/>
          <a:lstStyle>
            <a:lvl1pPr>
              <a:defRPr>
                <a:solidFill>
                  <a:srgbClr val="D44500"/>
                </a:solidFill>
                <a:latin typeface="Georgia" charset="0"/>
                <a:ea typeface="Georgia" charset="0"/>
                <a:cs typeface="Georgia" charset="0"/>
              </a:defRPr>
            </a:lvl1pPr>
          </a:lstStyle>
          <a:p>
            <a:r>
              <a:rPr lang="en-US"/>
              <a:t>Click to edit Master title style</a:t>
            </a:r>
            <a:endParaRPr lang="en-US" dirty="0"/>
          </a:p>
        </p:txBody>
      </p:sp>
      <p:cxnSp>
        <p:nvCxnSpPr>
          <p:cNvPr id="20" name="Orange hairline rule header [design object]"/>
          <p:cNvCxnSpPr/>
          <p:nvPr userDrawn="1"/>
        </p:nvCxnSpPr>
        <p:spPr>
          <a:xfrm>
            <a:off x="1066800" y="923514"/>
            <a:ext cx="10667999" cy="0"/>
          </a:xfrm>
          <a:prstGeom prst="line">
            <a:avLst/>
          </a:prstGeom>
          <a:ln w="12700">
            <a:solidFill>
              <a:srgbClr val="D44500"/>
            </a:solidFill>
          </a:ln>
        </p:spPr>
        <p:style>
          <a:lnRef idx="1">
            <a:schemeClr val="accent1"/>
          </a:lnRef>
          <a:fillRef idx="0">
            <a:schemeClr val="accent1"/>
          </a:fillRef>
          <a:effectRef idx="0">
            <a:schemeClr val="accent1"/>
          </a:effectRef>
          <a:fontRef idx="minor">
            <a:schemeClr val="tx1"/>
          </a:fontRef>
        </p:style>
      </p:cxnSp>
      <p:sp>
        <p:nvSpPr>
          <p:cNvPr id="14" name="Subtitle, if applicable"/>
          <p:cNvSpPr>
            <a:spLocks noGrp="1"/>
          </p:cNvSpPr>
          <p:nvPr>
            <p:ph sz="quarter" idx="19" hasCustomPrompt="1"/>
          </p:nvPr>
        </p:nvSpPr>
        <p:spPr>
          <a:xfrm>
            <a:off x="1066799" y="1094049"/>
            <a:ext cx="10668000" cy="590332"/>
          </a:xfrm>
          <a:prstGeom prst="rect">
            <a:avLst/>
          </a:prstGeom>
        </p:spPr>
        <p:txBody>
          <a:bodyPr/>
          <a:lstStyle>
            <a:lvl1pPr marL="0" indent="0">
              <a:buNone/>
              <a:defRPr sz="2400" i="1">
                <a:solidFill>
                  <a:srgbClr val="6F777D"/>
                </a:solidFill>
                <a:latin typeface="Georgia" charset="0"/>
                <a:ea typeface="Georgia" charset="0"/>
                <a:cs typeface="Georgia"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subtitle, if applicable</a:t>
            </a:r>
          </a:p>
        </p:txBody>
      </p:sp>
      <p:sp>
        <p:nvSpPr>
          <p:cNvPr id="4" name="Main heading and bullets text"/>
          <p:cNvSpPr>
            <a:spLocks noGrp="1"/>
          </p:cNvSpPr>
          <p:nvPr>
            <p:ph type="body" sz="quarter" idx="20"/>
          </p:nvPr>
        </p:nvSpPr>
        <p:spPr>
          <a:xfrm>
            <a:off x="1066800" y="1890713"/>
            <a:ext cx="10668000" cy="3832225"/>
          </a:xfrm>
          <a:prstGeom prst="rect">
            <a:avLst/>
          </a:prstGeom>
        </p:spPr>
        <p:txBody>
          <a:bodyPr/>
          <a:lstStyle>
            <a:lvl1pPr marL="0" indent="0">
              <a:spcAft>
                <a:spcPts val="600"/>
              </a:spcAft>
              <a:buSzPct val="60000"/>
              <a:buNone/>
              <a:defRPr sz="3600">
                <a:solidFill>
                  <a:srgbClr val="3E3D3C"/>
                </a:solidFill>
                <a:latin typeface="Trebuchet MS" charset="0"/>
                <a:ea typeface="Trebuchet MS" charset="0"/>
                <a:cs typeface="Trebuchet MS" charset="0"/>
              </a:defRPr>
            </a:lvl1pPr>
            <a:lvl2pPr>
              <a:buSzPct val="60000"/>
              <a:defRPr sz="3200">
                <a:solidFill>
                  <a:srgbClr val="3E3D3C"/>
                </a:solidFill>
                <a:latin typeface="Trebuchet MS" charset="0"/>
                <a:ea typeface="Trebuchet MS" charset="0"/>
                <a:cs typeface="Trebuchet MS" charset="0"/>
              </a:defRPr>
            </a:lvl2pPr>
            <a:lvl3pPr>
              <a:buSzPct val="60000"/>
              <a:defRPr sz="2400">
                <a:solidFill>
                  <a:srgbClr val="3E3D3C"/>
                </a:solidFill>
                <a:latin typeface="Trebuchet MS" charset="0"/>
                <a:ea typeface="Trebuchet MS" charset="0"/>
                <a:cs typeface="Trebuchet MS" charset="0"/>
              </a:defRPr>
            </a:lvl3pPr>
            <a:lvl4pPr>
              <a:buSzPct val="60000"/>
              <a:defRPr sz="2000">
                <a:solidFill>
                  <a:srgbClr val="3E3D3C"/>
                </a:solidFill>
                <a:latin typeface="Trebuchet MS" charset="0"/>
                <a:ea typeface="Trebuchet MS" charset="0"/>
                <a:cs typeface="Trebuchet MS" charset="0"/>
              </a:defRPr>
            </a:lvl4pPr>
            <a:lvl5pPr>
              <a:buSzPct val="60000"/>
              <a:defRPr sz="2000">
                <a:solidFill>
                  <a:srgbClr val="3E3D3C"/>
                </a:solidFill>
                <a:latin typeface="Trebuchet MS" charset="0"/>
                <a:ea typeface="Trebuchet MS" charset="0"/>
                <a:cs typeface="Trebuchet MS"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1"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sp>
        <p:nvSpPr>
          <p:cNvPr id="22" name="Division, if applicable"/>
          <p:cNvSpPr>
            <a:spLocks noGrp="1"/>
          </p:cNvSpPr>
          <p:nvPr>
            <p:ph type="body" sz="quarter" idx="18" hasCustomPrompt="1"/>
          </p:nvPr>
        </p:nvSpPr>
        <p:spPr>
          <a:xfrm>
            <a:off x="2496966" y="6328635"/>
            <a:ext cx="8629396" cy="365125"/>
          </a:xfrm>
          <a:prstGeom prst="rect">
            <a:avLst/>
          </a:prstGeom>
        </p:spPr>
        <p:txBody>
          <a:bodyPr anchor="ctr"/>
          <a:lstStyle>
            <a:lvl1pPr marL="0" indent="0">
              <a:buNone/>
              <a:defRPr sz="1000" baseline="0">
                <a:solidFill>
                  <a:srgbClr val="6F777D"/>
                </a:solidFill>
                <a:latin typeface="Trebuchet MS" charset="0"/>
                <a:ea typeface="Trebuchet MS" charset="0"/>
                <a:cs typeface="Trebuchet MS" charset="0"/>
              </a:defRPr>
            </a:lvl1pPr>
          </a:lstStyle>
          <a:p>
            <a:pPr lvl="0"/>
            <a:r>
              <a:rPr lang="en-US" dirty="0"/>
              <a:t>Click to add Division or Department Name, if applicable</a:t>
            </a:r>
          </a:p>
        </p:txBody>
      </p:sp>
      <p:cxnSp>
        <p:nvCxnSpPr>
          <p:cNvPr id="23"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24"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672162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Large Photo w/ Sidebar">
    <p:bg>
      <p:bgRef idx="1001">
        <a:schemeClr val="bg1"/>
      </p:bgRef>
    </p:bg>
    <p:spTree>
      <p:nvGrpSpPr>
        <p:cNvPr id="1" name=""/>
        <p:cNvGrpSpPr/>
        <p:nvPr/>
      </p:nvGrpSpPr>
      <p:grpSpPr>
        <a:xfrm>
          <a:off x="0" y="0"/>
          <a:ext cx="0" cy="0"/>
          <a:chOff x="0" y="0"/>
          <a:chExt cx="0" cy="0"/>
        </a:xfrm>
      </p:grpSpPr>
      <p:sp>
        <p:nvSpPr>
          <p:cNvPr id="15" name="Slide Number"/>
          <p:cNvSpPr>
            <a:spLocks noGrp="1"/>
          </p:cNvSpPr>
          <p:nvPr>
            <p:ph type="sldNum" sz="quarter" idx="10"/>
          </p:nvPr>
        </p:nvSpPr>
        <p:spPr>
          <a:xfrm>
            <a:off x="11126362" y="6328634"/>
            <a:ext cx="608437" cy="365125"/>
          </a:xfrm>
        </p:spPr>
        <p:txBody>
          <a:bodyPr/>
          <a:lstStyle>
            <a:lvl1pPr>
              <a:defRPr b="0"/>
            </a:lvl1pPr>
          </a:lstStyle>
          <a:p>
            <a:fld id="{F343A32A-436A-8143-8894-653E98457856}" type="slidenum">
              <a:rPr lang="en-US" smtClean="0"/>
              <a:pPr/>
              <a:t>‹#›</a:t>
            </a:fld>
            <a:endParaRPr lang="en-US" dirty="0"/>
          </a:p>
        </p:txBody>
      </p:sp>
      <p:sp>
        <p:nvSpPr>
          <p:cNvPr id="2" name="Title"/>
          <p:cNvSpPr>
            <a:spLocks noGrp="1"/>
          </p:cNvSpPr>
          <p:nvPr>
            <p:ph type="title" hasCustomPrompt="1"/>
          </p:nvPr>
        </p:nvSpPr>
        <p:spPr>
          <a:xfrm>
            <a:off x="8839201" y="914399"/>
            <a:ext cx="2895598" cy="1120141"/>
          </a:xfrm>
          <a:prstGeom prst="rect">
            <a:avLst/>
          </a:prstGeom>
        </p:spPr>
        <p:txBody>
          <a:bodyPr/>
          <a:lstStyle>
            <a:lvl1pPr>
              <a:lnSpc>
                <a:spcPct val="100000"/>
              </a:lnSpc>
              <a:defRPr sz="2400" baseline="0">
                <a:solidFill>
                  <a:srgbClr val="D44500"/>
                </a:solidFill>
                <a:latin typeface="Georgia" charset="0"/>
                <a:ea typeface="Georgia" charset="0"/>
                <a:cs typeface="Georgia" charset="0"/>
              </a:defRPr>
            </a:lvl1pPr>
          </a:lstStyle>
          <a:p>
            <a:r>
              <a:rPr lang="en-US" dirty="0"/>
              <a:t>Click to </a:t>
            </a:r>
            <a:r>
              <a:rPr lang="en-US"/>
              <a:t>edit Title</a:t>
            </a:r>
            <a:endParaRPr lang="en-US" dirty="0"/>
          </a:p>
        </p:txBody>
      </p:sp>
      <p:sp>
        <p:nvSpPr>
          <p:cNvPr id="4" name="Main content or caption text"/>
          <p:cNvSpPr>
            <a:spLocks noGrp="1"/>
          </p:cNvSpPr>
          <p:nvPr>
            <p:ph type="body" sz="quarter" idx="19" hasCustomPrompt="1"/>
          </p:nvPr>
        </p:nvSpPr>
        <p:spPr>
          <a:xfrm>
            <a:off x="8839200" y="2362200"/>
            <a:ext cx="2895600" cy="3467100"/>
          </a:xfrm>
          <a:prstGeom prst="rect">
            <a:avLst/>
          </a:prstGeom>
        </p:spPr>
        <p:txBody>
          <a:bodyPr/>
          <a:lstStyle>
            <a:lvl1pPr marL="0" indent="0">
              <a:buNone/>
              <a:defRPr sz="1600" baseline="0">
                <a:solidFill>
                  <a:srgbClr val="D445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sz="1600" dirty="0"/>
              <a:t>Click to add text </a:t>
            </a:r>
            <a:endParaRPr lang="en-US" dirty="0"/>
          </a:p>
        </p:txBody>
      </p:sp>
      <p:sp>
        <p:nvSpPr>
          <p:cNvPr id="9" name="Picture"/>
          <p:cNvSpPr>
            <a:spLocks noGrp="1"/>
          </p:cNvSpPr>
          <p:nvPr>
            <p:ph type="pic" sz="quarter" idx="15" hasCustomPrompt="1"/>
          </p:nvPr>
        </p:nvSpPr>
        <p:spPr>
          <a:xfrm>
            <a:off x="1066799" y="457202"/>
            <a:ext cx="7578503" cy="5739712"/>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800">
                <a:latin typeface="Trebuchet MS" charset="0"/>
                <a:ea typeface="Trebuchet MS" charset="0"/>
                <a:cs typeface="Trebuchet MS"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Drag photo here or click image icon to select a photo</a:t>
            </a:r>
          </a:p>
        </p:txBody>
      </p:sp>
      <p:pic>
        <p:nvPicPr>
          <p:cNvPr id="17"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cxnSp>
        <p:nvCxnSpPr>
          <p:cNvPr id="19"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20"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ivision Name, if applicable"/>
          <p:cNvSpPr>
            <a:spLocks noGrp="1"/>
          </p:cNvSpPr>
          <p:nvPr>
            <p:ph type="body" sz="quarter" idx="22" hasCustomPrompt="1"/>
          </p:nvPr>
        </p:nvSpPr>
        <p:spPr>
          <a:xfrm>
            <a:off x="2501900" y="6334354"/>
            <a:ext cx="8623300" cy="359406"/>
          </a:xfrm>
          <a:prstGeom prst="rect">
            <a:avLst/>
          </a:prstGeom>
        </p:spPr>
        <p:txBody>
          <a:bodyPr anchor="ctr"/>
          <a:lstStyle>
            <a:lvl1pPr marL="0" indent="0">
              <a:buNone/>
              <a:defRPr sz="1000">
                <a:solidFill>
                  <a:srgbClr val="6F777D"/>
                </a:solidFill>
                <a:latin typeface="Trebuchet MS" charset="0"/>
                <a:ea typeface="Trebuchet MS" charset="0"/>
                <a:cs typeface="Trebuchet MS"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Division or Department Name, if applicable</a:t>
            </a:r>
          </a:p>
        </p:txBody>
      </p:sp>
    </p:spTree>
    <p:extLst>
      <p:ext uri="{BB962C8B-B14F-4D97-AF65-F5344CB8AC3E}">
        <p14:creationId xmlns:p14="http://schemas.microsoft.com/office/powerpoint/2010/main" val="89893183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3" name="Slide Number"/>
          <p:cNvSpPr>
            <a:spLocks noGrp="1"/>
          </p:cNvSpPr>
          <p:nvPr>
            <p:ph type="sldNum" sz="quarter" idx="10"/>
          </p:nvPr>
        </p:nvSpPr>
        <p:spPr>
          <a:xfrm>
            <a:off x="11126362" y="6325460"/>
            <a:ext cx="608437" cy="368300"/>
          </a:xfrm>
        </p:spPr>
        <p:txBody>
          <a:bodyPr/>
          <a:lstStyle>
            <a:lvl1pPr>
              <a:defRPr b="0"/>
            </a:lvl1pPr>
          </a:lstStyle>
          <a:p>
            <a:fld id="{F343A32A-436A-8143-8894-653E98457856}" type="slidenum">
              <a:rPr lang="en-US" smtClean="0"/>
              <a:pPr/>
              <a:t>‹#›</a:t>
            </a:fld>
            <a:endParaRPr lang="en-US" dirty="0"/>
          </a:p>
        </p:txBody>
      </p:sp>
      <p:sp>
        <p:nvSpPr>
          <p:cNvPr id="18" name="Slide Title"/>
          <p:cNvSpPr>
            <a:spLocks noGrp="1"/>
          </p:cNvSpPr>
          <p:nvPr>
            <p:ph type="title"/>
          </p:nvPr>
        </p:nvSpPr>
        <p:spPr>
          <a:xfrm>
            <a:off x="1066800" y="253938"/>
            <a:ext cx="10668000" cy="632988"/>
          </a:xfrm>
          <a:prstGeom prst="rect">
            <a:avLst/>
          </a:prstGeom>
        </p:spPr>
        <p:txBody>
          <a:bodyPr/>
          <a:lstStyle>
            <a:lvl1pPr>
              <a:defRPr>
                <a:solidFill>
                  <a:srgbClr val="D44500"/>
                </a:solidFill>
                <a:latin typeface="Georgia" charset="0"/>
                <a:ea typeface="Georgia" charset="0"/>
                <a:cs typeface="Georgia" charset="0"/>
              </a:defRPr>
            </a:lvl1pPr>
          </a:lstStyle>
          <a:p>
            <a:r>
              <a:rPr lang="en-US"/>
              <a:t>Click to edit Master title style</a:t>
            </a:r>
            <a:endParaRPr lang="en-US" dirty="0"/>
          </a:p>
        </p:txBody>
      </p:sp>
      <p:sp>
        <p:nvSpPr>
          <p:cNvPr id="17" name="Table content"/>
          <p:cNvSpPr>
            <a:spLocks noGrp="1"/>
          </p:cNvSpPr>
          <p:nvPr>
            <p:ph type="tbl" sz="quarter" idx="11" hasCustomPrompt="1"/>
          </p:nvPr>
        </p:nvSpPr>
        <p:spPr>
          <a:xfrm>
            <a:off x="1066800" y="1806575"/>
            <a:ext cx="10058402" cy="3858245"/>
          </a:xfrm>
          <a:prstGeom prst="rect">
            <a:avLst/>
          </a:prstGeom>
        </p:spPr>
        <p:txBody>
          <a:bodyPr/>
          <a:lstStyle>
            <a:lvl1pPr marL="0" indent="0">
              <a:buNone/>
              <a:defRPr>
                <a:latin typeface="Trebuchet MS" charset="0"/>
                <a:ea typeface="Trebuchet MS" charset="0"/>
                <a:cs typeface="Trebuchet MS" charset="0"/>
              </a:defRPr>
            </a:lvl1pPr>
          </a:lstStyle>
          <a:p>
            <a:r>
              <a:rPr lang="en-US" dirty="0"/>
              <a:t>Click to add table</a:t>
            </a:r>
          </a:p>
        </p:txBody>
      </p:sp>
      <p:cxnSp>
        <p:nvCxnSpPr>
          <p:cNvPr id="12" name="Orange hairline rule header [design object]"/>
          <p:cNvCxnSpPr/>
          <p:nvPr userDrawn="1"/>
        </p:nvCxnSpPr>
        <p:spPr>
          <a:xfrm>
            <a:off x="1066800" y="923514"/>
            <a:ext cx="10667999" cy="0"/>
          </a:xfrm>
          <a:prstGeom prst="line">
            <a:avLst/>
          </a:prstGeom>
          <a:ln w="12700">
            <a:solidFill>
              <a:srgbClr val="D44500"/>
            </a:solidFill>
          </a:ln>
        </p:spPr>
        <p:style>
          <a:lnRef idx="1">
            <a:schemeClr val="accent1"/>
          </a:lnRef>
          <a:fillRef idx="0">
            <a:schemeClr val="accent1"/>
          </a:fillRef>
          <a:effectRef idx="0">
            <a:schemeClr val="accent1"/>
          </a:effectRef>
          <a:fontRef idx="minor">
            <a:schemeClr val="tx1"/>
          </a:fontRef>
        </p:style>
      </p:cxnSp>
      <p:pic>
        <p:nvPicPr>
          <p:cNvPr id="14"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sp>
        <p:nvSpPr>
          <p:cNvPr id="15" name="Division, if applicable"/>
          <p:cNvSpPr>
            <a:spLocks noGrp="1"/>
          </p:cNvSpPr>
          <p:nvPr>
            <p:ph type="body" sz="quarter" idx="18" hasCustomPrompt="1"/>
          </p:nvPr>
        </p:nvSpPr>
        <p:spPr>
          <a:xfrm>
            <a:off x="2496966" y="6328635"/>
            <a:ext cx="8629396" cy="365125"/>
          </a:xfrm>
          <a:prstGeom prst="rect">
            <a:avLst/>
          </a:prstGeom>
        </p:spPr>
        <p:txBody>
          <a:bodyPr anchor="ctr"/>
          <a:lstStyle>
            <a:lvl1pPr marL="0" indent="0">
              <a:buNone/>
              <a:defRPr sz="1000" baseline="0">
                <a:solidFill>
                  <a:srgbClr val="6F777D"/>
                </a:solidFill>
                <a:latin typeface="Trebuchet MS" charset="0"/>
                <a:ea typeface="Trebuchet MS" charset="0"/>
                <a:cs typeface="Trebuchet MS" charset="0"/>
              </a:defRPr>
            </a:lvl1pPr>
          </a:lstStyle>
          <a:p>
            <a:pPr lvl="0"/>
            <a:r>
              <a:rPr lang="en-US" dirty="0"/>
              <a:t>Click to add Division or Department Name, if applicable</a:t>
            </a:r>
          </a:p>
        </p:txBody>
      </p:sp>
      <p:sp>
        <p:nvSpPr>
          <p:cNvPr id="11"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916532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991600" y="6325460"/>
            <a:ext cx="2743200" cy="365125"/>
          </a:xfrm>
          <a:prstGeom prst="rect">
            <a:avLst/>
          </a:prstGeom>
        </p:spPr>
        <p:txBody>
          <a:bodyPr vert="horz" lIns="91440" tIns="45720" rIns="91440" bIns="45720" rtlCol="0" anchor="ctr"/>
          <a:lstStyle>
            <a:lvl1pPr algn="r">
              <a:defRPr sz="1000" b="1">
                <a:solidFill>
                  <a:srgbClr val="D44500"/>
                </a:solidFill>
                <a:latin typeface="Trebuchet MS" charset="0"/>
                <a:ea typeface="Trebuchet MS" charset="0"/>
                <a:cs typeface="Trebuchet MS" charset="0"/>
              </a:defRPr>
            </a:lvl1pPr>
          </a:lstStyle>
          <a:p>
            <a:fld id="{F343A32A-436A-8143-8894-653E98457856}" type="slidenum">
              <a:rPr lang="en-US" smtClean="0"/>
              <a:pPr/>
              <a:t>‹#›</a:t>
            </a:fld>
            <a:endParaRPr lang="en-US" dirty="0"/>
          </a:p>
        </p:txBody>
      </p:sp>
    </p:spTree>
    <p:extLst>
      <p:ext uri="{BB962C8B-B14F-4D97-AF65-F5344CB8AC3E}">
        <p14:creationId xmlns:p14="http://schemas.microsoft.com/office/powerpoint/2010/main" val="17902513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ransition>
    <p:fade/>
  </p:transition>
  <p:hf hdr="0" ftr="0" dt="0"/>
  <p:txStyles>
    <p:titleStyle>
      <a:lvl1pPr algn="l" defTabSz="914400" rtl="0" eaLnBrk="1" latinLnBrk="0" hangingPunct="1">
        <a:lnSpc>
          <a:spcPct val="90000"/>
        </a:lnSpc>
        <a:spcBef>
          <a:spcPct val="0"/>
        </a:spcBef>
        <a:buNone/>
        <a:defRPr sz="3600" kern="1200">
          <a:solidFill>
            <a:schemeClr val="bg1"/>
          </a:solidFill>
          <a:latin typeface="Trebuchet MS" charset="0"/>
          <a:ea typeface="Trebuchet MS" charset="0"/>
          <a:cs typeface="Trebuchet MS"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88">
          <p15:clr>
            <a:srgbClr val="F26B43"/>
          </p15:clr>
        </p15:guide>
        <p15:guide id="4" pos="7392">
          <p15:clr>
            <a:srgbClr val="F26B43"/>
          </p15:clr>
        </p15:guide>
        <p15:guide id="5" orient="horz" pos="2376">
          <p15:clr>
            <a:srgbClr val="F26B43"/>
          </p15:clr>
        </p15:guide>
        <p15:guide id="6" orient="horz" pos="3264">
          <p15:clr>
            <a:srgbClr val="F26B43"/>
          </p15:clr>
        </p15:guide>
        <p15:guide id="7" orient="horz" pos="1488">
          <p15:clr>
            <a:srgbClr val="F26B43"/>
          </p15:clr>
        </p15:guide>
        <p15:guide id="8" orient="horz" pos="4128">
          <p15:clr>
            <a:srgbClr val="F26B43"/>
          </p15:clr>
        </p15:guide>
        <p15:guide id="9" orient="horz" pos="576">
          <p15:clr>
            <a:srgbClr val="F26B43"/>
          </p15:clr>
        </p15:guide>
        <p15:guide id="10" pos="5568">
          <p15:clr>
            <a:srgbClr val="F26B43"/>
          </p15:clr>
        </p15:guide>
        <p15:guide id="11" pos="672">
          <p15:clr>
            <a:srgbClr val="F26B43"/>
          </p15:clr>
        </p15:guide>
        <p15:guide id="12" pos="70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hyperlink" Target="https://travel.state.gov/content/travel/en/passports/how-apply/photos.html"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i94.cbp.dhs.gov/I94/#/home"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hyperlink" Target="https://myaccount.uscis.go/"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egov.uscis.gov/casestatus/landing.do" TargetMode="Externa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irs.gov/pub/irs-pdf/p519.pdf"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syr-isss.terradotta.com/index.cfm?FuseAction=Security.AngLogin" TargetMode="External"/><Relationship Id="rId7"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47.png"/><Relationship Id="rId4" Type="http://schemas.openxmlformats.org/officeDocument/2006/relationships/image" Target="../media/image46.png"/></Relationships>
</file>

<file path=ppt/slides/_rels/slide67.xml.rels><?xml version="1.0" encoding="UTF-8" standalone="yes"?>
<Relationships xmlns="http://schemas.openxmlformats.org/package/2006/relationships"><Relationship Id="rId3" Type="http://schemas.openxmlformats.org/officeDocument/2006/relationships/hyperlink" Target="https://studyinthestates.dhs.gov/students-and-the-form-i-983"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esentation Title"/>
          <p:cNvSpPr>
            <a:spLocks noGrp="1"/>
          </p:cNvSpPr>
          <p:nvPr>
            <p:ph type="title"/>
          </p:nvPr>
        </p:nvSpPr>
        <p:spPr>
          <a:xfrm>
            <a:off x="1066800" y="914399"/>
            <a:ext cx="10058400" cy="3004457"/>
          </a:xfrm>
        </p:spPr>
        <p:txBody>
          <a:bodyPr/>
          <a:lstStyle/>
          <a:p>
            <a:r>
              <a:rPr lang="en-US" dirty="0"/>
              <a:t>F-1 Optional Practical Training Seminar</a:t>
            </a:r>
          </a:p>
        </p:txBody>
      </p:sp>
      <p:sp>
        <p:nvSpPr>
          <p:cNvPr id="7" name="Division Name, if applicable"/>
          <p:cNvSpPr>
            <a:spLocks noGrp="1"/>
          </p:cNvSpPr>
          <p:nvPr>
            <p:ph type="body" sz="quarter" idx="19"/>
          </p:nvPr>
        </p:nvSpPr>
        <p:spPr/>
        <p:txBody>
          <a:bodyPr/>
          <a:lstStyle/>
          <a:p>
            <a:r>
              <a:rPr lang="en-US" dirty="0"/>
              <a:t>Center for International Services</a:t>
            </a:r>
          </a:p>
        </p:txBody>
      </p:sp>
    </p:spTree>
    <p:extLst>
      <p:ext uri="{BB962C8B-B14F-4D97-AF65-F5344CB8AC3E}">
        <p14:creationId xmlns:p14="http://schemas.microsoft.com/office/powerpoint/2010/main" val="18500016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6624" y="4174944"/>
            <a:ext cx="2546916" cy="1968072"/>
          </a:xfrm>
          <a:prstGeom prst="rect">
            <a:avLst/>
          </a:prstGeom>
        </p:spPr>
      </p:pic>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t>What Would Make Me Ineligible for OPT? </a:t>
            </a:r>
          </a:p>
        </p:txBody>
      </p:sp>
      <p:sp>
        <p:nvSpPr>
          <p:cNvPr id="4" name="Text Placeholder 3"/>
          <p:cNvSpPr>
            <a:spLocks noGrp="1"/>
          </p:cNvSpPr>
          <p:nvPr>
            <p:ph type="body" sz="quarter" idx="20"/>
          </p:nvPr>
        </p:nvSpPr>
        <p:spPr>
          <a:xfrm>
            <a:off x="1066800" y="1155032"/>
            <a:ext cx="10743398" cy="3122000"/>
          </a:xfrm>
        </p:spPr>
        <p:txBody>
          <a:bodyPr/>
          <a:lstStyle/>
          <a:p>
            <a:pPr marL="342900" indent="-342900">
              <a:lnSpc>
                <a:spcPct val="80000"/>
              </a:lnSpc>
              <a:spcBef>
                <a:spcPct val="20000"/>
              </a:spcBef>
              <a:buFont typeface="Arial" panose="020B0604020202020204" pitchFamily="34" charset="0"/>
              <a:buChar char="•"/>
              <a:defRPr/>
            </a:pPr>
            <a:r>
              <a:rPr lang="en-US" altLang="en-US" sz="2400" kern="0" dirty="0">
                <a:solidFill>
                  <a:schemeClr val="tx1">
                    <a:lumMod val="75000"/>
                    <a:lumOff val="25000"/>
                  </a:schemeClr>
                </a:solidFill>
                <a:cs typeface="Tahoma" panose="020B0604030504040204" pitchFamily="34" charset="0"/>
              </a:rPr>
              <a:t>You cannot have utilized an equivalent of 12 months of OPT at the same degree level or for a higher degree</a:t>
            </a:r>
          </a:p>
          <a:p>
            <a:pPr marL="800100" lvl="1" indent="-342900">
              <a:lnSpc>
                <a:spcPct val="80000"/>
              </a:lnSpc>
              <a:spcBef>
                <a:spcPct val="20000"/>
              </a:spcBef>
              <a:buFont typeface="Arial" panose="020B0604020202020204" pitchFamily="34" charset="0"/>
              <a:buChar char="•"/>
              <a:defRPr/>
            </a:pPr>
            <a:r>
              <a:rPr lang="en-US" altLang="en-US" kern="0" dirty="0">
                <a:solidFill>
                  <a:schemeClr val="tx1">
                    <a:lumMod val="75000"/>
                    <a:lumOff val="25000"/>
                  </a:schemeClr>
                </a:solidFill>
                <a:cs typeface="Tahoma" panose="020B0604030504040204" pitchFamily="34" charset="0"/>
              </a:rPr>
              <a:t>Can do a Bachelor’s degree and get 12 months of OPT then do a Masters degree and get 12 months of OPT and do a Ph.D. degree and get 12 months of OPT</a:t>
            </a:r>
          </a:p>
          <a:p>
            <a:pPr marL="800100" lvl="1" indent="-342900">
              <a:lnSpc>
                <a:spcPct val="80000"/>
              </a:lnSpc>
              <a:spcBef>
                <a:spcPct val="20000"/>
              </a:spcBef>
              <a:buFont typeface="Arial" panose="020B0604020202020204" pitchFamily="34" charset="0"/>
              <a:buChar char="•"/>
              <a:defRPr/>
            </a:pPr>
            <a:r>
              <a:rPr lang="en-US" altLang="en-US" kern="0" dirty="0">
                <a:solidFill>
                  <a:schemeClr val="tx1">
                    <a:lumMod val="75000"/>
                    <a:lumOff val="25000"/>
                  </a:schemeClr>
                </a:solidFill>
                <a:cs typeface="Tahoma" panose="020B0604030504040204" pitchFamily="34" charset="0"/>
              </a:rPr>
              <a:t>Cannot do two Masters degrees and get two 12 month periods of OPT</a:t>
            </a:r>
          </a:p>
          <a:p>
            <a:pPr lvl="1">
              <a:lnSpc>
                <a:spcPct val="80000"/>
              </a:lnSpc>
              <a:spcBef>
                <a:spcPct val="20000"/>
              </a:spcBef>
              <a:defRPr/>
            </a:pPr>
            <a:endParaRPr lang="en-US" altLang="en-US" kern="0" dirty="0">
              <a:solidFill>
                <a:schemeClr val="tx1">
                  <a:lumMod val="75000"/>
                  <a:lumOff val="25000"/>
                </a:schemeClr>
              </a:solidFill>
              <a:cs typeface="Tahoma" panose="020B0604030504040204" pitchFamily="34" charset="0"/>
            </a:endParaRPr>
          </a:p>
          <a:p>
            <a:pPr marL="342900" indent="-342900">
              <a:lnSpc>
                <a:spcPct val="80000"/>
              </a:lnSpc>
              <a:spcBef>
                <a:spcPct val="20000"/>
              </a:spcBef>
              <a:buFont typeface="Arial" panose="020B0604020202020204" pitchFamily="34" charset="0"/>
              <a:buChar char="•"/>
              <a:defRPr/>
            </a:pPr>
            <a:r>
              <a:rPr lang="en-US" altLang="en-US" sz="2400" kern="0" dirty="0">
                <a:solidFill>
                  <a:schemeClr val="tx1">
                    <a:lumMod val="75000"/>
                    <a:lumOff val="25000"/>
                  </a:schemeClr>
                </a:solidFill>
                <a:latin typeface="+mn-lt"/>
                <a:cs typeface="Tahoma" panose="020B0604030504040204" pitchFamily="34" charset="0"/>
              </a:rPr>
              <a:t>You cannot have done 365 days of full-time Curricular Practical Training (CPT) at the same degree level</a:t>
            </a:r>
          </a:p>
        </p:txBody>
      </p:sp>
      <p:sp>
        <p:nvSpPr>
          <p:cNvPr id="6" name="Text Placeholder 5"/>
          <p:cNvSpPr>
            <a:spLocks noGrp="1"/>
          </p:cNvSpPr>
          <p:nvPr>
            <p:ph type="body" sz="quarter" idx="21"/>
          </p:nvPr>
        </p:nvSpPr>
        <p:spPr/>
        <p:txBody>
          <a:bodyPr/>
          <a:lstStyle/>
          <a:p>
            <a:r>
              <a:rPr lang="en-US" dirty="0"/>
              <a:t>Center for International Services</a:t>
            </a:r>
          </a:p>
        </p:txBody>
      </p:sp>
      <p:pic>
        <p:nvPicPr>
          <p:cNvPr id="5" name="Picture 4"/>
          <p:cNvPicPr>
            <a:picLocks noChangeAspect="1"/>
          </p:cNvPicPr>
          <p:nvPr/>
        </p:nvPicPr>
        <p:blipFill rotWithShape="1">
          <a:blip r:embed="rId4"/>
          <a:srcRect l="17758" t="21468" r="18943" b="21868"/>
          <a:stretch/>
        </p:blipFill>
        <p:spPr>
          <a:xfrm>
            <a:off x="561184" y="4122116"/>
            <a:ext cx="2609600" cy="2005526"/>
          </a:xfrm>
          <a:prstGeom prst="rect">
            <a:avLst/>
          </a:prstGeom>
        </p:spPr>
      </p:pic>
      <p:sp>
        <p:nvSpPr>
          <p:cNvPr id="8" name="TextBox 7"/>
          <p:cNvSpPr txBox="1"/>
          <p:nvPr/>
        </p:nvSpPr>
        <p:spPr>
          <a:xfrm>
            <a:off x="2644877" y="4816533"/>
            <a:ext cx="13863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+ 12 Months of OPT</a:t>
            </a:r>
          </a:p>
        </p:txBody>
      </p:sp>
      <p:grpSp>
        <p:nvGrpSpPr>
          <p:cNvPr id="14" name="Group 13"/>
          <p:cNvGrpSpPr/>
          <p:nvPr/>
        </p:nvGrpSpPr>
        <p:grpSpPr>
          <a:xfrm>
            <a:off x="4031226" y="4122116"/>
            <a:ext cx="2782324" cy="2020900"/>
            <a:chOff x="4031226" y="4122116"/>
            <a:chExt cx="2782324" cy="2020900"/>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8267" y="4122116"/>
              <a:ext cx="2615283" cy="2020900"/>
            </a:xfrm>
            <a:prstGeom prst="rect">
              <a:avLst/>
            </a:prstGeom>
          </p:spPr>
        </p:pic>
        <p:sp>
          <p:nvSpPr>
            <p:cNvPr id="11" name="Right Arrow 10"/>
            <p:cNvSpPr/>
            <p:nvPr/>
          </p:nvSpPr>
          <p:spPr>
            <a:xfrm>
              <a:off x="4031226" y="5031952"/>
              <a:ext cx="599768" cy="23429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Right Arrow 11"/>
          <p:cNvSpPr/>
          <p:nvPr/>
        </p:nvSpPr>
        <p:spPr>
          <a:xfrm>
            <a:off x="7696526" y="5031377"/>
            <a:ext cx="599768" cy="23429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10235380" y="4912096"/>
            <a:ext cx="13863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+ 12 Months of OPT</a:t>
            </a:r>
          </a:p>
        </p:txBody>
      </p:sp>
      <p:sp>
        <p:nvSpPr>
          <p:cNvPr id="9" name="TextBox 8"/>
          <p:cNvSpPr txBox="1"/>
          <p:nvPr/>
        </p:nvSpPr>
        <p:spPr>
          <a:xfrm>
            <a:off x="6310177" y="4809400"/>
            <a:ext cx="13863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+ 12 Months of OPT</a:t>
            </a: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6580" y="4034647"/>
            <a:ext cx="2615283" cy="2020900"/>
          </a:xfrm>
          <a:prstGeom prst="rect">
            <a:avLst/>
          </a:prstGeom>
        </p:spPr>
      </p:pic>
      <p:sp>
        <p:nvSpPr>
          <p:cNvPr id="16" name="TextBox 15"/>
          <p:cNvSpPr txBox="1"/>
          <p:nvPr/>
        </p:nvSpPr>
        <p:spPr>
          <a:xfrm>
            <a:off x="6310176" y="4721932"/>
            <a:ext cx="13863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+ 12 Months of OPT</a:t>
            </a:r>
          </a:p>
        </p:txBody>
      </p:sp>
      <p:grpSp>
        <p:nvGrpSpPr>
          <p:cNvPr id="17" name="Group 16"/>
          <p:cNvGrpSpPr/>
          <p:nvPr/>
        </p:nvGrpSpPr>
        <p:grpSpPr>
          <a:xfrm>
            <a:off x="7622724" y="4020927"/>
            <a:ext cx="2782324" cy="2020900"/>
            <a:chOff x="4031226" y="4122116"/>
            <a:chExt cx="2782324" cy="2020900"/>
          </a:xfrm>
        </p:grpSpPr>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8267" y="4122116"/>
              <a:ext cx="2615283" cy="2020900"/>
            </a:xfrm>
            <a:prstGeom prst="rect">
              <a:avLst/>
            </a:prstGeom>
          </p:spPr>
        </p:pic>
        <p:sp>
          <p:nvSpPr>
            <p:cNvPr id="19" name="Right Arrow 18"/>
            <p:cNvSpPr/>
            <p:nvPr/>
          </p:nvSpPr>
          <p:spPr>
            <a:xfrm>
              <a:off x="4031226" y="5031952"/>
              <a:ext cx="599768" cy="23429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2" name="Group 21"/>
          <p:cNvGrpSpPr/>
          <p:nvPr/>
        </p:nvGrpSpPr>
        <p:grpSpPr>
          <a:xfrm>
            <a:off x="10210203" y="4604855"/>
            <a:ext cx="1386349" cy="1040047"/>
            <a:chOff x="10168408" y="3453884"/>
            <a:chExt cx="1386349" cy="1040047"/>
          </a:xfrm>
        </p:grpSpPr>
        <p:sp>
          <p:nvSpPr>
            <p:cNvPr id="20" name="TextBox 19"/>
            <p:cNvSpPr txBox="1"/>
            <p:nvPr/>
          </p:nvSpPr>
          <p:spPr>
            <a:xfrm>
              <a:off x="10168408" y="3697761"/>
              <a:ext cx="13863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+ 12 Months of OPT</a:t>
              </a:r>
            </a:p>
          </p:txBody>
        </p:sp>
        <p:sp>
          <p:nvSpPr>
            <p:cNvPr id="21" name="&quot;No&quot; Symbol 20"/>
            <p:cNvSpPr/>
            <p:nvPr/>
          </p:nvSpPr>
          <p:spPr>
            <a:xfrm>
              <a:off x="10218682" y="3453884"/>
              <a:ext cx="1216681" cy="1040047"/>
            </a:xfrm>
            <a:prstGeom prst="noSmoking">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668081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5"/>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8"/>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9"/>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3"/>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2"/>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0"/>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0-#ppt_w/2"/>
                                          </p:val>
                                        </p:tav>
                                        <p:tav tm="100000">
                                          <p:val>
                                            <p:strVal val="#ppt_x"/>
                                          </p:val>
                                        </p:tav>
                                      </p:tavLst>
                                    </p:anim>
                                    <p:anim calcmode="lin" valueType="num">
                                      <p:cBhvr additive="base">
                                        <p:cTn id="5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0-#ppt_w/2"/>
                                          </p:val>
                                        </p:tav>
                                        <p:tav tm="100000">
                                          <p:val>
                                            <p:strVal val="#ppt_x"/>
                                          </p:val>
                                        </p:tav>
                                      </p:tavLst>
                                    </p:anim>
                                    <p:anim calcmode="lin" valueType="num">
                                      <p:cBhvr additive="base">
                                        <p:cTn id="6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31" presetClass="entr" presetSubtype="0" fill="hold" nodeType="click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p:cTn id="73" dur="1000" fill="hold"/>
                                        <p:tgtEl>
                                          <p:spTgt spid="22"/>
                                        </p:tgtEl>
                                        <p:attrNameLst>
                                          <p:attrName>ppt_w</p:attrName>
                                        </p:attrNameLst>
                                      </p:cBhvr>
                                      <p:tavLst>
                                        <p:tav tm="0">
                                          <p:val>
                                            <p:fltVal val="0"/>
                                          </p:val>
                                        </p:tav>
                                        <p:tav tm="100000">
                                          <p:val>
                                            <p:strVal val="#ppt_w"/>
                                          </p:val>
                                        </p:tav>
                                      </p:tavLst>
                                    </p:anim>
                                    <p:anim calcmode="lin" valueType="num">
                                      <p:cBhvr>
                                        <p:cTn id="74" dur="1000" fill="hold"/>
                                        <p:tgtEl>
                                          <p:spTgt spid="22"/>
                                        </p:tgtEl>
                                        <p:attrNameLst>
                                          <p:attrName>ppt_h</p:attrName>
                                        </p:attrNameLst>
                                      </p:cBhvr>
                                      <p:tavLst>
                                        <p:tav tm="0">
                                          <p:val>
                                            <p:fltVal val="0"/>
                                          </p:val>
                                        </p:tav>
                                        <p:tav tm="100000">
                                          <p:val>
                                            <p:strVal val="#ppt_h"/>
                                          </p:val>
                                        </p:tav>
                                      </p:tavLst>
                                    </p:anim>
                                    <p:anim calcmode="lin" valueType="num">
                                      <p:cBhvr>
                                        <p:cTn id="75" dur="1000" fill="hold"/>
                                        <p:tgtEl>
                                          <p:spTgt spid="22"/>
                                        </p:tgtEl>
                                        <p:attrNameLst>
                                          <p:attrName>style.rotation</p:attrName>
                                        </p:attrNameLst>
                                      </p:cBhvr>
                                      <p:tavLst>
                                        <p:tav tm="0">
                                          <p:val>
                                            <p:fltVal val="90"/>
                                          </p:val>
                                        </p:tav>
                                        <p:tav tm="100000">
                                          <p:val>
                                            <p:fltVal val="0"/>
                                          </p:val>
                                        </p:tav>
                                      </p:tavLst>
                                    </p:anim>
                                    <p:animEffect transition="in" filter="fade">
                                      <p:cBhvr>
                                        <p:cTn id="76"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2" grpId="0" animBg="1"/>
      <p:bldP spid="12" grpId="1" animBg="1"/>
      <p:bldP spid="10" grpId="0"/>
      <p:bldP spid="10" grpId="1"/>
      <p:bldP spid="9" grpId="0"/>
      <p:bldP spid="9" grpId="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a:xfrm>
            <a:off x="600182" y="215731"/>
            <a:ext cx="10952721" cy="718334"/>
          </a:xfrm>
        </p:spPr>
        <p:txBody>
          <a:bodyPr/>
          <a:lstStyle/>
          <a:p>
            <a:r>
              <a:rPr lang="en-US" sz="2800" dirty="0">
                <a:solidFill>
                  <a:srgbClr val="E25414"/>
                </a:solidFill>
              </a:rPr>
              <a:t>Does Approval for CPT Affect How Much OPT I am Eligible for ?</a:t>
            </a:r>
          </a:p>
        </p:txBody>
      </p:sp>
      <p:sp>
        <p:nvSpPr>
          <p:cNvPr id="6" name="Text Placeholder 5"/>
          <p:cNvSpPr>
            <a:spLocks noGrp="1"/>
          </p:cNvSpPr>
          <p:nvPr>
            <p:ph type="body" sz="quarter" idx="22"/>
          </p:nvPr>
        </p:nvSpPr>
        <p:spPr/>
        <p:txBody>
          <a:bodyPr/>
          <a:lstStyle/>
          <a:p>
            <a:r>
              <a:rPr lang="en-US" dirty="0"/>
              <a:t>Center for International Services</a:t>
            </a:r>
          </a:p>
        </p:txBody>
      </p:sp>
      <p:sp>
        <p:nvSpPr>
          <p:cNvPr id="17" name="TextBox 16"/>
          <p:cNvSpPr txBox="1"/>
          <p:nvPr/>
        </p:nvSpPr>
        <p:spPr>
          <a:xfrm rot="20682845">
            <a:off x="7714859" y="5080651"/>
            <a:ext cx="245115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$25 Replacement Fee!</a:t>
            </a:r>
          </a:p>
        </p:txBody>
      </p:sp>
      <p:sp>
        <p:nvSpPr>
          <p:cNvPr id="7" name="Text Placeholder 6"/>
          <p:cNvSpPr>
            <a:spLocks noGrp="1"/>
          </p:cNvSpPr>
          <p:nvPr>
            <p:ph type="body" sz="quarter" idx="19"/>
          </p:nvPr>
        </p:nvSpPr>
        <p:spPr>
          <a:xfrm>
            <a:off x="954661" y="977139"/>
            <a:ext cx="10406514" cy="4292867"/>
          </a:xfrm>
        </p:spPr>
        <p:txBody>
          <a:bodyPr/>
          <a:lstStyle/>
          <a:p>
            <a:pPr marL="457200" indent="-457200">
              <a:buFont typeface="Arial" panose="020B0604020202020204" pitchFamily="34" charset="0"/>
              <a:buChar char="•"/>
              <a:defRPr/>
            </a:pPr>
            <a:r>
              <a:rPr lang="en-US" altLang="en-US" sz="2800" dirty="0" err="1">
                <a:solidFill>
                  <a:schemeClr val="tx1">
                    <a:lumMod val="75000"/>
                    <a:lumOff val="25000"/>
                  </a:schemeClr>
                </a:solidFill>
                <a:cs typeface="Tahoma" panose="020B0604030504040204" pitchFamily="34" charset="0"/>
              </a:rPr>
              <a:t>CPT</a:t>
            </a:r>
            <a:r>
              <a:rPr lang="en-US" altLang="en-US" sz="2800" dirty="0">
                <a:solidFill>
                  <a:schemeClr val="tx1">
                    <a:lumMod val="75000"/>
                    <a:lumOff val="25000"/>
                  </a:schemeClr>
                </a:solidFill>
                <a:cs typeface="Tahoma" panose="020B0604030504040204" pitchFamily="34" charset="0"/>
              </a:rPr>
              <a:t> is never deducted from OPT; you can use CPT and OPT </a:t>
            </a:r>
          </a:p>
          <a:p>
            <a:pPr marL="457200" indent="-457200">
              <a:buFont typeface="Arial" panose="020B0604020202020204" pitchFamily="34" charset="0"/>
              <a:buChar char="•"/>
              <a:defRPr/>
            </a:pPr>
            <a:endParaRPr lang="en-US" altLang="en-US" sz="2800" dirty="0">
              <a:solidFill>
                <a:schemeClr val="tx1">
                  <a:lumMod val="75000"/>
                  <a:lumOff val="25000"/>
                </a:schemeClr>
              </a:solidFill>
              <a:cs typeface="Tahoma" panose="020B0604030504040204" pitchFamily="34" charset="0"/>
            </a:endParaRPr>
          </a:p>
          <a:p>
            <a:pPr marL="457200" indent="-457200">
              <a:buFont typeface="Arial" panose="020B0604020202020204" pitchFamily="34" charset="0"/>
              <a:buChar char="•"/>
              <a:defRPr/>
            </a:pPr>
            <a:r>
              <a:rPr lang="en-US" altLang="en-US" sz="2800" dirty="0">
                <a:solidFill>
                  <a:schemeClr val="tx1">
                    <a:lumMod val="75000"/>
                    <a:lumOff val="25000"/>
                  </a:schemeClr>
                </a:solidFill>
                <a:cs typeface="Tahoma" panose="020B0604030504040204" pitchFamily="34" charset="0"/>
              </a:rPr>
              <a:t>But if you use 12 months of full-time CPT, then you will not be eligible for any OPT</a:t>
            </a:r>
          </a:p>
          <a:p>
            <a:pPr>
              <a:defRPr/>
            </a:pPr>
            <a:endParaRPr lang="en-US" altLang="en-US" sz="2800" dirty="0">
              <a:solidFill>
                <a:schemeClr val="tx1">
                  <a:lumMod val="75000"/>
                  <a:lumOff val="25000"/>
                </a:schemeClr>
              </a:solidFill>
              <a:cs typeface="Tahoma" panose="020B0604030504040204" pitchFamily="34" charset="0"/>
            </a:endParaRPr>
          </a:p>
          <a:p>
            <a:pPr marL="457200" indent="-457200">
              <a:buFont typeface="Arial" panose="020B0604020202020204" pitchFamily="34" charset="0"/>
              <a:buChar char="•"/>
              <a:defRPr/>
            </a:pPr>
            <a:r>
              <a:rPr lang="en-US" altLang="en-US" sz="2800" dirty="0">
                <a:solidFill>
                  <a:schemeClr val="tx1">
                    <a:lumMod val="75000"/>
                    <a:lumOff val="25000"/>
                  </a:schemeClr>
                </a:solidFill>
                <a:cs typeface="Tahoma" panose="020B0604030504040204" pitchFamily="34" charset="0"/>
              </a:rPr>
              <a:t>You can use as much part-time CPT and “up to 364 days” of full-time CPT and still be eligible for OPT</a:t>
            </a:r>
          </a:p>
          <a:p>
            <a:pPr marL="914400" lvl="1" indent="-457200">
              <a:buFont typeface="Arial" panose="020B0604020202020204" pitchFamily="34" charset="0"/>
              <a:buChar char="•"/>
              <a:defRPr/>
            </a:pPr>
            <a:r>
              <a:rPr lang="en-US" altLang="en-US" sz="2800" dirty="0">
                <a:solidFill>
                  <a:schemeClr val="tx1">
                    <a:lumMod val="75000"/>
                    <a:lumOff val="25000"/>
                  </a:schemeClr>
                </a:solidFill>
                <a:cs typeface="Tahoma" panose="020B0604030504040204" pitchFamily="34" charset="0"/>
              </a:rPr>
              <a:t>USCIS is closely examining extended periods of full-time CPT authorization </a:t>
            </a:r>
          </a:p>
          <a:p>
            <a:endParaRPr lang="en-US" dirty="0"/>
          </a:p>
        </p:txBody>
      </p:sp>
    </p:spTree>
    <p:extLst>
      <p:ext uri="{BB962C8B-B14F-4D97-AF65-F5344CB8AC3E}">
        <p14:creationId xmlns:p14="http://schemas.microsoft.com/office/powerpoint/2010/main" val="370397195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t>When Can I Use OPT?</a:t>
            </a:r>
          </a:p>
        </p:txBody>
      </p:sp>
      <p:sp>
        <p:nvSpPr>
          <p:cNvPr id="4" name="Text Placeholder 3"/>
          <p:cNvSpPr>
            <a:spLocks noGrp="1"/>
          </p:cNvSpPr>
          <p:nvPr>
            <p:ph type="body" sz="quarter" idx="20"/>
          </p:nvPr>
        </p:nvSpPr>
        <p:spPr>
          <a:xfrm>
            <a:off x="1066800" y="1145406"/>
            <a:ext cx="10464265" cy="4995511"/>
          </a:xfrm>
        </p:spPr>
        <p:txBody>
          <a:bodyPr/>
          <a:lstStyle/>
          <a:p>
            <a:pPr>
              <a:spcBef>
                <a:spcPct val="0"/>
              </a:spcBef>
            </a:pPr>
            <a:r>
              <a:rPr lang="en-US" altLang="en-US" sz="2800" b="1" dirty="0">
                <a:solidFill>
                  <a:schemeClr val="tx1">
                    <a:lumMod val="75000"/>
                    <a:lumOff val="25000"/>
                  </a:schemeClr>
                </a:solidFill>
                <a:latin typeface="+mn-lt"/>
                <a:cs typeface="Tahoma" panose="020B0604030504040204" pitchFamily="34" charset="0"/>
              </a:rPr>
              <a:t>Pre-Completion of program </a:t>
            </a:r>
            <a:r>
              <a:rPr lang="en-US" altLang="en-US" sz="2800" dirty="0">
                <a:solidFill>
                  <a:schemeClr val="tx1">
                    <a:lumMod val="75000"/>
                    <a:lumOff val="25000"/>
                  </a:schemeClr>
                </a:solidFill>
                <a:latin typeface="+mn-lt"/>
                <a:cs typeface="Tahoma" panose="020B0604030504040204" pitchFamily="34" charset="0"/>
              </a:rPr>
              <a:t>(before program end date on your I-20)</a:t>
            </a:r>
          </a:p>
          <a:p>
            <a:pPr marL="457200" indent="-457200">
              <a:spcBef>
                <a:spcPct val="0"/>
              </a:spcBef>
              <a:buFont typeface="Arial" panose="020B0604020202020204" pitchFamily="34" charset="0"/>
              <a:buChar char="•"/>
            </a:pPr>
            <a:r>
              <a:rPr lang="en-US" altLang="en-US" sz="2800" dirty="0">
                <a:solidFill>
                  <a:schemeClr val="tx1">
                    <a:lumMod val="75000"/>
                    <a:lumOff val="25000"/>
                  </a:schemeClr>
                </a:solidFill>
                <a:latin typeface="+mn-lt"/>
                <a:cs typeface="Tahoma" panose="020B0604030504040204" pitchFamily="34" charset="0"/>
              </a:rPr>
              <a:t>During annual/summer vacation- Part-time or Full-time</a:t>
            </a:r>
          </a:p>
          <a:p>
            <a:pPr marL="457200" indent="-457200">
              <a:spcBef>
                <a:spcPct val="0"/>
              </a:spcBef>
              <a:buFont typeface="Arial" panose="020B0604020202020204" pitchFamily="34" charset="0"/>
              <a:buChar char="•"/>
            </a:pPr>
            <a:r>
              <a:rPr lang="en-US" altLang="en-US" sz="2800" dirty="0">
                <a:solidFill>
                  <a:schemeClr val="tx1">
                    <a:lumMod val="75000"/>
                    <a:lumOff val="25000"/>
                  </a:schemeClr>
                </a:solidFill>
                <a:latin typeface="+mn-lt"/>
                <a:cs typeface="Tahoma" panose="020B0604030504040204" pitchFamily="34" charset="0"/>
              </a:rPr>
              <a:t>While school is in session- Part-time</a:t>
            </a:r>
          </a:p>
          <a:p>
            <a:pPr marL="457200" indent="-457200">
              <a:spcBef>
                <a:spcPct val="0"/>
              </a:spcBef>
              <a:buFont typeface="Arial" panose="020B0604020202020204" pitchFamily="34" charset="0"/>
              <a:buChar char="•"/>
            </a:pPr>
            <a:r>
              <a:rPr lang="en-US" altLang="en-US" sz="2800" dirty="0">
                <a:solidFill>
                  <a:schemeClr val="tx1">
                    <a:lumMod val="75000"/>
                    <a:lumOff val="25000"/>
                  </a:schemeClr>
                </a:solidFill>
                <a:latin typeface="+mn-lt"/>
                <a:cs typeface="Tahoma" panose="020B0604030504040204" pitchFamily="34" charset="0"/>
              </a:rPr>
              <a:t>After you have completed all course work and are working on your thesis or dissertation- Part-time or Full-time</a:t>
            </a:r>
          </a:p>
          <a:p>
            <a:pPr>
              <a:spcBef>
                <a:spcPct val="0"/>
              </a:spcBef>
            </a:pPr>
            <a:endParaRPr lang="en-US" altLang="en-US" sz="2800" dirty="0">
              <a:solidFill>
                <a:schemeClr val="tx1">
                  <a:lumMod val="75000"/>
                  <a:lumOff val="25000"/>
                </a:schemeClr>
              </a:solidFill>
              <a:latin typeface="+mn-lt"/>
              <a:cs typeface="Tahoma" panose="020B0604030504040204" pitchFamily="34" charset="0"/>
            </a:endParaRPr>
          </a:p>
          <a:p>
            <a:pPr>
              <a:spcBef>
                <a:spcPct val="0"/>
              </a:spcBef>
            </a:pPr>
            <a:r>
              <a:rPr lang="en-US" altLang="en-US" sz="2800" dirty="0">
                <a:solidFill>
                  <a:schemeClr val="tx1">
                    <a:lumMod val="75000"/>
                    <a:lumOff val="25000"/>
                  </a:schemeClr>
                </a:solidFill>
                <a:latin typeface="+mn-lt"/>
                <a:cs typeface="Tahoma" panose="020B0604030504040204" pitchFamily="34" charset="0"/>
              </a:rPr>
              <a:t>Most students use CPT for these experiences because opportunities for Internships, Practicum, Field Experience are plentiful at SU</a:t>
            </a:r>
            <a:br>
              <a:rPr lang="en-US" altLang="en-US" sz="2800" dirty="0">
                <a:solidFill>
                  <a:schemeClr val="tx1">
                    <a:lumMod val="75000"/>
                    <a:lumOff val="25000"/>
                  </a:schemeClr>
                </a:solidFill>
                <a:latin typeface="+mn-lt"/>
                <a:cs typeface="Tahoma" panose="020B0604030504040204" pitchFamily="34" charset="0"/>
              </a:rPr>
            </a:br>
            <a:endParaRPr lang="en-US" altLang="en-US" sz="2800" dirty="0">
              <a:solidFill>
                <a:schemeClr val="tx1">
                  <a:lumMod val="75000"/>
                  <a:lumOff val="25000"/>
                </a:schemeClr>
              </a:solidFill>
              <a:latin typeface="+mn-lt"/>
              <a:cs typeface="Tahoma" panose="020B0604030504040204" pitchFamily="34" charset="0"/>
            </a:endParaRPr>
          </a:p>
          <a:p>
            <a:pPr>
              <a:spcBef>
                <a:spcPct val="0"/>
              </a:spcBef>
            </a:pPr>
            <a:r>
              <a:rPr lang="en-US" altLang="en-US" sz="2800" b="1" dirty="0">
                <a:solidFill>
                  <a:schemeClr val="tx1">
                    <a:lumMod val="75000"/>
                    <a:lumOff val="25000"/>
                  </a:schemeClr>
                </a:solidFill>
                <a:latin typeface="+mn-lt"/>
                <a:cs typeface="Tahoma" panose="020B0604030504040204" pitchFamily="34" charset="0"/>
              </a:rPr>
              <a:t>Post-completion of program </a:t>
            </a:r>
            <a:r>
              <a:rPr lang="en-US" altLang="en-US" sz="2800" dirty="0">
                <a:solidFill>
                  <a:schemeClr val="tx1">
                    <a:lumMod val="75000"/>
                    <a:lumOff val="25000"/>
                  </a:schemeClr>
                </a:solidFill>
                <a:latin typeface="+mn-lt"/>
                <a:cs typeface="Tahoma" panose="020B0604030504040204" pitchFamily="34" charset="0"/>
              </a:rPr>
              <a:t>(start date of OPT is after the program end date on your I-20)-when most students use OPT</a:t>
            </a:r>
          </a:p>
          <a:p>
            <a:pPr lvl="1">
              <a:spcBef>
                <a:spcPct val="0"/>
              </a:spcBef>
            </a:pPr>
            <a:endParaRPr lang="en-US" sz="2800" dirty="0"/>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8" name="AutoShape 8" descr="Image result for syracuse university schine student center"/>
          <p:cNvSpPr>
            <a:spLocks noChangeAspect="1" noChangeArrowheads="1"/>
          </p:cNvSpPr>
          <p:nvPr/>
        </p:nvSpPr>
        <p:spPr bwMode="auto">
          <a:xfrm>
            <a:off x="287087" y="177096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utoShape 10" descr="Image result for syracuse university schine student cente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20830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a:xfrm>
            <a:off x="895149" y="369445"/>
            <a:ext cx="9744498" cy="669849"/>
          </a:xfrm>
        </p:spPr>
        <p:txBody>
          <a:bodyPr/>
          <a:lstStyle/>
          <a:p>
            <a:r>
              <a:rPr lang="en-US" sz="3600" dirty="0">
                <a:solidFill>
                  <a:srgbClr val="E25414"/>
                </a:solidFill>
              </a:rPr>
              <a:t>How Much OPT am I eligible for?</a:t>
            </a:r>
          </a:p>
        </p:txBody>
      </p:sp>
      <p:sp>
        <p:nvSpPr>
          <p:cNvPr id="6" name="Text Placeholder 5"/>
          <p:cNvSpPr>
            <a:spLocks noGrp="1"/>
          </p:cNvSpPr>
          <p:nvPr>
            <p:ph type="body" sz="quarter" idx="22"/>
          </p:nvPr>
        </p:nvSpPr>
        <p:spPr/>
        <p:txBody>
          <a:bodyPr/>
          <a:lstStyle/>
          <a:p>
            <a:r>
              <a:rPr lang="en-US" dirty="0"/>
              <a:t>Center for International Services</a:t>
            </a:r>
          </a:p>
        </p:txBody>
      </p:sp>
      <p:sp>
        <p:nvSpPr>
          <p:cNvPr id="17" name="TextBox 16"/>
          <p:cNvSpPr txBox="1"/>
          <p:nvPr/>
        </p:nvSpPr>
        <p:spPr>
          <a:xfrm rot="20682845">
            <a:off x="7714859" y="5080651"/>
            <a:ext cx="245115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$25 Replacement Fee!</a:t>
            </a:r>
          </a:p>
        </p:txBody>
      </p:sp>
      <p:sp>
        <p:nvSpPr>
          <p:cNvPr id="7" name="Text Placeholder 6"/>
          <p:cNvSpPr>
            <a:spLocks noGrp="1"/>
          </p:cNvSpPr>
          <p:nvPr>
            <p:ph type="body" sz="quarter" idx="19"/>
          </p:nvPr>
        </p:nvSpPr>
        <p:spPr>
          <a:xfrm>
            <a:off x="1024066" y="1042916"/>
            <a:ext cx="10406514" cy="4899259"/>
          </a:xfrm>
        </p:spPr>
        <p:txBody>
          <a:bodyPr/>
          <a:lstStyle/>
          <a:p>
            <a:pPr>
              <a:defRPr/>
            </a:pPr>
            <a:r>
              <a:rPr lang="en-US" altLang="en-US" sz="2800" dirty="0">
                <a:solidFill>
                  <a:schemeClr val="tx1">
                    <a:lumMod val="75000"/>
                    <a:lumOff val="25000"/>
                  </a:schemeClr>
                </a:solidFill>
                <a:cs typeface="Tahoma" panose="020B0604030504040204" pitchFamily="34" charset="0"/>
              </a:rPr>
              <a:t>Maximum authorization = 12 months</a:t>
            </a:r>
          </a:p>
          <a:p>
            <a:pPr>
              <a:defRPr/>
            </a:pPr>
            <a:endParaRPr lang="en-US" altLang="en-US" sz="2800" dirty="0">
              <a:solidFill>
                <a:schemeClr val="tx1">
                  <a:lumMod val="75000"/>
                  <a:lumOff val="25000"/>
                </a:schemeClr>
              </a:solidFill>
              <a:cs typeface="Tahoma" panose="020B0604030504040204" pitchFamily="34" charset="0"/>
            </a:endParaRPr>
          </a:p>
          <a:p>
            <a:pPr>
              <a:defRPr/>
            </a:pPr>
            <a:r>
              <a:rPr lang="en-US" altLang="en-US" sz="2800" dirty="0">
                <a:solidFill>
                  <a:schemeClr val="tx1">
                    <a:lumMod val="75000"/>
                    <a:lumOff val="25000"/>
                  </a:schemeClr>
                </a:solidFill>
                <a:cs typeface="Tahoma" panose="020B0604030504040204" pitchFamily="34" charset="0"/>
              </a:rPr>
              <a:t>If you use any pre-completion OPT (prior to completion of your program) :</a:t>
            </a:r>
          </a:p>
          <a:p>
            <a:pPr marL="914400" lvl="1" indent="-457200">
              <a:buFont typeface="Arial" panose="020B0604020202020204" pitchFamily="34" charset="0"/>
              <a:buChar char="•"/>
              <a:defRPr/>
            </a:pPr>
            <a:r>
              <a:rPr lang="en-US" altLang="en-US" sz="2800" dirty="0">
                <a:solidFill>
                  <a:schemeClr val="tx1">
                    <a:lumMod val="75000"/>
                    <a:lumOff val="25000"/>
                  </a:schemeClr>
                </a:solidFill>
                <a:cs typeface="Tahoma" panose="020B0604030504040204" pitchFamily="34" charset="0"/>
              </a:rPr>
              <a:t>Full-time authorization is subtracted from the twelve months </a:t>
            </a:r>
          </a:p>
          <a:p>
            <a:pPr marL="1371600" lvl="2" indent="-457200">
              <a:buFont typeface="Arial" panose="020B0604020202020204" pitchFamily="34" charset="0"/>
              <a:buChar char="•"/>
              <a:defRPr/>
            </a:pPr>
            <a:r>
              <a:rPr lang="en-US" altLang="en-US" sz="2800" dirty="0">
                <a:solidFill>
                  <a:schemeClr val="tx1">
                    <a:lumMod val="75000"/>
                    <a:lumOff val="25000"/>
                  </a:schemeClr>
                </a:solidFill>
                <a:cs typeface="Tahoma" panose="020B0604030504040204" pitchFamily="34" charset="0"/>
              </a:rPr>
              <a:t>three months of full-time summer OPT would leave you with 9 months of OPT </a:t>
            </a:r>
          </a:p>
          <a:p>
            <a:pPr marL="914400" lvl="1" indent="-457200">
              <a:buFont typeface="Arial" panose="020B0604020202020204" pitchFamily="34" charset="0"/>
              <a:buChar char="•"/>
              <a:defRPr/>
            </a:pPr>
            <a:r>
              <a:rPr lang="en-US" altLang="en-US" sz="2800" dirty="0">
                <a:solidFill>
                  <a:schemeClr val="tx1">
                    <a:lumMod val="75000"/>
                    <a:lumOff val="25000"/>
                  </a:schemeClr>
                </a:solidFill>
                <a:cs typeface="Tahoma" panose="020B0604030504040204" pitchFamily="34" charset="0"/>
              </a:rPr>
              <a:t>Part time authorization is subtracted from the 12 months at ½ the rate</a:t>
            </a:r>
          </a:p>
          <a:p>
            <a:pPr marL="1371600" lvl="2" indent="-457200">
              <a:buFont typeface="Arial" panose="020B0604020202020204" pitchFamily="34" charset="0"/>
              <a:buChar char="•"/>
              <a:defRPr/>
            </a:pPr>
            <a:r>
              <a:rPr lang="en-US" altLang="en-US" sz="2800" dirty="0">
                <a:solidFill>
                  <a:schemeClr val="tx1">
                    <a:lumMod val="75000"/>
                    <a:lumOff val="25000"/>
                  </a:schemeClr>
                </a:solidFill>
                <a:cs typeface="Tahoma" panose="020B0604030504040204" pitchFamily="34" charset="0"/>
              </a:rPr>
              <a:t>four months of part-time authorization would leave you with 10 months of OPT  </a:t>
            </a:r>
          </a:p>
          <a:p>
            <a:endParaRPr lang="en-US" dirty="0"/>
          </a:p>
        </p:txBody>
      </p:sp>
    </p:spTree>
    <p:extLst>
      <p:ext uri="{BB962C8B-B14F-4D97-AF65-F5344CB8AC3E}">
        <p14:creationId xmlns:p14="http://schemas.microsoft.com/office/powerpoint/2010/main" val="350364264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ection Title"/>
          <p:cNvSpPr>
            <a:spLocks noGrp="1"/>
          </p:cNvSpPr>
          <p:nvPr>
            <p:ph type="title"/>
          </p:nvPr>
        </p:nvSpPr>
        <p:spPr>
          <a:xfrm>
            <a:off x="837398" y="160337"/>
            <a:ext cx="10048775" cy="724785"/>
          </a:xfrm>
        </p:spPr>
        <p:txBody>
          <a:bodyPr/>
          <a:lstStyle/>
          <a:p>
            <a:r>
              <a:rPr lang="en-US" altLang="en-US" sz="3600" dirty="0">
                <a:solidFill>
                  <a:srgbClr val="E25414"/>
                </a:solidFill>
                <a:latin typeface="Georgia" panose="02040502050405020303" pitchFamily="18" charset="0"/>
                <a:cs typeface="Tahoma" panose="020B0604030504040204" pitchFamily="34" charset="0"/>
              </a:rPr>
              <a:t>When Can/Should I Apply for OPT?</a:t>
            </a:r>
            <a:endParaRPr lang="en-US" sz="3600" dirty="0">
              <a:solidFill>
                <a:srgbClr val="E25414"/>
              </a:solidFill>
              <a:latin typeface="Georgia" panose="02040502050405020303" pitchFamily="18" charset="0"/>
            </a:endParaRPr>
          </a:p>
        </p:txBody>
      </p:sp>
      <p:sp>
        <p:nvSpPr>
          <p:cNvPr id="2" name="Division Name, if applicable"/>
          <p:cNvSpPr>
            <a:spLocks noGrp="1"/>
          </p:cNvSpPr>
          <p:nvPr>
            <p:ph type="body" sz="quarter" idx="18"/>
          </p:nvPr>
        </p:nvSpPr>
        <p:spPr/>
        <p:txBody>
          <a:bodyPr/>
          <a:lstStyle/>
          <a:p>
            <a:r>
              <a:rPr lang="en-US" dirty="0"/>
              <a:t>Center for International Services</a:t>
            </a:r>
          </a:p>
        </p:txBody>
      </p:sp>
      <p:sp>
        <p:nvSpPr>
          <p:cNvPr id="8" name="AutoShape 2" descr="Image result for syracuse university tou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utoShape 4" descr="Image result for syracuse university tou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p:cNvSpPr/>
          <p:nvPr/>
        </p:nvSpPr>
        <p:spPr>
          <a:xfrm>
            <a:off x="962526" y="798897"/>
            <a:ext cx="10163836" cy="4186980"/>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Applying for </a:t>
            </a:r>
            <a:r>
              <a:rPr kumimoji="0" lang="en-US"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Pre-Completion OPT</a:t>
            </a:r>
          </a:p>
          <a:p>
            <a:pPr marL="457200" marR="0" lvl="1"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applying during your 1</a:t>
            </a:r>
            <a:r>
              <a:rPr kumimoji="0" lang="en-US" altLang="en-US" sz="2800" b="0" i="0" u="none" strike="noStrike" kern="1200" cap="none" spc="0" normalizeH="0" baseline="3000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st</a:t>
            </a: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 year of study</a:t>
            </a:r>
          </a:p>
          <a:p>
            <a:pPr marL="1371600" marR="0" lvl="2"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 can apply no more than 90 days before completing your first academic year</a:t>
            </a:r>
          </a:p>
          <a:p>
            <a:pPr marL="1828800" marR="0" lvl="3"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because you are not eligible for OPT until you have been a full-time student for two semesters </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applying after your 1</a:t>
            </a:r>
            <a:r>
              <a:rPr kumimoji="0" lang="en-US" altLang="en-US" sz="2800" b="0" i="0" u="none" strike="noStrike" kern="1200" cap="none" spc="0" normalizeH="0" baseline="3000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st</a:t>
            </a: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 year of study</a:t>
            </a:r>
          </a:p>
          <a:p>
            <a:pPr marL="1371600" marR="0" lvl="2"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 can apply no more than 90 days prior to the work authorization start date you request  	</a:t>
            </a:r>
          </a:p>
          <a:p>
            <a:pPr marL="0" marR="0" lvl="0" indent="0" algn="l" defTabSz="914400" rtl="0" eaLnBrk="1" fontAlgn="auto" latinLnBrk="0" hangingPunct="1">
              <a:lnSpc>
                <a:spcPct val="80000"/>
              </a:lnSpc>
              <a:spcBef>
                <a:spcPts val="0"/>
              </a:spcBef>
              <a:spcAft>
                <a:spcPts val="0"/>
              </a:spcAft>
              <a:buClrTx/>
              <a:buSzTx/>
              <a:buFont typeface="Wingdings" panose="05000000000000000000" pitchFamily="2" charset="2"/>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p:txBody>
      </p:sp>
    </p:spTree>
    <p:extLst>
      <p:ext uri="{BB962C8B-B14F-4D97-AF65-F5344CB8AC3E}">
        <p14:creationId xmlns:p14="http://schemas.microsoft.com/office/powerpoint/2010/main" val="9404384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ection Title"/>
          <p:cNvSpPr>
            <a:spLocks noGrp="1"/>
          </p:cNvSpPr>
          <p:nvPr>
            <p:ph type="title"/>
          </p:nvPr>
        </p:nvSpPr>
        <p:spPr>
          <a:xfrm>
            <a:off x="837398" y="45153"/>
            <a:ext cx="10048775" cy="839970"/>
          </a:xfrm>
        </p:spPr>
        <p:txBody>
          <a:bodyPr/>
          <a:lstStyle/>
          <a:p>
            <a:r>
              <a:rPr lang="en-US" altLang="en-US" sz="3600" dirty="0">
                <a:solidFill>
                  <a:srgbClr val="E25414"/>
                </a:solidFill>
                <a:latin typeface="Georgia" panose="02040502050405020303" pitchFamily="18" charset="0"/>
                <a:cs typeface="Tahoma" panose="020B0604030504040204" pitchFamily="34" charset="0"/>
              </a:rPr>
              <a:t>When Can/Should I Apply for OPT?</a:t>
            </a:r>
            <a:endParaRPr lang="en-US" sz="3600" dirty="0">
              <a:solidFill>
                <a:srgbClr val="E25414"/>
              </a:solidFill>
              <a:latin typeface="Georgia" panose="02040502050405020303" pitchFamily="18" charset="0"/>
            </a:endParaRPr>
          </a:p>
        </p:txBody>
      </p:sp>
      <p:sp>
        <p:nvSpPr>
          <p:cNvPr id="2" name="Division Name, if applicable"/>
          <p:cNvSpPr>
            <a:spLocks noGrp="1"/>
          </p:cNvSpPr>
          <p:nvPr>
            <p:ph type="body" sz="quarter" idx="18"/>
          </p:nvPr>
        </p:nvSpPr>
        <p:spPr/>
        <p:txBody>
          <a:bodyPr/>
          <a:lstStyle/>
          <a:p>
            <a:r>
              <a:rPr lang="en-US" dirty="0"/>
              <a:t>Center for International Services</a:t>
            </a:r>
          </a:p>
        </p:txBody>
      </p:sp>
      <p:sp>
        <p:nvSpPr>
          <p:cNvPr id="8" name="AutoShape 2" descr="Image result for syracuse university tou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utoShape 4" descr="Image result for syracuse university tou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p:cNvSpPr/>
          <p:nvPr/>
        </p:nvSpPr>
        <p:spPr>
          <a:xfrm>
            <a:off x="962526" y="798897"/>
            <a:ext cx="10163836" cy="2463431"/>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applying for </a:t>
            </a:r>
            <a:r>
              <a:rPr kumimoji="0" lang="en-US" alt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Post-completion OPT</a:t>
            </a: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  there is a 5 month window for application</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No more than 90 days/3 months prior to your program end date and up to 60 days/2 months after your program end date </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Your application must be </a:t>
            </a:r>
            <a:r>
              <a:rPr kumimoji="0" lang="en-US" altLang="en-US" sz="2400"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received</a:t>
            </a: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 by USCIS no later than 60 days/2 months after your program end date</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p:txBody>
      </p:sp>
      <p:grpSp>
        <p:nvGrpSpPr>
          <p:cNvPr id="25" name="Group 24"/>
          <p:cNvGrpSpPr/>
          <p:nvPr/>
        </p:nvGrpSpPr>
        <p:grpSpPr>
          <a:xfrm>
            <a:off x="6920991" y="3787564"/>
            <a:ext cx="1282083" cy="1825096"/>
            <a:chOff x="6920991" y="3787564"/>
            <a:chExt cx="1282083" cy="1825096"/>
          </a:xfrm>
        </p:grpSpPr>
        <p:cxnSp>
          <p:nvCxnSpPr>
            <p:cNvPr id="11" name="Straight Arrow Connector 10"/>
            <p:cNvCxnSpPr/>
            <p:nvPr/>
          </p:nvCxnSpPr>
          <p:spPr>
            <a:xfrm>
              <a:off x="7543394" y="4365384"/>
              <a:ext cx="0" cy="1247276"/>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6920991" y="3787564"/>
              <a:ext cx="1282083" cy="54176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Program End Date</a:t>
              </a:r>
            </a:p>
          </p:txBody>
        </p:sp>
      </p:grpSp>
      <p:grpSp>
        <p:nvGrpSpPr>
          <p:cNvPr id="26" name="Group 25"/>
          <p:cNvGrpSpPr/>
          <p:nvPr/>
        </p:nvGrpSpPr>
        <p:grpSpPr>
          <a:xfrm>
            <a:off x="964577" y="5147287"/>
            <a:ext cx="6460829" cy="369332"/>
            <a:chOff x="962526" y="5243328"/>
            <a:chExt cx="6460829" cy="369332"/>
          </a:xfrm>
        </p:grpSpPr>
        <p:cxnSp>
          <p:nvCxnSpPr>
            <p:cNvPr id="14" name="Straight Arrow Connector 13"/>
            <p:cNvCxnSpPr/>
            <p:nvPr/>
          </p:nvCxnSpPr>
          <p:spPr>
            <a:xfrm flipH="1">
              <a:off x="962526" y="5584723"/>
              <a:ext cx="6460829"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5" name="TextBox 14"/>
            <p:cNvSpPr txBox="1"/>
            <p:nvPr/>
          </p:nvSpPr>
          <p:spPr>
            <a:xfrm>
              <a:off x="1299652" y="5243328"/>
              <a:ext cx="51748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 more than 90 Days before your program end date</a:t>
              </a:r>
            </a:p>
          </p:txBody>
        </p:sp>
      </p:grpSp>
      <p:grpSp>
        <p:nvGrpSpPr>
          <p:cNvPr id="27" name="Group 26"/>
          <p:cNvGrpSpPr/>
          <p:nvPr/>
        </p:nvGrpSpPr>
        <p:grpSpPr>
          <a:xfrm>
            <a:off x="7708490" y="4842351"/>
            <a:ext cx="3893575" cy="646331"/>
            <a:chOff x="7708490" y="4938392"/>
            <a:chExt cx="3893575" cy="646331"/>
          </a:xfrm>
        </p:grpSpPr>
        <p:cxnSp>
          <p:nvCxnSpPr>
            <p:cNvPr id="17" name="Straight Arrow Connector 16"/>
            <p:cNvCxnSpPr/>
            <p:nvPr/>
          </p:nvCxnSpPr>
          <p:spPr>
            <a:xfrm>
              <a:off x="7708490" y="5584723"/>
              <a:ext cx="3893575" cy="0"/>
            </a:xfrm>
            <a:prstGeom prst="straightConnector1">
              <a:avLst/>
            </a:prstGeom>
            <a:ln w="38100">
              <a:solidFill>
                <a:schemeClr val="accent2"/>
              </a:solidFill>
              <a:tailEnd type="triangle"/>
            </a:ln>
          </p:spPr>
          <p:style>
            <a:lnRef idx="1">
              <a:schemeClr val="accent2"/>
            </a:lnRef>
            <a:fillRef idx="0">
              <a:schemeClr val="accent2"/>
            </a:fillRef>
            <a:effectRef idx="0">
              <a:schemeClr val="accent2"/>
            </a:effectRef>
            <a:fontRef idx="minor">
              <a:schemeClr val="tx1"/>
            </a:fontRef>
          </p:style>
        </p:cxnSp>
        <p:sp>
          <p:nvSpPr>
            <p:cNvPr id="20" name="TextBox 19"/>
            <p:cNvSpPr txBox="1"/>
            <p:nvPr/>
          </p:nvSpPr>
          <p:spPr>
            <a:xfrm>
              <a:off x="7826477" y="4938392"/>
              <a:ext cx="3657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Must be received by USCIS no later than 60 days after program end date</a:t>
              </a:r>
            </a:p>
          </p:txBody>
        </p:sp>
      </p:grpSp>
      <p:grpSp>
        <p:nvGrpSpPr>
          <p:cNvPr id="29" name="Group 28"/>
          <p:cNvGrpSpPr/>
          <p:nvPr/>
        </p:nvGrpSpPr>
        <p:grpSpPr>
          <a:xfrm>
            <a:off x="962526" y="5690025"/>
            <a:ext cx="10639539" cy="435662"/>
            <a:chOff x="962526" y="5690025"/>
            <a:chExt cx="10639539" cy="435662"/>
          </a:xfrm>
        </p:grpSpPr>
        <p:cxnSp>
          <p:nvCxnSpPr>
            <p:cNvPr id="10" name="Straight Arrow Connector 9"/>
            <p:cNvCxnSpPr/>
            <p:nvPr/>
          </p:nvCxnSpPr>
          <p:spPr>
            <a:xfrm>
              <a:off x="962526" y="5690025"/>
              <a:ext cx="10639539"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405540" y="5752061"/>
              <a:ext cx="9277807" cy="3736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 Month Window To apply for OPT</a:t>
              </a:r>
            </a:p>
          </p:txBody>
        </p:sp>
      </p:grpSp>
    </p:spTree>
    <p:extLst>
      <p:ext uri="{BB962C8B-B14F-4D97-AF65-F5344CB8AC3E}">
        <p14:creationId xmlns:p14="http://schemas.microsoft.com/office/powerpoint/2010/main" val="31652550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1+#ppt_w/2"/>
                                          </p:val>
                                        </p:tav>
                                        <p:tav tm="100000">
                                          <p:val>
                                            <p:strVal val="#ppt_x"/>
                                          </p:val>
                                        </p:tav>
                                      </p:tavLst>
                                    </p:anim>
                                    <p:anim calcmode="lin" valueType="num">
                                      <p:cBhvr additive="base">
                                        <p:cTn id="14"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0-#ppt_w/2"/>
                                          </p:val>
                                        </p:tav>
                                        <p:tav tm="100000">
                                          <p:val>
                                            <p:strVal val="#ppt_x"/>
                                          </p:val>
                                        </p:tav>
                                      </p:tavLst>
                                    </p:anim>
                                    <p:anim calcmode="lin" valueType="num">
                                      <p:cBhvr additive="base">
                                        <p:cTn id="20"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lide Title"/>
          <p:cNvSpPr>
            <a:spLocks noGrp="1"/>
          </p:cNvSpPr>
          <p:nvPr>
            <p:ph type="title"/>
          </p:nvPr>
        </p:nvSpPr>
        <p:spPr/>
        <p:txBody>
          <a:bodyPr/>
          <a:lstStyle/>
          <a:p>
            <a:r>
              <a:rPr lang="en-US" dirty="0"/>
              <a:t>How much does it cost to apply for OPT?</a:t>
            </a:r>
          </a:p>
        </p:txBody>
      </p:sp>
      <p:sp>
        <p:nvSpPr>
          <p:cNvPr id="6" name="Division Name, if applicable"/>
          <p:cNvSpPr>
            <a:spLocks noGrp="1"/>
          </p:cNvSpPr>
          <p:nvPr>
            <p:ph type="body" sz="quarter" idx="21"/>
          </p:nvPr>
        </p:nvSpPr>
        <p:spPr>
          <a:prstGeom prst="rect">
            <a:avLst/>
          </a:prstGeom>
        </p:spPr>
        <p:txBody>
          <a:bodyPr/>
          <a:lstStyle/>
          <a:p>
            <a:r>
              <a:rPr lang="en-US" dirty="0"/>
              <a:t>Center for International Services</a:t>
            </a:r>
          </a:p>
        </p:txBody>
      </p:sp>
      <p:sp>
        <p:nvSpPr>
          <p:cNvPr id="4" name="Rectangle 3"/>
          <p:cNvSpPr/>
          <p:nvPr/>
        </p:nvSpPr>
        <p:spPr>
          <a:xfrm>
            <a:off x="904775" y="1135781"/>
            <a:ext cx="10655166" cy="3203313"/>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R="0" lvl="1" algn="l" defTabSz="914400" rtl="0" eaLnBrk="1" fontAlgn="auto" latinLnBrk="0" hangingPunct="1">
              <a:lnSpc>
                <a:spcPct val="80000"/>
              </a:lnSpc>
              <a:spcBef>
                <a:spcPts val="0"/>
              </a:spcBef>
              <a:spcAft>
                <a:spcPts val="0"/>
              </a:spcAft>
              <a:buClrTx/>
              <a:buSzTx/>
              <a:tabLst/>
              <a:defRPr/>
            </a:pPr>
            <a:endParaRPr lang="en-US" altLang="en-US" sz="2800" dirty="0">
              <a:solidFill>
                <a:prstClr val="black">
                  <a:lumMod val="75000"/>
                  <a:lumOff val="25000"/>
                </a:prstClr>
              </a:solidFill>
              <a:latin typeface="Calibri" panose="020F0502020204030204"/>
              <a:cs typeface="Tahoma" panose="020B0604030504040204" pitchFamily="34" charset="0"/>
            </a:endParaRPr>
          </a:p>
          <a:p>
            <a:pPr marR="0" lvl="1" algn="l" defTabSz="914400" rtl="0" eaLnBrk="1" fontAlgn="auto" latinLnBrk="0" hangingPunct="1">
              <a:lnSpc>
                <a:spcPct val="80000"/>
              </a:lnSpc>
              <a:spcBef>
                <a:spcPts val="0"/>
              </a:spcBef>
              <a:spcAft>
                <a:spcPts val="0"/>
              </a:spcAft>
              <a:buClrTx/>
              <a:buSzTx/>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Effective April 1, 2024</a:t>
            </a:r>
          </a:p>
          <a:p>
            <a:pPr marR="0" lvl="1" algn="l" defTabSz="914400" rtl="0" eaLnBrk="1" fontAlgn="auto" latinLnBrk="0" hangingPunct="1">
              <a:lnSpc>
                <a:spcPct val="80000"/>
              </a:lnSpc>
              <a:spcBef>
                <a:spcPts val="0"/>
              </a:spcBef>
              <a:spcAft>
                <a:spcPts val="0"/>
              </a:spcAft>
              <a:buClrTx/>
              <a:buSzTx/>
              <a:tabLst/>
              <a:defRPr/>
            </a:pPr>
            <a:endParaRPr lang="en-US" altLang="en-US" sz="2800" dirty="0">
              <a:solidFill>
                <a:prstClr val="black">
                  <a:lumMod val="75000"/>
                  <a:lumOff val="25000"/>
                </a:prstClr>
              </a:solidFill>
              <a:latin typeface="Calibri" panose="020F0502020204030204"/>
              <a:cs typeface="Tahoma" panose="020B0604030504040204" pitchFamily="34" charset="0"/>
            </a:endParaRPr>
          </a:p>
          <a:p>
            <a:pPr marR="0" lvl="1" algn="l" defTabSz="914400" rtl="0" eaLnBrk="1" fontAlgn="auto" latinLnBrk="0" hangingPunct="1">
              <a:lnSpc>
                <a:spcPct val="80000"/>
              </a:lnSpc>
              <a:spcBef>
                <a:spcPts val="0"/>
              </a:spcBef>
              <a:spcAft>
                <a:spcPts val="0"/>
              </a:spcAft>
              <a:buClrTx/>
              <a:buSzTx/>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USCIS Filing fee for OPT increased to </a:t>
            </a:r>
            <a:r>
              <a:rPr kumimoji="0" lang="en-US"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$470</a:t>
            </a:r>
          </a:p>
          <a:p>
            <a:pPr marR="0" lvl="1" algn="l" defTabSz="914400" rtl="0" eaLnBrk="1" fontAlgn="auto" latinLnBrk="0" hangingPunct="1">
              <a:lnSpc>
                <a:spcPct val="80000"/>
              </a:lnSpc>
              <a:spcBef>
                <a:spcPts val="0"/>
              </a:spcBef>
              <a:spcAft>
                <a:spcPts val="0"/>
              </a:spcAft>
              <a:buClrTx/>
              <a:buSzTx/>
              <a:tabLst/>
              <a:defRPr/>
            </a:pPr>
            <a:endParaRPr lang="en-US" altLang="en-US" sz="2800" dirty="0">
              <a:solidFill>
                <a:prstClr val="black">
                  <a:lumMod val="75000"/>
                  <a:lumOff val="25000"/>
                </a:prstClr>
              </a:solidFill>
              <a:latin typeface="Calibri" panose="020F0502020204030204"/>
              <a:cs typeface="Tahoma" panose="020B0604030504040204" pitchFamily="34" charset="0"/>
            </a:endParaRPr>
          </a:p>
          <a:p>
            <a:pPr marL="1828800" lvl="3" indent="-457200">
              <a:lnSpc>
                <a:spcPct val="80000"/>
              </a:lnSpc>
              <a:buFont typeface="Arial" panose="020B0604020202020204" pitchFamily="34" charset="0"/>
              <a:buChar char="•"/>
              <a:defRPr/>
            </a:pPr>
            <a:r>
              <a:rPr lang="en-US" altLang="en-US" sz="2800" dirty="0">
                <a:solidFill>
                  <a:prstClr val="black">
                    <a:lumMod val="75000"/>
                    <a:lumOff val="25000"/>
                  </a:prstClr>
                </a:solidFill>
                <a:latin typeface="Calibri" panose="020F0502020204030204"/>
                <a:cs typeface="Tahoma" panose="020B0604030504040204" pitchFamily="34" charset="0"/>
              </a:rPr>
              <a:t>Friends who applied last year paid less</a:t>
            </a:r>
          </a:p>
          <a:p>
            <a:pPr marR="0" lvl="1" algn="l" defTabSz="914400" rtl="0" eaLnBrk="1" fontAlgn="auto" latinLnBrk="0" hangingPunct="1">
              <a:lnSpc>
                <a:spcPct val="80000"/>
              </a:lnSpc>
              <a:spcBef>
                <a:spcPts val="0"/>
              </a:spcBef>
              <a:spcAft>
                <a:spcPts val="0"/>
              </a:spcAft>
              <a:buClrTx/>
              <a:buSzTx/>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800100" marR="0" lvl="1"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F69F0666-4E36-AE24-96AD-011530AC38AB}"/>
              </a:ext>
            </a:extLst>
          </p:cNvPr>
          <p:cNvSpPr txBox="1"/>
          <p:nvPr/>
        </p:nvSpPr>
        <p:spPr>
          <a:xfrm>
            <a:off x="10034954" y="1981981"/>
            <a:ext cx="800100" cy="646331"/>
          </a:xfrm>
          <a:prstGeom prst="rect">
            <a:avLst/>
          </a:prstGeom>
          <a:noFill/>
        </p:spPr>
        <p:txBody>
          <a:bodyPr wrap="square" rtlCol="0">
            <a:spAutoFit/>
          </a:bodyPr>
          <a:lstStyle/>
          <a:p>
            <a:r>
              <a:rPr lang="en-US" sz="3600" b="1" dirty="0">
                <a:solidFill>
                  <a:schemeClr val="bg1"/>
                </a:solidFill>
                <a:latin typeface="Engravers MT" panose="02090707080505020304" pitchFamily="18" charset="0"/>
              </a:rPr>
              <a:t>$$</a:t>
            </a:r>
          </a:p>
        </p:txBody>
      </p:sp>
      <p:sp>
        <p:nvSpPr>
          <p:cNvPr id="16" name="TextBox 15">
            <a:extLst>
              <a:ext uri="{FF2B5EF4-FFF2-40B4-BE49-F238E27FC236}">
                <a16:creationId xmlns:a16="http://schemas.microsoft.com/office/drawing/2014/main" id="{42EB45E9-C222-6FA9-FB77-41621288FF0B}"/>
              </a:ext>
            </a:extLst>
          </p:cNvPr>
          <p:cNvSpPr txBox="1"/>
          <p:nvPr/>
        </p:nvSpPr>
        <p:spPr>
          <a:xfrm>
            <a:off x="10134542" y="1759269"/>
            <a:ext cx="762493" cy="523220"/>
          </a:xfrm>
          <a:prstGeom prst="rect">
            <a:avLst/>
          </a:prstGeom>
          <a:noFill/>
        </p:spPr>
        <p:txBody>
          <a:bodyPr wrap="square" rtlCol="0">
            <a:spAutoFit/>
          </a:bodyPr>
          <a:lstStyle/>
          <a:p>
            <a:r>
              <a:rPr lang="en-US" sz="2800" b="1" dirty="0">
                <a:solidFill>
                  <a:schemeClr val="bg1"/>
                </a:solidFill>
                <a:latin typeface="Engravers MT" panose="02090707080505020304" pitchFamily="18" charset="0"/>
              </a:rPr>
              <a:t>$$</a:t>
            </a:r>
            <a:endParaRPr lang="en-US" sz="3200" b="1" dirty="0">
              <a:solidFill>
                <a:schemeClr val="bg1"/>
              </a:solidFill>
              <a:latin typeface="Engravers MT" panose="02090707080505020304" pitchFamily="18" charset="0"/>
            </a:endParaRPr>
          </a:p>
        </p:txBody>
      </p:sp>
      <p:sp>
        <p:nvSpPr>
          <p:cNvPr id="18" name="TextBox 17">
            <a:extLst>
              <a:ext uri="{FF2B5EF4-FFF2-40B4-BE49-F238E27FC236}">
                <a16:creationId xmlns:a16="http://schemas.microsoft.com/office/drawing/2014/main" id="{19DAE058-8730-4F63-D7AD-490A28D9F513}"/>
              </a:ext>
            </a:extLst>
          </p:cNvPr>
          <p:cNvSpPr txBox="1"/>
          <p:nvPr/>
        </p:nvSpPr>
        <p:spPr>
          <a:xfrm>
            <a:off x="10797685" y="2072857"/>
            <a:ext cx="923347" cy="523220"/>
          </a:xfrm>
          <a:prstGeom prst="rect">
            <a:avLst/>
          </a:prstGeom>
          <a:noFill/>
        </p:spPr>
        <p:txBody>
          <a:bodyPr wrap="square" rtlCol="0">
            <a:spAutoFit/>
          </a:bodyPr>
          <a:lstStyle/>
          <a:p>
            <a:r>
              <a:rPr lang="en-US" sz="2800" b="1" dirty="0">
                <a:solidFill>
                  <a:schemeClr val="bg1"/>
                </a:solidFill>
                <a:latin typeface="Engravers MT" panose="02090707080505020304" pitchFamily="18" charset="0"/>
              </a:rPr>
              <a:t>$$$</a:t>
            </a:r>
          </a:p>
        </p:txBody>
      </p:sp>
    </p:spTree>
    <p:extLst>
      <p:ext uri="{BB962C8B-B14F-4D97-AF65-F5344CB8AC3E}">
        <p14:creationId xmlns:p14="http://schemas.microsoft.com/office/powerpoint/2010/main" val="16516657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lide Title"/>
          <p:cNvSpPr>
            <a:spLocks noGrp="1"/>
          </p:cNvSpPr>
          <p:nvPr>
            <p:ph type="title"/>
          </p:nvPr>
        </p:nvSpPr>
        <p:spPr/>
        <p:txBody>
          <a:bodyPr/>
          <a:lstStyle/>
          <a:p>
            <a:r>
              <a:rPr lang="en-US" dirty="0"/>
              <a:t>How long does it take for USCIS to approve OPT?</a:t>
            </a:r>
          </a:p>
        </p:txBody>
      </p:sp>
      <p:sp>
        <p:nvSpPr>
          <p:cNvPr id="6" name="Division Name, if applicable"/>
          <p:cNvSpPr>
            <a:spLocks noGrp="1"/>
          </p:cNvSpPr>
          <p:nvPr>
            <p:ph type="body" sz="quarter" idx="21"/>
          </p:nvPr>
        </p:nvSpPr>
        <p:spPr>
          <a:prstGeom prst="rect">
            <a:avLst/>
          </a:prstGeom>
        </p:spPr>
        <p:txBody>
          <a:bodyPr/>
          <a:lstStyle/>
          <a:p>
            <a:r>
              <a:rPr lang="en-US" dirty="0"/>
              <a:t>Center for International Services</a:t>
            </a:r>
          </a:p>
        </p:txBody>
      </p:sp>
      <p:sp>
        <p:nvSpPr>
          <p:cNvPr id="4" name="Rectangle 3"/>
          <p:cNvSpPr/>
          <p:nvPr/>
        </p:nvSpPr>
        <p:spPr>
          <a:xfrm>
            <a:off x="904775" y="1135781"/>
            <a:ext cx="10655166" cy="5271571"/>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USCIS reports that 80% of OPT applications are processed within 45 days</a:t>
            </a:r>
          </a:p>
          <a:p>
            <a:pPr marR="0" lvl="1" algn="l" defTabSz="914400" rtl="0" eaLnBrk="1" fontAlgn="auto" latinLnBrk="0" hangingPunct="1">
              <a:lnSpc>
                <a:spcPct val="80000"/>
              </a:lnSpc>
              <a:spcBef>
                <a:spcPts val="0"/>
              </a:spcBef>
              <a:spcAft>
                <a:spcPts val="0"/>
              </a:spcAft>
              <a:buClrTx/>
              <a:buSzTx/>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800100" marR="0" lvl="1"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Again, the earlier you apply, the quicker your processing time</a:t>
            </a:r>
          </a:p>
          <a:p>
            <a:pPr marL="1257300" marR="0" lvl="2"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May graduates who apply in February experience faster processing times (weeks) than those that wait until April/May to apply (months)</a:t>
            </a:r>
          </a:p>
          <a:p>
            <a:pPr marL="1257300" marR="0" lvl="2"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December graduates who apply in September experience faster processing times (weeks) than those that wait until December to apply (months)</a:t>
            </a:r>
          </a:p>
          <a:p>
            <a:pPr marL="914400" marR="0" lvl="2" indent="0" algn="l" defTabSz="914400" rtl="0" eaLnBrk="1" fontAlgn="auto" latinLnBrk="0" hangingPunct="1">
              <a:lnSpc>
                <a:spcPct val="8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Including a job offer letter does NOT make your application get processed any faster</a:t>
            </a: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800100" marR="0" lvl="1"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20101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A91CF3-DC75-C786-FFB5-6DA2AB600624}"/>
              </a:ext>
            </a:extLst>
          </p:cNvPr>
          <p:cNvSpPr>
            <a:spLocks noGrp="1"/>
          </p:cNvSpPr>
          <p:nvPr>
            <p:ph type="sldNum" sz="quarter" idx="10"/>
          </p:nvPr>
        </p:nvSpPr>
        <p:spPr/>
        <p:txBody>
          <a:bodyPr/>
          <a:lstStyle/>
          <a:p>
            <a:fld id="{F343A32A-436A-8143-8894-653E98457856}" type="slidenum">
              <a:rPr lang="en-US" smtClean="0"/>
              <a:pPr/>
              <a:t>18</a:t>
            </a:fld>
            <a:endParaRPr lang="en-US" dirty="0"/>
          </a:p>
        </p:txBody>
      </p:sp>
      <p:sp>
        <p:nvSpPr>
          <p:cNvPr id="6" name="Text Placeholder 5">
            <a:extLst>
              <a:ext uri="{FF2B5EF4-FFF2-40B4-BE49-F238E27FC236}">
                <a16:creationId xmlns:a16="http://schemas.microsoft.com/office/drawing/2014/main" id="{0FB11D5D-074B-155F-8B7C-19A97976F1D5}"/>
              </a:ext>
            </a:extLst>
          </p:cNvPr>
          <p:cNvSpPr>
            <a:spLocks noGrp="1"/>
          </p:cNvSpPr>
          <p:nvPr>
            <p:ph type="body" sz="quarter" idx="22"/>
          </p:nvPr>
        </p:nvSpPr>
        <p:spPr/>
        <p:txBody>
          <a:bodyPr/>
          <a:lstStyle/>
          <a:p>
            <a:r>
              <a:rPr lang="en-US" dirty="0"/>
              <a:t>Center for International Services</a:t>
            </a:r>
          </a:p>
        </p:txBody>
      </p:sp>
      <p:sp>
        <p:nvSpPr>
          <p:cNvPr id="15" name="TextBox 14">
            <a:extLst>
              <a:ext uri="{FF2B5EF4-FFF2-40B4-BE49-F238E27FC236}">
                <a16:creationId xmlns:a16="http://schemas.microsoft.com/office/drawing/2014/main" id="{C35986C5-1F6A-0906-7E67-17F0F577507E}"/>
              </a:ext>
            </a:extLst>
          </p:cNvPr>
          <p:cNvSpPr txBox="1"/>
          <p:nvPr/>
        </p:nvSpPr>
        <p:spPr>
          <a:xfrm>
            <a:off x="796955" y="276837"/>
            <a:ext cx="10217790" cy="1077218"/>
          </a:xfrm>
          <a:prstGeom prst="rect">
            <a:avLst/>
          </a:prstGeom>
          <a:noFill/>
        </p:spPr>
        <p:txBody>
          <a:bodyPr wrap="square" rtlCol="0">
            <a:spAutoFit/>
          </a:bodyPr>
          <a:lstStyle/>
          <a:p>
            <a:r>
              <a:rPr lang="en-US" sz="3200" dirty="0">
                <a:solidFill>
                  <a:schemeClr val="accent2"/>
                </a:solidFill>
                <a:latin typeface="Georgia" panose="02040502050405020303" pitchFamily="18" charset="0"/>
              </a:rPr>
              <a:t>Why Apply Early?</a:t>
            </a:r>
          </a:p>
          <a:p>
            <a:r>
              <a:rPr lang="en-US" sz="3200" dirty="0">
                <a:latin typeface="Georgia" panose="02040502050405020303" pitchFamily="18" charset="0"/>
              </a:rPr>
              <a:t>		</a:t>
            </a:r>
          </a:p>
        </p:txBody>
      </p:sp>
      <p:graphicFrame>
        <p:nvGraphicFramePr>
          <p:cNvPr id="26" name="Picture Placeholder 25">
            <a:extLst>
              <a:ext uri="{FF2B5EF4-FFF2-40B4-BE49-F238E27FC236}">
                <a16:creationId xmlns:a16="http://schemas.microsoft.com/office/drawing/2014/main" id="{CA2A2784-ED5F-BA6B-34EC-0D566BD63583}"/>
              </a:ext>
            </a:extLst>
          </p:cNvPr>
          <p:cNvGraphicFramePr>
            <a:graphicFrameLocks noGrp="1"/>
          </p:cNvGraphicFramePr>
          <p:nvPr>
            <p:ph type="pic" sz="quarter" idx="15"/>
            <p:extLst>
              <p:ext uri="{D42A27DB-BD31-4B8C-83A1-F6EECF244321}">
                <p14:modId xmlns:p14="http://schemas.microsoft.com/office/powerpoint/2010/main" val="160168926"/>
              </p:ext>
            </p:extLst>
          </p:nvPr>
        </p:nvGraphicFramePr>
        <p:xfrm>
          <a:off x="924187" y="815446"/>
          <a:ext cx="9553662" cy="53083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6172658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lide Title"/>
          <p:cNvSpPr>
            <a:spLocks noGrp="1"/>
          </p:cNvSpPr>
          <p:nvPr>
            <p:ph type="title"/>
          </p:nvPr>
        </p:nvSpPr>
        <p:spPr/>
        <p:txBody>
          <a:bodyPr/>
          <a:lstStyle/>
          <a:p>
            <a:r>
              <a:rPr lang="en-US" dirty="0"/>
              <a:t>Can my OPT application be expedited?  </a:t>
            </a:r>
          </a:p>
        </p:txBody>
      </p:sp>
      <p:sp>
        <p:nvSpPr>
          <p:cNvPr id="6" name="Division Name, if applicable"/>
          <p:cNvSpPr>
            <a:spLocks noGrp="1"/>
          </p:cNvSpPr>
          <p:nvPr>
            <p:ph type="body" sz="quarter" idx="21"/>
          </p:nvPr>
        </p:nvSpPr>
        <p:spPr>
          <a:prstGeom prst="rect">
            <a:avLst/>
          </a:prstGeom>
        </p:spPr>
        <p:txBody>
          <a:bodyPr/>
          <a:lstStyle/>
          <a:p>
            <a:r>
              <a:rPr lang="en-US" dirty="0"/>
              <a:t>Center for International Services</a:t>
            </a:r>
          </a:p>
        </p:txBody>
      </p:sp>
      <p:sp>
        <p:nvSpPr>
          <p:cNvPr id="4" name="Rectangle 3"/>
          <p:cNvSpPr/>
          <p:nvPr/>
        </p:nvSpPr>
        <p:spPr>
          <a:xfrm>
            <a:off x="904775" y="1135781"/>
            <a:ext cx="10655166" cy="4456605"/>
          </a:xfrm>
          <a:prstGeom prst="rect">
            <a:avLst/>
          </a:prstGeom>
        </p:spPr>
        <p:txBody>
          <a:bodyPr wrap="square">
            <a:spAutoFit/>
          </a:bodyPr>
          <a:lstStyle/>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An application will only be expedited if you can document specific criteria set by the USCIS:</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1371600" marR="0" lvl="2"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Severe financial loss to company or person</a:t>
            </a:r>
          </a:p>
          <a:p>
            <a:pPr marL="1371600" marR="0" lvl="2"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Emergency situation</a:t>
            </a:r>
          </a:p>
          <a:p>
            <a:pPr marL="1371600" marR="0" lvl="2"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Humanitarian reasons</a:t>
            </a:r>
          </a:p>
          <a:p>
            <a:pPr marL="1371600" marR="0" lvl="2"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Nonprofit organization whose request is in furtherance of the cultural and social interests of the United States</a:t>
            </a:r>
          </a:p>
          <a:p>
            <a:pPr marL="1371600" marR="0" lvl="2"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Department of Defense or national interest situation</a:t>
            </a:r>
          </a:p>
          <a:p>
            <a:pPr marL="1371600" marR="0" lvl="2"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USCIS error</a:t>
            </a:r>
          </a:p>
          <a:p>
            <a:pPr marL="1371600" marR="0" lvl="2"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Compelling interest of USCIS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It is extremely difficult to get an application expedited</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64353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t>Optional Practical Training (OPT)</a:t>
            </a:r>
          </a:p>
        </p:txBody>
      </p:sp>
      <p:sp>
        <p:nvSpPr>
          <p:cNvPr id="5" name="Text Placeholder 4"/>
          <p:cNvSpPr>
            <a:spLocks noGrp="1"/>
          </p:cNvSpPr>
          <p:nvPr>
            <p:ph type="body" sz="quarter" idx="21"/>
          </p:nvPr>
        </p:nvSpPr>
        <p:spPr>
          <a:xfrm>
            <a:off x="1066799" y="1950668"/>
            <a:ext cx="10175508" cy="1880031"/>
          </a:xfrm>
        </p:spPr>
        <p:txBody>
          <a:bodyPr/>
          <a:lstStyle/>
          <a:p>
            <a:pPr>
              <a:spcBef>
                <a:spcPct val="0"/>
              </a:spcBef>
            </a:pPr>
            <a:r>
              <a:rPr lang="en-US" altLang="en-US" sz="2800">
                <a:solidFill>
                  <a:schemeClr val="tx1">
                    <a:lumMod val="75000"/>
                    <a:lumOff val="25000"/>
                  </a:schemeClr>
                </a:solidFill>
                <a:latin typeface="+mn-lt"/>
                <a:cs typeface="Tahoma" panose="020B0604030504040204" pitchFamily="34" charset="0"/>
              </a:rPr>
              <a:t>OPT is authorization for “training” before or after completion of your degree in a position directly related to your program of study.</a:t>
            </a:r>
            <a:endParaRPr lang="en-US" altLang="en-US" sz="2800" dirty="0">
              <a:solidFill>
                <a:schemeClr val="tx1">
                  <a:lumMod val="75000"/>
                  <a:lumOff val="25000"/>
                </a:schemeClr>
              </a:solidFill>
              <a:latin typeface="+mn-lt"/>
              <a:cs typeface="Tahoma" panose="020B0604030504040204" pitchFamily="34" charset="0"/>
            </a:endParaRPr>
          </a:p>
        </p:txBody>
      </p:sp>
      <p:sp>
        <p:nvSpPr>
          <p:cNvPr id="7" name="Text Placeholder 6"/>
          <p:cNvSpPr>
            <a:spLocks noGrp="1"/>
          </p:cNvSpPr>
          <p:nvPr>
            <p:ph type="body" sz="quarter" idx="22"/>
          </p:nvPr>
        </p:nvSpPr>
        <p:spPr/>
        <p:txBody>
          <a:bodyPr/>
          <a:lstStyle/>
          <a:p>
            <a:r>
              <a:rPr lang="en-US" dirty="0"/>
              <a:t>Center for International Services</a:t>
            </a:r>
          </a:p>
        </p:txBody>
      </p:sp>
    </p:spTree>
    <p:extLst>
      <p:ext uri="{BB962C8B-B14F-4D97-AF65-F5344CB8AC3E}">
        <p14:creationId xmlns:p14="http://schemas.microsoft.com/office/powerpoint/2010/main" val="128287789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ADA440-2081-4F7B-BC5A-CA0130DE5EC1}"/>
              </a:ext>
            </a:extLst>
          </p:cNvPr>
          <p:cNvSpPr>
            <a:spLocks noGrp="1"/>
          </p:cNvSpPr>
          <p:nvPr>
            <p:ph type="sldNum" sz="quarter" idx="10"/>
          </p:nvPr>
        </p:nvSpPr>
        <p:spPr/>
        <p:txBody>
          <a:bodyPr/>
          <a:lstStyle/>
          <a:p>
            <a:fld id="{F343A32A-436A-8143-8894-653E98457856}" type="slidenum">
              <a:rPr lang="en-US" smtClean="0"/>
              <a:pPr/>
              <a:t>20</a:t>
            </a:fld>
            <a:endParaRPr lang="en-US" dirty="0"/>
          </a:p>
        </p:txBody>
      </p:sp>
      <p:sp>
        <p:nvSpPr>
          <p:cNvPr id="3" name="Title 2">
            <a:extLst>
              <a:ext uri="{FF2B5EF4-FFF2-40B4-BE49-F238E27FC236}">
                <a16:creationId xmlns:a16="http://schemas.microsoft.com/office/drawing/2014/main" id="{3A2B81DE-BE54-0BA6-F197-F1BAB64F7EE0}"/>
              </a:ext>
            </a:extLst>
          </p:cNvPr>
          <p:cNvSpPr>
            <a:spLocks noGrp="1"/>
          </p:cNvSpPr>
          <p:nvPr>
            <p:ph type="title"/>
          </p:nvPr>
        </p:nvSpPr>
        <p:spPr/>
        <p:txBody>
          <a:bodyPr/>
          <a:lstStyle/>
          <a:p>
            <a:r>
              <a:rPr lang="en-US" dirty="0"/>
              <a:t>Premium Processing</a:t>
            </a:r>
          </a:p>
        </p:txBody>
      </p:sp>
      <p:sp>
        <p:nvSpPr>
          <p:cNvPr id="6" name="Text Placeholder 5">
            <a:extLst>
              <a:ext uri="{FF2B5EF4-FFF2-40B4-BE49-F238E27FC236}">
                <a16:creationId xmlns:a16="http://schemas.microsoft.com/office/drawing/2014/main" id="{72118F1E-1646-FDDC-05A9-91E75617421A}"/>
              </a:ext>
            </a:extLst>
          </p:cNvPr>
          <p:cNvSpPr>
            <a:spLocks noGrp="1"/>
          </p:cNvSpPr>
          <p:nvPr>
            <p:ph type="body" sz="quarter" idx="21"/>
          </p:nvPr>
        </p:nvSpPr>
        <p:spPr/>
        <p:txBody>
          <a:bodyPr/>
          <a:lstStyle/>
          <a:p>
            <a:r>
              <a:rPr lang="en-US" dirty="0"/>
              <a:t>Center for International Services</a:t>
            </a:r>
          </a:p>
        </p:txBody>
      </p:sp>
      <p:sp>
        <p:nvSpPr>
          <p:cNvPr id="7" name="TextBox 6">
            <a:extLst>
              <a:ext uri="{FF2B5EF4-FFF2-40B4-BE49-F238E27FC236}">
                <a16:creationId xmlns:a16="http://schemas.microsoft.com/office/drawing/2014/main" id="{562A40FF-C0EE-B528-C23A-8B73918E02C2}"/>
              </a:ext>
            </a:extLst>
          </p:cNvPr>
          <p:cNvSpPr txBox="1"/>
          <p:nvPr/>
        </p:nvSpPr>
        <p:spPr>
          <a:xfrm>
            <a:off x="1066800" y="1037492"/>
            <a:ext cx="10667999" cy="4370427"/>
          </a:xfrm>
          <a:prstGeom prst="rect">
            <a:avLst/>
          </a:prstGeom>
          <a:noFill/>
        </p:spPr>
        <p:txBody>
          <a:bodyPr wrap="square" rtlCol="0">
            <a:spAutoFit/>
          </a:bodyPr>
          <a:lstStyle/>
          <a:p>
            <a:pPr marL="342900" indent="-342900">
              <a:buFont typeface="Arial" panose="020B0604020202020204" pitchFamily="34" charset="0"/>
              <a:buChar char="•"/>
            </a:pPr>
            <a:r>
              <a:rPr lang="en-US" sz="2400" dirty="0"/>
              <a:t>Guarantees 30 days processing time</a:t>
            </a:r>
          </a:p>
          <a:p>
            <a:pPr marL="800100" lvl="1" indent="-342900">
              <a:buFont typeface="Arial" panose="020B0604020202020204" pitchFamily="34" charset="0"/>
              <a:buChar char="•"/>
            </a:pPr>
            <a:r>
              <a:rPr lang="en-US" sz="2400" dirty="0"/>
              <a:t>not an approval</a:t>
            </a:r>
          </a:p>
          <a:p>
            <a:pPr marL="800100" lvl="1" indent="-342900">
              <a:buFont typeface="Arial" panose="020B0604020202020204" pitchFamily="34" charset="0"/>
              <a:buChar char="•"/>
            </a:pPr>
            <a:r>
              <a:rPr lang="en-US" sz="2400" dirty="0"/>
              <a:t>a guarantee they will look at your application within 30 days</a:t>
            </a:r>
          </a:p>
          <a:p>
            <a:pPr marL="800100" lvl="1" indent="-342900">
              <a:buFont typeface="Arial" panose="020B0604020202020204" pitchFamily="34" charset="0"/>
              <a:buChar char="•"/>
            </a:pPr>
            <a:r>
              <a:rPr lang="en-US" sz="2400" dirty="0"/>
              <a:t>our experience is 3-5 days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No expedite of the production of your EAD card nor mailing of it to you</a:t>
            </a:r>
          </a:p>
          <a:p>
            <a:pPr marL="342900" indent="-342900">
              <a:buFont typeface="Arial" panose="020B0604020202020204" pitchFamily="34" charset="0"/>
              <a:buChar char="•"/>
            </a:pPr>
            <a:endParaRPr lang="en-US" sz="2400" dirty="0"/>
          </a:p>
          <a:p>
            <a:pPr marL="800100" lvl="1" indent="-342900">
              <a:buFont typeface="Arial" panose="020B0604020202020204" pitchFamily="34" charset="0"/>
              <a:buChar char="•"/>
            </a:pPr>
            <a:r>
              <a:rPr lang="en-US" sz="2400" dirty="0"/>
              <a:t>Usually takes an additional 7-10 days for EAD card to be produced</a:t>
            </a:r>
          </a:p>
          <a:p>
            <a:pPr marL="342900" indent="-342900">
              <a:buFont typeface="Arial" panose="020B0604020202020204" pitchFamily="34" charset="0"/>
              <a:buChar char="•"/>
            </a:pPr>
            <a:endParaRPr lang="en-US" sz="2400" dirty="0"/>
          </a:p>
          <a:p>
            <a:pPr marL="800100" lvl="1" indent="-342900">
              <a:buFont typeface="Arial" panose="020B0604020202020204" pitchFamily="34" charset="0"/>
              <a:buChar char="•"/>
            </a:pPr>
            <a:r>
              <a:rPr lang="en-US" sz="2400" dirty="0"/>
              <a:t>Usually takes an additional 7-10 days for EAD card to be mailed to you</a:t>
            </a:r>
          </a:p>
          <a:p>
            <a:pPr marL="342900" indent="-342900">
              <a:buFont typeface="Arial" panose="020B0604020202020204" pitchFamily="34" charset="0"/>
              <a:buChar char="•"/>
            </a:pPr>
            <a:endParaRPr lang="en-US" sz="2000" dirty="0"/>
          </a:p>
          <a:p>
            <a:endParaRPr lang="en-US" dirty="0"/>
          </a:p>
        </p:txBody>
      </p:sp>
    </p:spTree>
    <p:extLst>
      <p:ext uri="{BB962C8B-B14F-4D97-AF65-F5344CB8AC3E}">
        <p14:creationId xmlns:p14="http://schemas.microsoft.com/office/powerpoint/2010/main" val="404425391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ADA440-2081-4F7B-BC5A-CA0130DE5EC1}"/>
              </a:ext>
            </a:extLst>
          </p:cNvPr>
          <p:cNvSpPr>
            <a:spLocks noGrp="1"/>
          </p:cNvSpPr>
          <p:nvPr>
            <p:ph type="sldNum" sz="quarter" idx="10"/>
          </p:nvPr>
        </p:nvSpPr>
        <p:spPr/>
        <p:txBody>
          <a:bodyPr/>
          <a:lstStyle/>
          <a:p>
            <a:fld id="{F343A32A-436A-8143-8894-653E98457856}" type="slidenum">
              <a:rPr lang="en-US" smtClean="0"/>
              <a:pPr/>
              <a:t>21</a:t>
            </a:fld>
            <a:endParaRPr lang="en-US" dirty="0"/>
          </a:p>
        </p:txBody>
      </p:sp>
      <p:sp>
        <p:nvSpPr>
          <p:cNvPr id="3" name="Title 2">
            <a:extLst>
              <a:ext uri="{FF2B5EF4-FFF2-40B4-BE49-F238E27FC236}">
                <a16:creationId xmlns:a16="http://schemas.microsoft.com/office/drawing/2014/main" id="{3A2B81DE-BE54-0BA6-F197-F1BAB64F7EE0}"/>
              </a:ext>
            </a:extLst>
          </p:cNvPr>
          <p:cNvSpPr>
            <a:spLocks noGrp="1"/>
          </p:cNvSpPr>
          <p:nvPr>
            <p:ph type="title"/>
          </p:nvPr>
        </p:nvSpPr>
        <p:spPr/>
        <p:txBody>
          <a:bodyPr/>
          <a:lstStyle/>
          <a:p>
            <a:r>
              <a:rPr lang="en-US" dirty="0"/>
              <a:t>How much does Premium Processing cost?</a:t>
            </a:r>
          </a:p>
        </p:txBody>
      </p:sp>
      <p:sp>
        <p:nvSpPr>
          <p:cNvPr id="6" name="Text Placeholder 5">
            <a:extLst>
              <a:ext uri="{FF2B5EF4-FFF2-40B4-BE49-F238E27FC236}">
                <a16:creationId xmlns:a16="http://schemas.microsoft.com/office/drawing/2014/main" id="{72118F1E-1646-FDDC-05A9-91E75617421A}"/>
              </a:ext>
            </a:extLst>
          </p:cNvPr>
          <p:cNvSpPr>
            <a:spLocks noGrp="1"/>
          </p:cNvSpPr>
          <p:nvPr>
            <p:ph type="body" sz="quarter" idx="21"/>
          </p:nvPr>
        </p:nvSpPr>
        <p:spPr/>
        <p:txBody>
          <a:bodyPr/>
          <a:lstStyle/>
          <a:p>
            <a:r>
              <a:rPr lang="en-US" dirty="0"/>
              <a:t>Center for International Services</a:t>
            </a:r>
          </a:p>
        </p:txBody>
      </p:sp>
      <p:sp>
        <p:nvSpPr>
          <p:cNvPr id="7" name="TextBox 6">
            <a:extLst>
              <a:ext uri="{FF2B5EF4-FFF2-40B4-BE49-F238E27FC236}">
                <a16:creationId xmlns:a16="http://schemas.microsoft.com/office/drawing/2014/main" id="{562A40FF-C0EE-B528-C23A-8B73918E02C2}"/>
              </a:ext>
            </a:extLst>
          </p:cNvPr>
          <p:cNvSpPr txBox="1"/>
          <p:nvPr/>
        </p:nvSpPr>
        <p:spPr>
          <a:xfrm>
            <a:off x="1066800" y="1037492"/>
            <a:ext cx="10667999" cy="5909310"/>
          </a:xfrm>
          <a:prstGeom prst="rect">
            <a:avLst/>
          </a:prstGeom>
          <a:noFill/>
        </p:spPr>
        <p:txBody>
          <a:bodyPr wrap="square" rtlCol="0">
            <a:spAutoFit/>
          </a:bodyPr>
          <a:lstStyle/>
          <a:p>
            <a:pPr lvl="3"/>
            <a:endParaRPr lang="en-US" sz="2400" dirty="0"/>
          </a:p>
          <a:p>
            <a:pPr lvl="3"/>
            <a:r>
              <a:rPr lang="en-US" sz="2400" dirty="0"/>
              <a:t>Premium Processing Fee = $1685</a:t>
            </a:r>
          </a:p>
          <a:p>
            <a:pPr lvl="3"/>
            <a:endParaRPr lang="en-US" sz="2400" dirty="0"/>
          </a:p>
          <a:p>
            <a:pPr lvl="3"/>
            <a:r>
              <a:rPr lang="en-US" sz="2400" dirty="0"/>
              <a:t>Filing Fee for Form I-765 = $470</a:t>
            </a:r>
          </a:p>
          <a:p>
            <a:pPr lvl="3"/>
            <a:endParaRPr lang="en-US" sz="2400" dirty="0"/>
          </a:p>
          <a:p>
            <a:pPr lvl="3"/>
            <a:r>
              <a:rPr lang="en-US" sz="2400" dirty="0"/>
              <a:t>Total = $2155</a:t>
            </a:r>
          </a:p>
          <a:p>
            <a:pPr lvl="3"/>
            <a:endParaRPr lang="en-US" sz="2400" dirty="0"/>
          </a:p>
          <a:p>
            <a:r>
              <a:rPr lang="en-US" sz="2400" dirty="0"/>
              <a:t>You can:</a:t>
            </a:r>
          </a:p>
          <a:p>
            <a:pPr marL="1200150" lvl="2" indent="-285750">
              <a:buFont typeface="Arial" panose="020B0604020202020204" pitchFamily="34" charset="0"/>
              <a:buChar char="•"/>
            </a:pPr>
            <a:r>
              <a:rPr lang="en-US" sz="2400" dirty="0"/>
              <a:t>file Request for Premium Processing when you file your Form I-765 Application for Employment Authorization OR </a:t>
            </a:r>
          </a:p>
          <a:p>
            <a:pPr marL="1200150" lvl="2" indent="-285750">
              <a:buFont typeface="Arial" panose="020B0604020202020204" pitchFamily="34" charset="0"/>
              <a:buChar char="•"/>
            </a:pPr>
            <a:r>
              <a:rPr lang="en-US" sz="2400" dirty="0"/>
              <a:t>you can request it after filing, while Form I-765 is pending </a:t>
            </a:r>
          </a:p>
          <a:p>
            <a:pPr lvl="2"/>
            <a:endParaRPr lang="en-US" sz="2400"/>
          </a:p>
          <a:p>
            <a:pPr marL="91440" lvl="2"/>
            <a:r>
              <a:rPr lang="en-US" sz="2400" dirty="0"/>
              <a:t>We advise you apply early enough to avoid having to use premium processing in order to begin a job in a timely fashion!</a:t>
            </a:r>
          </a:p>
          <a:p>
            <a:pPr lvl="3"/>
            <a:endParaRPr lang="en-US" sz="2400" dirty="0"/>
          </a:p>
          <a:p>
            <a:endParaRPr lang="en-US" dirty="0"/>
          </a:p>
        </p:txBody>
      </p:sp>
      <p:sp>
        <p:nvSpPr>
          <p:cNvPr id="12" name="Oval 11">
            <a:extLst>
              <a:ext uri="{FF2B5EF4-FFF2-40B4-BE49-F238E27FC236}">
                <a16:creationId xmlns:a16="http://schemas.microsoft.com/office/drawing/2014/main" id="{1296D1DE-1078-CEF4-3C5C-564685FF04AD}"/>
              </a:ext>
            </a:extLst>
          </p:cNvPr>
          <p:cNvSpPr/>
          <p:nvPr/>
        </p:nvSpPr>
        <p:spPr>
          <a:xfrm>
            <a:off x="1256329" y="1470514"/>
            <a:ext cx="610093" cy="619651"/>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b="1" dirty="0">
                <a:latin typeface="Engravers MT" panose="02090707080505020304" pitchFamily="18" charset="0"/>
              </a:rPr>
              <a:t>$</a:t>
            </a:r>
          </a:p>
        </p:txBody>
      </p:sp>
      <p:sp>
        <p:nvSpPr>
          <p:cNvPr id="4" name="Oval 3">
            <a:extLst>
              <a:ext uri="{FF2B5EF4-FFF2-40B4-BE49-F238E27FC236}">
                <a16:creationId xmlns:a16="http://schemas.microsoft.com/office/drawing/2014/main" id="{A16FCE36-EA4A-7B50-ED78-E52ED2CD8635}"/>
              </a:ext>
            </a:extLst>
          </p:cNvPr>
          <p:cNvSpPr/>
          <p:nvPr/>
        </p:nvSpPr>
        <p:spPr>
          <a:xfrm>
            <a:off x="1256329" y="2113897"/>
            <a:ext cx="610093" cy="561263"/>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b="1" dirty="0">
                <a:latin typeface="Engravers MT" panose="02090707080505020304" pitchFamily="18" charset="0"/>
              </a:rPr>
              <a:t>$</a:t>
            </a:r>
          </a:p>
        </p:txBody>
      </p:sp>
      <p:sp>
        <p:nvSpPr>
          <p:cNvPr id="5" name="Oval 4">
            <a:extLst>
              <a:ext uri="{FF2B5EF4-FFF2-40B4-BE49-F238E27FC236}">
                <a16:creationId xmlns:a16="http://schemas.microsoft.com/office/drawing/2014/main" id="{810A84B8-A5CA-CDC2-FB65-1C174B71F53A}"/>
              </a:ext>
            </a:extLst>
          </p:cNvPr>
          <p:cNvSpPr/>
          <p:nvPr/>
        </p:nvSpPr>
        <p:spPr>
          <a:xfrm flipV="1">
            <a:off x="1256329" y="2698890"/>
            <a:ext cx="610093" cy="561263"/>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b="1" dirty="0">
                <a:latin typeface="Engravers MT" panose="02090707080505020304" pitchFamily="18" charset="0"/>
              </a:rPr>
              <a:t>$</a:t>
            </a:r>
          </a:p>
        </p:txBody>
      </p:sp>
    </p:spTree>
    <p:extLst>
      <p:ext uri="{BB962C8B-B14F-4D97-AF65-F5344CB8AC3E}">
        <p14:creationId xmlns:p14="http://schemas.microsoft.com/office/powerpoint/2010/main" val="10588823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648584"/>
          </a:xfrm>
        </p:spPr>
        <p:txBody>
          <a:bodyPr/>
          <a:lstStyle/>
          <a:p>
            <a:r>
              <a:rPr lang="en-US" sz="3600" dirty="0">
                <a:solidFill>
                  <a:srgbClr val="E25414"/>
                </a:solidFill>
              </a:rPr>
              <a:t>OPT Application Process Overview</a:t>
            </a:r>
          </a:p>
        </p:txBody>
      </p:sp>
      <p:sp>
        <p:nvSpPr>
          <p:cNvPr id="4" name="Division Name, if applicable"/>
          <p:cNvSpPr>
            <a:spLocks noGrp="1"/>
          </p:cNvSpPr>
          <p:nvPr>
            <p:ph type="body" sz="quarter" idx="22"/>
          </p:nvPr>
        </p:nvSpPr>
        <p:spPr/>
        <p:txBody>
          <a:bodyPr/>
          <a:lstStyle/>
          <a:p>
            <a:r>
              <a:rPr lang="en-US" dirty="0"/>
              <a:t>Center for International Services</a:t>
            </a:r>
          </a:p>
        </p:txBody>
      </p:sp>
      <p:pic>
        <p:nvPicPr>
          <p:cNvPr id="10" name="Picture 9">
            <a:extLst>
              <a:ext uri="{FF2B5EF4-FFF2-40B4-BE49-F238E27FC236}">
                <a16:creationId xmlns:a16="http://schemas.microsoft.com/office/drawing/2014/main" id="{C3C688C6-C8ED-7A73-AF4D-FFC959F235D5}"/>
              </a:ext>
            </a:extLst>
          </p:cNvPr>
          <p:cNvPicPr>
            <a:picLocks noChangeAspect="1"/>
          </p:cNvPicPr>
          <p:nvPr/>
        </p:nvPicPr>
        <p:blipFill>
          <a:blip r:embed="rId3"/>
          <a:stretch>
            <a:fillRect/>
          </a:stretch>
        </p:blipFill>
        <p:spPr>
          <a:xfrm>
            <a:off x="6138786" y="738554"/>
            <a:ext cx="5279730" cy="5424853"/>
          </a:xfrm>
          <a:prstGeom prst="rect">
            <a:avLst/>
          </a:prstGeom>
        </p:spPr>
      </p:pic>
      <p:sp>
        <p:nvSpPr>
          <p:cNvPr id="12" name="TextBox 11">
            <a:extLst>
              <a:ext uri="{FF2B5EF4-FFF2-40B4-BE49-F238E27FC236}">
                <a16:creationId xmlns:a16="http://schemas.microsoft.com/office/drawing/2014/main" id="{15F1BF53-6A8E-8156-A256-1A7AD1BB45E6}"/>
              </a:ext>
            </a:extLst>
          </p:cNvPr>
          <p:cNvSpPr txBox="1"/>
          <p:nvPr/>
        </p:nvSpPr>
        <p:spPr>
          <a:xfrm>
            <a:off x="756138" y="984738"/>
            <a:ext cx="4695093" cy="923330"/>
          </a:xfrm>
          <a:prstGeom prst="rect">
            <a:avLst/>
          </a:prstGeom>
          <a:noFill/>
        </p:spPr>
        <p:txBody>
          <a:bodyPr wrap="square" rtlCol="0">
            <a:spAutoFit/>
          </a:bodyPr>
          <a:lstStyle/>
          <a:p>
            <a:r>
              <a:rPr lang="en-US" dirty="0"/>
              <a:t>To get here from our website &gt; Immigration Status &gt; Employment &gt; Optional Practical Training (OPT) – F-1 &gt; OPT Application Process</a:t>
            </a:r>
          </a:p>
        </p:txBody>
      </p:sp>
    </p:spTree>
    <p:extLst>
      <p:ext uri="{BB962C8B-B14F-4D97-AF65-F5344CB8AC3E}">
        <p14:creationId xmlns:p14="http://schemas.microsoft.com/office/powerpoint/2010/main" val="119372294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757835" y="668172"/>
            <a:ext cx="4367365" cy="5527970"/>
          </a:xfrm>
          <a:prstGeom prst="rect">
            <a:avLst/>
          </a:prstGeom>
        </p:spPr>
      </p:pic>
      <p:sp>
        <p:nvSpPr>
          <p:cNvPr id="3" name="Slide Number"/>
          <p:cNvSpPr>
            <a:spLocks noGrp="1"/>
          </p:cNvSpPr>
          <p:nvPr>
            <p:ph type="sldNum" sz="quarter" idx="10"/>
          </p:nvPr>
        </p:nvSpPr>
        <p:spPr/>
        <p:txBody>
          <a:bodyPr/>
          <a:lstStyle/>
          <a:p>
            <a:fld id="{F343A32A-436A-8143-8894-653E98457856}" type="slidenum">
              <a:rPr lang="en-US" smtClean="0"/>
              <a:pPr/>
              <a:t>23</a:t>
            </a:fld>
            <a:endParaRPr lang="en-US" dirty="0"/>
          </a:p>
        </p:txBody>
      </p:sp>
      <p:sp>
        <p:nvSpPr>
          <p:cNvPr id="2" name="Title"/>
          <p:cNvSpPr>
            <a:spLocks noGrp="1"/>
          </p:cNvSpPr>
          <p:nvPr>
            <p:ph type="title"/>
          </p:nvPr>
        </p:nvSpPr>
        <p:spPr>
          <a:xfrm>
            <a:off x="627322" y="170122"/>
            <a:ext cx="10958622" cy="1274280"/>
          </a:xfrm>
        </p:spPr>
        <p:txBody>
          <a:bodyPr/>
          <a:lstStyle/>
          <a:p>
            <a:r>
              <a:rPr lang="en-US" sz="3600" dirty="0">
                <a:solidFill>
                  <a:srgbClr val="E25414"/>
                </a:solidFill>
              </a:rPr>
              <a:t>STEP 1: Obtain an OPT Recommendation Letter from your Academic Department</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1582614"/>
            <a:ext cx="4869581" cy="4746019"/>
          </a:xfrm>
        </p:spPr>
        <p:txBody>
          <a:bodyPr/>
          <a:lstStyle/>
          <a:p>
            <a:pPr marL="457200" indent="-457200">
              <a:lnSpc>
                <a:spcPct val="80000"/>
              </a:lnSpc>
              <a:buFont typeface="Arial" panose="020B0604020202020204" pitchFamily="34" charset="0"/>
              <a:buChar char="•"/>
            </a:pPr>
            <a:r>
              <a:rPr lang="en-US" altLang="en-US" sz="2400" dirty="0">
                <a:solidFill>
                  <a:schemeClr val="tx1">
                    <a:lumMod val="75000"/>
                    <a:lumOff val="25000"/>
                  </a:schemeClr>
                </a:solidFill>
                <a:cs typeface="Tahoma" panose="020B0604030504040204" pitchFamily="34" charset="0"/>
              </a:rPr>
              <a:t>Obtain a Recommendation Letter from your department printed </a:t>
            </a:r>
            <a:r>
              <a:rPr lang="en-US" altLang="en-US" sz="2600" dirty="0">
                <a:solidFill>
                  <a:schemeClr val="tx1">
                    <a:lumMod val="75000"/>
                    <a:lumOff val="25000"/>
                  </a:schemeClr>
                </a:solidFill>
                <a:cs typeface="Tahoma" panose="020B0604030504040204" pitchFamily="34" charset="0"/>
              </a:rPr>
              <a:t>on</a:t>
            </a:r>
            <a:r>
              <a:rPr lang="en-US" altLang="en-US" sz="2400" dirty="0">
                <a:solidFill>
                  <a:schemeClr val="tx1">
                    <a:lumMod val="75000"/>
                    <a:lumOff val="25000"/>
                  </a:schemeClr>
                </a:solidFill>
                <a:cs typeface="Tahoma" panose="020B0604030504040204" pitchFamily="34" charset="0"/>
              </a:rPr>
              <a:t> departmental letterhead</a:t>
            </a:r>
          </a:p>
          <a:p>
            <a:pPr marL="457200" indent="-457200">
              <a:lnSpc>
                <a:spcPct val="80000"/>
              </a:lnSpc>
              <a:buFont typeface="Arial" panose="020B0604020202020204" pitchFamily="34" charset="0"/>
              <a:buChar char="•"/>
            </a:pPr>
            <a:r>
              <a:rPr lang="en-US" altLang="en-US" sz="2400" dirty="0">
                <a:solidFill>
                  <a:schemeClr val="tx1">
                    <a:lumMod val="75000"/>
                    <a:lumOff val="25000"/>
                  </a:schemeClr>
                </a:solidFill>
                <a:cs typeface="Tahoma" panose="020B0604030504040204" pitchFamily="34" charset="0"/>
              </a:rPr>
              <a:t>You will need to Upload this letter to your request for an OPT Recommendation I-20</a:t>
            </a:r>
          </a:p>
          <a:p>
            <a:pPr marL="457200" indent="-457200">
              <a:lnSpc>
                <a:spcPct val="80000"/>
              </a:lnSpc>
              <a:buFont typeface="Arial" panose="020B0604020202020204" pitchFamily="34" charset="0"/>
              <a:buChar char="•"/>
            </a:pPr>
            <a:r>
              <a:rPr lang="en-US" altLang="en-US" sz="2400" dirty="0">
                <a:solidFill>
                  <a:schemeClr val="tx1">
                    <a:lumMod val="75000"/>
                    <a:lumOff val="25000"/>
                  </a:schemeClr>
                </a:solidFill>
                <a:cs typeface="Tahoma" panose="020B0604030504040204" pitchFamily="34" charset="0"/>
              </a:rPr>
              <a:t>Do NOT ask your department to send it to the Center for International Services</a:t>
            </a:r>
          </a:p>
          <a:p>
            <a:pPr marL="457200" indent="-457200">
              <a:lnSpc>
                <a:spcPct val="80000"/>
              </a:lnSpc>
              <a:buFont typeface="Arial" panose="020B0604020202020204" pitchFamily="34" charset="0"/>
              <a:buChar char="•"/>
            </a:pPr>
            <a:endParaRPr lang="en-US" altLang="en-US" sz="2400" dirty="0">
              <a:solidFill>
                <a:schemeClr val="tx1">
                  <a:lumMod val="75000"/>
                  <a:lumOff val="25000"/>
                </a:schemeClr>
              </a:solidFill>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sz="2800" dirty="0"/>
          </a:p>
        </p:txBody>
      </p:sp>
    </p:spTree>
    <p:extLst>
      <p:ext uri="{BB962C8B-B14F-4D97-AF65-F5344CB8AC3E}">
        <p14:creationId xmlns:p14="http://schemas.microsoft.com/office/powerpoint/2010/main" val="4219753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ection Title"/>
          <p:cNvSpPr>
            <a:spLocks noGrp="1"/>
          </p:cNvSpPr>
          <p:nvPr>
            <p:ph type="title"/>
          </p:nvPr>
        </p:nvSpPr>
        <p:spPr>
          <a:xfrm>
            <a:off x="837398" y="45152"/>
            <a:ext cx="10048775" cy="1212147"/>
          </a:xfrm>
        </p:spPr>
        <p:txBody>
          <a:bodyPr/>
          <a:lstStyle/>
          <a:p>
            <a:r>
              <a:rPr lang="en-US" altLang="en-US" sz="3600" dirty="0">
                <a:solidFill>
                  <a:srgbClr val="E25414"/>
                </a:solidFill>
                <a:latin typeface="Georgia" panose="02040502050405020303" pitchFamily="18" charset="0"/>
                <a:cs typeface="Tahoma" panose="020B0604030504040204" pitchFamily="34" charset="0"/>
              </a:rPr>
              <a:t>STEP 2: Determine your Requested OPT Start and End Date</a:t>
            </a:r>
            <a:endParaRPr lang="en-US" sz="3600" dirty="0">
              <a:solidFill>
                <a:srgbClr val="E25414"/>
              </a:solidFill>
              <a:latin typeface="Georgia" panose="02040502050405020303" pitchFamily="18" charset="0"/>
            </a:endParaRPr>
          </a:p>
        </p:txBody>
      </p:sp>
      <p:sp>
        <p:nvSpPr>
          <p:cNvPr id="2" name="Division Name, if applicable"/>
          <p:cNvSpPr>
            <a:spLocks noGrp="1"/>
          </p:cNvSpPr>
          <p:nvPr>
            <p:ph type="body" sz="quarter" idx="18"/>
          </p:nvPr>
        </p:nvSpPr>
        <p:spPr/>
        <p:txBody>
          <a:bodyPr/>
          <a:lstStyle/>
          <a:p>
            <a:r>
              <a:rPr lang="en-US" dirty="0"/>
              <a:t>Center for International Services</a:t>
            </a:r>
          </a:p>
        </p:txBody>
      </p:sp>
      <p:sp>
        <p:nvSpPr>
          <p:cNvPr id="8" name="AutoShape 2" descr="Image result for syracuse university tou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utoShape 4" descr="Image result for syracuse university tou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p:cNvSpPr/>
          <p:nvPr/>
        </p:nvSpPr>
        <p:spPr>
          <a:xfrm>
            <a:off x="1014082" y="1467112"/>
            <a:ext cx="10163836" cy="3005118"/>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 typeface="Wingdings" panose="05000000000000000000" pitchFamily="2" charset="2"/>
              <a:buNone/>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Pre-Completion OPT</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may begin any day after you complete two semesters as a full-time student and end any day within 12 months of your requested start date</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457200" marR="0" lvl="1" indent="0" algn="l" defTabSz="914400" rtl="0" eaLnBrk="1" fontAlgn="auto" latinLnBrk="0" hangingPunct="1">
              <a:lnSpc>
                <a:spcPct val="8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457200" marR="0" lvl="1" indent="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p:txBody>
      </p:sp>
    </p:spTree>
    <p:extLst>
      <p:ext uri="{BB962C8B-B14F-4D97-AF65-F5344CB8AC3E}">
        <p14:creationId xmlns:p14="http://schemas.microsoft.com/office/powerpoint/2010/main" val="233849319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ection Title"/>
          <p:cNvSpPr>
            <a:spLocks noGrp="1"/>
          </p:cNvSpPr>
          <p:nvPr>
            <p:ph type="title"/>
          </p:nvPr>
        </p:nvSpPr>
        <p:spPr>
          <a:xfrm>
            <a:off x="837397" y="148172"/>
            <a:ext cx="10048775" cy="839970"/>
          </a:xfrm>
        </p:spPr>
        <p:txBody>
          <a:bodyPr/>
          <a:lstStyle/>
          <a:p>
            <a:r>
              <a:rPr lang="en-US" altLang="en-US" sz="2800" dirty="0">
                <a:solidFill>
                  <a:srgbClr val="E25414"/>
                </a:solidFill>
                <a:latin typeface="Georgia" panose="02040502050405020303" pitchFamily="18" charset="0"/>
                <a:cs typeface="Tahoma" panose="020B0604030504040204" pitchFamily="34" charset="0"/>
              </a:rPr>
              <a:t>STEP 2: Determine your Requested OPT Start and End Date</a:t>
            </a:r>
            <a:endParaRPr lang="en-US" sz="2800" dirty="0">
              <a:solidFill>
                <a:srgbClr val="E25414"/>
              </a:solidFill>
              <a:latin typeface="Georgia" panose="02040502050405020303" pitchFamily="18" charset="0"/>
            </a:endParaRPr>
          </a:p>
        </p:txBody>
      </p:sp>
      <p:sp>
        <p:nvSpPr>
          <p:cNvPr id="2" name="Division Name, if applicable"/>
          <p:cNvSpPr>
            <a:spLocks noGrp="1"/>
          </p:cNvSpPr>
          <p:nvPr>
            <p:ph type="body" sz="quarter" idx="18"/>
          </p:nvPr>
        </p:nvSpPr>
        <p:spPr/>
        <p:txBody>
          <a:bodyPr/>
          <a:lstStyle/>
          <a:p>
            <a:r>
              <a:rPr lang="en-US" dirty="0"/>
              <a:t>Center for International Services</a:t>
            </a:r>
          </a:p>
        </p:txBody>
      </p:sp>
      <p:sp>
        <p:nvSpPr>
          <p:cNvPr id="8" name="AutoShape 2" descr="Image result for syracuse university tou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utoShape 4" descr="Image result for syracuse university tou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p:cNvSpPr/>
          <p:nvPr/>
        </p:nvSpPr>
        <p:spPr>
          <a:xfrm>
            <a:off x="962526" y="720238"/>
            <a:ext cx="10163836" cy="3539430"/>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Post completion OPT</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There is a 60 day “window” for your OPT start date</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OPT may begin any day after your program end date up to no later than 60 days after your program end date</a:t>
            </a: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you have a job and know when you will start and that start date is within 60 days after you complete your program, choose that start date</a:t>
            </a:r>
          </a:p>
        </p:txBody>
      </p:sp>
      <p:grpSp>
        <p:nvGrpSpPr>
          <p:cNvPr id="30" name="Group 29"/>
          <p:cNvGrpSpPr/>
          <p:nvPr/>
        </p:nvGrpSpPr>
        <p:grpSpPr>
          <a:xfrm>
            <a:off x="1095260" y="3943153"/>
            <a:ext cx="10639539" cy="2032008"/>
            <a:chOff x="1095260" y="3943153"/>
            <a:chExt cx="10639539" cy="2032008"/>
          </a:xfrm>
        </p:grpSpPr>
        <p:cxnSp>
          <p:nvCxnSpPr>
            <p:cNvPr id="10" name="Straight Arrow Connector 9"/>
            <p:cNvCxnSpPr/>
            <p:nvPr/>
          </p:nvCxnSpPr>
          <p:spPr>
            <a:xfrm>
              <a:off x="1095260" y="5975161"/>
              <a:ext cx="10639539"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2994949" y="3943153"/>
              <a:ext cx="1144432" cy="1926705"/>
              <a:chOff x="6989817" y="3875514"/>
              <a:chExt cx="1144432" cy="1855271"/>
            </a:xfrm>
          </p:grpSpPr>
          <p:cxnSp>
            <p:nvCxnSpPr>
              <p:cNvPr id="12" name="Straight Arrow Connector 11"/>
              <p:cNvCxnSpPr/>
              <p:nvPr/>
            </p:nvCxnSpPr>
            <p:spPr>
              <a:xfrm>
                <a:off x="7562033" y="4483509"/>
                <a:ext cx="0" cy="1247276"/>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6989817" y="3875514"/>
                <a:ext cx="1144432" cy="54176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Program End Date</a:t>
                </a:r>
              </a:p>
            </p:txBody>
          </p:sp>
        </p:grpSp>
      </p:grpSp>
      <p:grpSp>
        <p:nvGrpSpPr>
          <p:cNvPr id="15" name="Group 14"/>
          <p:cNvGrpSpPr/>
          <p:nvPr/>
        </p:nvGrpSpPr>
        <p:grpSpPr>
          <a:xfrm>
            <a:off x="3716594" y="5408220"/>
            <a:ext cx="3893575" cy="398882"/>
            <a:chOff x="7708490" y="5185841"/>
            <a:chExt cx="3893575" cy="398882"/>
          </a:xfrm>
        </p:grpSpPr>
        <p:cxnSp>
          <p:nvCxnSpPr>
            <p:cNvPr id="16" name="Straight Arrow Connector 15"/>
            <p:cNvCxnSpPr/>
            <p:nvPr/>
          </p:nvCxnSpPr>
          <p:spPr>
            <a:xfrm>
              <a:off x="7708490" y="5584723"/>
              <a:ext cx="3893575" cy="0"/>
            </a:xfrm>
            <a:prstGeom prst="straightConnector1">
              <a:avLst/>
            </a:prstGeom>
            <a:ln w="38100">
              <a:solidFill>
                <a:schemeClr val="accent2"/>
              </a:solidFill>
              <a:tailEnd type="triangle"/>
            </a:ln>
          </p:spPr>
          <p:style>
            <a:lnRef idx="1">
              <a:schemeClr val="accent2"/>
            </a:lnRef>
            <a:fillRef idx="0">
              <a:schemeClr val="accent2"/>
            </a:fillRef>
            <a:effectRef idx="0">
              <a:schemeClr val="accent2"/>
            </a:effectRef>
            <a:fontRef idx="minor">
              <a:schemeClr val="tx1"/>
            </a:fontRef>
          </p:style>
        </p:cxnSp>
        <p:sp>
          <p:nvSpPr>
            <p:cNvPr id="17" name="TextBox 16"/>
            <p:cNvSpPr txBox="1"/>
            <p:nvPr/>
          </p:nvSpPr>
          <p:spPr>
            <a:xfrm>
              <a:off x="7826477" y="5185841"/>
              <a:ext cx="3657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OPT Start Date – 60 Day Window</a:t>
              </a:r>
            </a:p>
          </p:txBody>
        </p:sp>
      </p:grpSp>
      <p:grpSp>
        <p:nvGrpSpPr>
          <p:cNvPr id="29" name="Group 28"/>
          <p:cNvGrpSpPr/>
          <p:nvPr/>
        </p:nvGrpSpPr>
        <p:grpSpPr>
          <a:xfrm>
            <a:off x="4259127" y="3944915"/>
            <a:ext cx="1602658" cy="1354672"/>
            <a:chOff x="4259127" y="3944915"/>
            <a:chExt cx="1602658" cy="1354672"/>
          </a:xfrm>
        </p:grpSpPr>
        <p:cxnSp>
          <p:nvCxnSpPr>
            <p:cNvPr id="22" name="Straight Arrow Connector 21"/>
            <p:cNvCxnSpPr/>
            <p:nvPr/>
          </p:nvCxnSpPr>
          <p:spPr>
            <a:xfrm>
              <a:off x="4259127" y="4574558"/>
              <a:ext cx="0" cy="725029"/>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23" name="Rectangle 22"/>
            <p:cNvSpPr/>
            <p:nvPr/>
          </p:nvSpPr>
          <p:spPr>
            <a:xfrm>
              <a:off x="4259127" y="3944915"/>
              <a:ext cx="1602658" cy="574703"/>
            </a:xfrm>
            <a:prstGeom prst="rect">
              <a:avLst/>
            </a:prstGeom>
            <a:noFill/>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Requested OPT Start Date</a:t>
              </a:r>
            </a:p>
          </p:txBody>
        </p:sp>
      </p:grpSp>
      <p:grpSp>
        <p:nvGrpSpPr>
          <p:cNvPr id="28" name="Group 27"/>
          <p:cNvGrpSpPr/>
          <p:nvPr/>
        </p:nvGrpSpPr>
        <p:grpSpPr>
          <a:xfrm>
            <a:off x="4259127" y="5016370"/>
            <a:ext cx="7475672" cy="380100"/>
            <a:chOff x="4259127" y="5016370"/>
            <a:chExt cx="7475672" cy="380100"/>
          </a:xfrm>
        </p:grpSpPr>
        <p:cxnSp>
          <p:nvCxnSpPr>
            <p:cNvPr id="6" name="Straight Arrow Connector 5"/>
            <p:cNvCxnSpPr/>
            <p:nvPr/>
          </p:nvCxnSpPr>
          <p:spPr>
            <a:xfrm>
              <a:off x="4259127" y="5396470"/>
              <a:ext cx="7475672" cy="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27" name="TextBox 26"/>
            <p:cNvSpPr txBox="1"/>
            <p:nvPr/>
          </p:nvSpPr>
          <p:spPr>
            <a:xfrm>
              <a:off x="4336026" y="5016370"/>
              <a:ext cx="43556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 Months OPT Authorization</a:t>
              </a:r>
            </a:p>
          </p:txBody>
        </p:sp>
      </p:grpSp>
    </p:spTree>
    <p:extLst>
      <p:ext uri="{BB962C8B-B14F-4D97-AF65-F5344CB8AC3E}">
        <p14:creationId xmlns:p14="http://schemas.microsoft.com/office/powerpoint/2010/main" val="6724256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0-#ppt_w/2"/>
                                          </p:val>
                                        </p:tav>
                                        <p:tav tm="100000">
                                          <p:val>
                                            <p:strVal val="#ppt_x"/>
                                          </p:val>
                                        </p:tav>
                                      </p:tavLst>
                                    </p:anim>
                                    <p:anim calcmode="lin" valueType="num">
                                      <p:cBhvr additive="base">
                                        <p:cTn id="20"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ection Title"/>
          <p:cNvSpPr>
            <a:spLocks noGrp="1"/>
          </p:cNvSpPr>
          <p:nvPr>
            <p:ph type="title"/>
          </p:nvPr>
        </p:nvSpPr>
        <p:spPr>
          <a:xfrm>
            <a:off x="837398" y="45153"/>
            <a:ext cx="10048775" cy="839970"/>
          </a:xfrm>
        </p:spPr>
        <p:txBody>
          <a:bodyPr/>
          <a:lstStyle/>
          <a:p>
            <a:r>
              <a:rPr lang="en-US" altLang="en-US" sz="2800" dirty="0">
                <a:solidFill>
                  <a:srgbClr val="E25414"/>
                </a:solidFill>
                <a:latin typeface="Georgia" panose="02040502050405020303" pitchFamily="18" charset="0"/>
                <a:cs typeface="Tahoma" panose="020B0604030504040204" pitchFamily="34" charset="0"/>
              </a:rPr>
              <a:t>STEP 2: Determine your Requested OPT Start and End Date</a:t>
            </a:r>
            <a:endParaRPr lang="en-US" sz="2800" dirty="0">
              <a:solidFill>
                <a:srgbClr val="E25414"/>
              </a:solidFill>
              <a:latin typeface="Georgia" panose="02040502050405020303" pitchFamily="18" charset="0"/>
            </a:endParaRPr>
          </a:p>
        </p:txBody>
      </p:sp>
      <p:sp>
        <p:nvSpPr>
          <p:cNvPr id="2" name="Division Name, if applicable"/>
          <p:cNvSpPr>
            <a:spLocks noGrp="1"/>
          </p:cNvSpPr>
          <p:nvPr>
            <p:ph type="body" sz="quarter" idx="18"/>
          </p:nvPr>
        </p:nvSpPr>
        <p:spPr/>
        <p:txBody>
          <a:bodyPr/>
          <a:lstStyle/>
          <a:p>
            <a:r>
              <a:rPr lang="en-US" dirty="0"/>
              <a:t>Center for International Services</a:t>
            </a:r>
          </a:p>
        </p:txBody>
      </p:sp>
      <p:sp>
        <p:nvSpPr>
          <p:cNvPr id="8" name="AutoShape 2" descr="Image result for syracuse university tou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utoShape 4" descr="Image result for syracuse university tou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p:cNvSpPr/>
          <p:nvPr/>
        </p:nvSpPr>
        <p:spPr>
          <a:xfrm>
            <a:off x="962526" y="798897"/>
            <a:ext cx="10163836" cy="2758897"/>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you do not have a job offer, you still have to choose a start date</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 may have to make an educated guess</a:t>
            </a: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you have not yet applied for jobs or have not even written your resume yet, you may want to choose the last possible date to begin OPT</a:t>
            </a: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you have begun your job search, you may want to choose a start date in between  </a:t>
            </a:r>
          </a:p>
        </p:txBody>
      </p:sp>
      <p:grpSp>
        <p:nvGrpSpPr>
          <p:cNvPr id="7" name="Group 6"/>
          <p:cNvGrpSpPr/>
          <p:nvPr/>
        </p:nvGrpSpPr>
        <p:grpSpPr>
          <a:xfrm>
            <a:off x="1095260" y="3557794"/>
            <a:ext cx="10639539" cy="2404683"/>
            <a:chOff x="1095260" y="3557794"/>
            <a:chExt cx="10639539" cy="2404683"/>
          </a:xfrm>
        </p:grpSpPr>
        <p:cxnSp>
          <p:nvCxnSpPr>
            <p:cNvPr id="10" name="Straight Arrow Connector 9"/>
            <p:cNvCxnSpPr/>
            <p:nvPr/>
          </p:nvCxnSpPr>
          <p:spPr>
            <a:xfrm>
              <a:off x="1095260" y="5962477"/>
              <a:ext cx="10639539"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2476593" y="3557794"/>
              <a:ext cx="1138021" cy="2335488"/>
              <a:chOff x="6153858" y="3503452"/>
              <a:chExt cx="1138021" cy="2335488"/>
            </a:xfrm>
          </p:grpSpPr>
          <p:cxnSp>
            <p:nvCxnSpPr>
              <p:cNvPr id="12" name="Straight Arrow Connector 11"/>
              <p:cNvCxnSpPr/>
              <p:nvPr/>
            </p:nvCxnSpPr>
            <p:spPr>
              <a:xfrm>
                <a:off x="6722869" y="4144032"/>
                <a:ext cx="0" cy="1694908"/>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6153858" y="3503452"/>
                <a:ext cx="1138021" cy="54176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Program End Date</a:t>
                </a:r>
              </a:p>
            </p:txBody>
          </p:sp>
        </p:grpSp>
      </p:grpSp>
      <p:grpSp>
        <p:nvGrpSpPr>
          <p:cNvPr id="15" name="Group 14"/>
          <p:cNvGrpSpPr/>
          <p:nvPr/>
        </p:nvGrpSpPr>
        <p:grpSpPr>
          <a:xfrm>
            <a:off x="3215149" y="5378548"/>
            <a:ext cx="3893575" cy="398882"/>
            <a:chOff x="7708490" y="5185841"/>
            <a:chExt cx="3893575" cy="398882"/>
          </a:xfrm>
        </p:grpSpPr>
        <p:cxnSp>
          <p:nvCxnSpPr>
            <p:cNvPr id="16" name="Straight Arrow Connector 15"/>
            <p:cNvCxnSpPr/>
            <p:nvPr/>
          </p:nvCxnSpPr>
          <p:spPr>
            <a:xfrm>
              <a:off x="7708490" y="5584723"/>
              <a:ext cx="3893575" cy="0"/>
            </a:xfrm>
            <a:prstGeom prst="straightConnector1">
              <a:avLst/>
            </a:prstGeom>
            <a:ln w="38100">
              <a:solidFill>
                <a:schemeClr val="accent2"/>
              </a:solidFill>
              <a:tailEnd type="triangle"/>
            </a:ln>
          </p:spPr>
          <p:style>
            <a:lnRef idx="1">
              <a:schemeClr val="accent2"/>
            </a:lnRef>
            <a:fillRef idx="0">
              <a:schemeClr val="accent2"/>
            </a:fillRef>
            <a:effectRef idx="0">
              <a:schemeClr val="accent2"/>
            </a:effectRef>
            <a:fontRef idx="minor">
              <a:schemeClr val="tx1"/>
            </a:fontRef>
          </p:style>
        </p:cxnSp>
        <p:sp>
          <p:nvSpPr>
            <p:cNvPr id="17" name="TextBox 16"/>
            <p:cNvSpPr txBox="1"/>
            <p:nvPr/>
          </p:nvSpPr>
          <p:spPr>
            <a:xfrm>
              <a:off x="7826477" y="5185841"/>
              <a:ext cx="3657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OPT Start Date – 60 Day Window</a:t>
              </a:r>
            </a:p>
          </p:txBody>
        </p:sp>
      </p:grpSp>
      <p:grpSp>
        <p:nvGrpSpPr>
          <p:cNvPr id="18" name="Group 17"/>
          <p:cNvGrpSpPr/>
          <p:nvPr/>
        </p:nvGrpSpPr>
        <p:grpSpPr>
          <a:xfrm>
            <a:off x="6990736" y="4111961"/>
            <a:ext cx="1602658" cy="1354672"/>
            <a:chOff x="4259127" y="3944915"/>
            <a:chExt cx="1602658" cy="1354672"/>
          </a:xfrm>
        </p:grpSpPr>
        <p:cxnSp>
          <p:nvCxnSpPr>
            <p:cNvPr id="19" name="Straight Arrow Connector 18"/>
            <p:cNvCxnSpPr/>
            <p:nvPr/>
          </p:nvCxnSpPr>
          <p:spPr>
            <a:xfrm>
              <a:off x="4259127" y="4574558"/>
              <a:ext cx="0" cy="725029"/>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20" name="Rectangle 19"/>
            <p:cNvSpPr/>
            <p:nvPr/>
          </p:nvSpPr>
          <p:spPr>
            <a:xfrm>
              <a:off x="4259127" y="3944915"/>
              <a:ext cx="1602658" cy="574703"/>
            </a:xfrm>
            <a:prstGeom prst="rect">
              <a:avLst/>
            </a:prstGeom>
            <a:noFill/>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Requested OPT Start Date</a:t>
              </a:r>
            </a:p>
          </p:txBody>
        </p:sp>
      </p:grpSp>
      <p:grpSp>
        <p:nvGrpSpPr>
          <p:cNvPr id="21" name="Group 20"/>
          <p:cNvGrpSpPr/>
          <p:nvPr/>
        </p:nvGrpSpPr>
        <p:grpSpPr>
          <a:xfrm>
            <a:off x="6990736" y="5221223"/>
            <a:ext cx="4744063" cy="380100"/>
            <a:chOff x="4259127" y="5016370"/>
            <a:chExt cx="6536558" cy="380100"/>
          </a:xfrm>
        </p:grpSpPr>
        <p:cxnSp>
          <p:nvCxnSpPr>
            <p:cNvPr id="22" name="Straight Arrow Connector 21"/>
            <p:cNvCxnSpPr/>
            <p:nvPr/>
          </p:nvCxnSpPr>
          <p:spPr>
            <a:xfrm>
              <a:off x="4259127" y="5396470"/>
              <a:ext cx="6536558" cy="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23" name="TextBox 22"/>
            <p:cNvSpPr txBox="1"/>
            <p:nvPr/>
          </p:nvSpPr>
          <p:spPr>
            <a:xfrm>
              <a:off x="4336026" y="5016370"/>
              <a:ext cx="43556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 Months OPT Authorization</a:t>
              </a:r>
            </a:p>
          </p:txBody>
        </p:sp>
      </p:grpSp>
      <p:grpSp>
        <p:nvGrpSpPr>
          <p:cNvPr id="24" name="Group 23"/>
          <p:cNvGrpSpPr/>
          <p:nvPr/>
        </p:nvGrpSpPr>
        <p:grpSpPr>
          <a:xfrm>
            <a:off x="5060456" y="3828674"/>
            <a:ext cx="1602658" cy="1354672"/>
            <a:chOff x="4259127" y="3944915"/>
            <a:chExt cx="1602658" cy="1354672"/>
          </a:xfrm>
        </p:grpSpPr>
        <p:cxnSp>
          <p:nvCxnSpPr>
            <p:cNvPr id="25" name="Straight Arrow Connector 24"/>
            <p:cNvCxnSpPr/>
            <p:nvPr/>
          </p:nvCxnSpPr>
          <p:spPr>
            <a:xfrm>
              <a:off x="4259127" y="4574558"/>
              <a:ext cx="0" cy="725029"/>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26" name="Rectangle 25"/>
            <p:cNvSpPr/>
            <p:nvPr/>
          </p:nvSpPr>
          <p:spPr>
            <a:xfrm>
              <a:off x="4259127" y="3944915"/>
              <a:ext cx="1602658" cy="574703"/>
            </a:xfrm>
            <a:prstGeom prst="rect">
              <a:avLst/>
            </a:prstGeom>
            <a:noFill/>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Requested OPT Start Date</a:t>
              </a:r>
            </a:p>
          </p:txBody>
        </p:sp>
      </p:grpSp>
      <p:grpSp>
        <p:nvGrpSpPr>
          <p:cNvPr id="27" name="Group 26"/>
          <p:cNvGrpSpPr/>
          <p:nvPr/>
        </p:nvGrpSpPr>
        <p:grpSpPr>
          <a:xfrm>
            <a:off x="5060456" y="4963467"/>
            <a:ext cx="6674343" cy="380100"/>
            <a:chOff x="4259127" y="5016370"/>
            <a:chExt cx="6536558" cy="380100"/>
          </a:xfrm>
        </p:grpSpPr>
        <p:cxnSp>
          <p:nvCxnSpPr>
            <p:cNvPr id="28" name="Straight Arrow Connector 27"/>
            <p:cNvCxnSpPr/>
            <p:nvPr/>
          </p:nvCxnSpPr>
          <p:spPr>
            <a:xfrm>
              <a:off x="4259127" y="5396470"/>
              <a:ext cx="6536558" cy="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29" name="TextBox 28"/>
            <p:cNvSpPr txBox="1"/>
            <p:nvPr/>
          </p:nvSpPr>
          <p:spPr>
            <a:xfrm>
              <a:off x="4336026" y="5016370"/>
              <a:ext cx="43556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 Months OPT Authorization</a:t>
              </a:r>
            </a:p>
          </p:txBody>
        </p:sp>
      </p:grpSp>
    </p:spTree>
    <p:extLst>
      <p:ext uri="{BB962C8B-B14F-4D97-AF65-F5344CB8AC3E}">
        <p14:creationId xmlns:p14="http://schemas.microsoft.com/office/powerpoint/2010/main" val="2182981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0-#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0-#ppt_w/2"/>
                                          </p:val>
                                        </p:tav>
                                        <p:tav tm="100000">
                                          <p:val>
                                            <p:strVal val="#ppt_x"/>
                                          </p:val>
                                        </p:tav>
                                      </p:tavLst>
                                    </p:anim>
                                    <p:anim calcmode="lin" valueType="num">
                                      <p:cBhvr additive="base">
                                        <p:cTn id="40"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ection Title"/>
          <p:cNvSpPr>
            <a:spLocks noGrp="1"/>
          </p:cNvSpPr>
          <p:nvPr>
            <p:ph type="title"/>
          </p:nvPr>
        </p:nvSpPr>
        <p:spPr>
          <a:xfrm>
            <a:off x="837398" y="212980"/>
            <a:ext cx="10048775" cy="839970"/>
          </a:xfrm>
        </p:spPr>
        <p:txBody>
          <a:bodyPr/>
          <a:lstStyle/>
          <a:p>
            <a:r>
              <a:rPr lang="en-US" altLang="en-US" sz="2800" dirty="0">
                <a:solidFill>
                  <a:srgbClr val="E25414"/>
                </a:solidFill>
                <a:latin typeface="Georgia" panose="02040502050405020303" pitchFamily="18" charset="0"/>
                <a:cs typeface="Tahoma" panose="020B0604030504040204" pitchFamily="34" charset="0"/>
              </a:rPr>
              <a:t>STEP 2: Determine your Requested OPT Start and End Date</a:t>
            </a:r>
            <a:endParaRPr lang="en-US" sz="2800" dirty="0">
              <a:solidFill>
                <a:srgbClr val="E25414"/>
              </a:solidFill>
              <a:latin typeface="Georgia" panose="02040502050405020303" pitchFamily="18" charset="0"/>
            </a:endParaRPr>
          </a:p>
        </p:txBody>
      </p:sp>
      <p:sp>
        <p:nvSpPr>
          <p:cNvPr id="2" name="Division Name, if applicable"/>
          <p:cNvSpPr>
            <a:spLocks noGrp="1"/>
          </p:cNvSpPr>
          <p:nvPr>
            <p:ph type="body" sz="quarter" idx="18"/>
          </p:nvPr>
        </p:nvSpPr>
        <p:spPr/>
        <p:txBody>
          <a:bodyPr/>
          <a:lstStyle/>
          <a:p>
            <a:r>
              <a:rPr lang="en-US" dirty="0"/>
              <a:t>Center for International Services</a:t>
            </a:r>
          </a:p>
        </p:txBody>
      </p:sp>
      <p:sp>
        <p:nvSpPr>
          <p:cNvPr id="8" name="AutoShape 2" descr="Image result for syracuse university tou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utoShape 4" descr="Image result for syracuse university tou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p:cNvSpPr/>
          <p:nvPr/>
        </p:nvSpPr>
        <p:spPr>
          <a:xfrm>
            <a:off x="962526" y="661784"/>
            <a:ext cx="10163836" cy="5509200"/>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 typeface="Wingdings" panose="05000000000000000000" pitchFamily="2" charset="2"/>
              <a:buNone/>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Post-Completion OPT end date must be no later than 14 months after your program end date regardless of the OPT employment start date</a:t>
            </a: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you apply early, your OPT will likely begin on the start date you request</a:t>
            </a: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USCIS has not approved your application by your requested start date, it will begin on the date USCIS approves it  </a:t>
            </a: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on the date USCIS approves your OPT they can still approve 12 months of OPT, you will be approved for 12 months.  </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not, you will be approved until no later than 14 months after your program end date</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 may actually be approved for less than 12 months of OPT</a:t>
            </a: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457200" marR="0" lvl="1" indent="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p:txBody>
      </p:sp>
    </p:spTree>
    <p:extLst>
      <p:ext uri="{BB962C8B-B14F-4D97-AF65-F5344CB8AC3E}">
        <p14:creationId xmlns:p14="http://schemas.microsoft.com/office/powerpoint/2010/main" val="399356515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altLang="en-US" sz="2800" dirty="0">
                <a:solidFill>
                  <a:srgbClr val="E25414"/>
                </a:solidFill>
                <a:latin typeface="Georgia" panose="02040502050405020303" pitchFamily="18" charset="0"/>
                <a:cs typeface="Tahoma" panose="020B0604030504040204" pitchFamily="34" charset="0"/>
              </a:rPr>
              <a:t>STEP 2: Determine your Requested OPT Start and End Date</a:t>
            </a:r>
            <a:endParaRPr lang="en-US" sz="2800" dirty="0"/>
          </a:p>
        </p:txBody>
      </p:sp>
      <p:sp>
        <p:nvSpPr>
          <p:cNvPr id="6" name="Text Placeholder 5"/>
          <p:cNvSpPr>
            <a:spLocks noGrp="1"/>
          </p:cNvSpPr>
          <p:nvPr>
            <p:ph type="body" sz="quarter" idx="21"/>
          </p:nvPr>
        </p:nvSpPr>
        <p:spPr/>
        <p:txBody>
          <a:bodyPr/>
          <a:lstStyle/>
          <a:p>
            <a:r>
              <a:rPr lang="en-US" dirty="0"/>
              <a:t>Center for International Services</a:t>
            </a:r>
          </a:p>
        </p:txBody>
      </p:sp>
      <p:grpSp>
        <p:nvGrpSpPr>
          <p:cNvPr id="7" name="Group 6"/>
          <p:cNvGrpSpPr/>
          <p:nvPr/>
        </p:nvGrpSpPr>
        <p:grpSpPr>
          <a:xfrm>
            <a:off x="781789" y="3114136"/>
            <a:ext cx="10799581" cy="2340460"/>
            <a:chOff x="781788" y="3622017"/>
            <a:chExt cx="10953011" cy="2340460"/>
          </a:xfrm>
        </p:grpSpPr>
        <p:cxnSp>
          <p:nvCxnSpPr>
            <p:cNvPr id="8" name="Straight Arrow Connector 7"/>
            <p:cNvCxnSpPr/>
            <p:nvPr/>
          </p:nvCxnSpPr>
          <p:spPr>
            <a:xfrm>
              <a:off x="1095260" y="5962477"/>
              <a:ext cx="10639539"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781788" y="3622017"/>
              <a:ext cx="1138021" cy="2271265"/>
              <a:chOff x="4459053" y="3567675"/>
              <a:chExt cx="1138021" cy="2271265"/>
            </a:xfrm>
          </p:grpSpPr>
          <p:cxnSp>
            <p:nvCxnSpPr>
              <p:cNvPr id="10" name="Straight Arrow Connector 9"/>
              <p:cNvCxnSpPr/>
              <p:nvPr/>
            </p:nvCxnSpPr>
            <p:spPr>
              <a:xfrm>
                <a:off x="4982559" y="4144032"/>
                <a:ext cx="0" cy="1694908"/>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4459053" y="3567675"/>
                <a:ext cx="1138021" cy="54176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Program End Date</a:t>
                </a:r>
              </a:p>
            </p:txBody>
          </p:sp>
        </p:grpSp>
      </p:grpSp>
      <p:grpSp>
        <p:nvGrpSpPr>
          <p:cNvPr id="12" name="Group 11"/>
          <p:cNvGrpSpPr/>
          <p:nvPr/>
        </p:nvGrpSpPr>
        <p:grpSpPr>
          <a:xfrm>
            <a:off x="1412419" y="4874651"/>
            <a:ext cx="3893575" cy="398882"/>
            <a:chOff x="7708490" y="5185841"/>
            <a:chExt cx="3893575" cy="398882"/>
          </a:xfrm>
        </p:grpSpPr>
        <p:cxnSp>
          <p:nvCxnSpPr>
            <p:cNvPr id="13" name="Straight Arrow Connector 12"/>
            <p:cNvCxnSpPr/>
            <p:nvPr/>
          </p:nvCxnSpPr>
          <p:spPr>
            <a:xfrm>
              <a:off x="7708490" y="5584723"/>
              <a:ext cx="3893575" cy="0"/>
            </a:xfrm>
            <a:prstGeom prst="straightConnector1">
              <a:avLst/>
            </a:prstGeom>
            <a:ln w="38100">
              <a:solidFill>
                <a:schemeClr val="accent2"/>
              </a:solidFill>
              <a:tailEnd type="triangle"/>
            </a:ln>
          </p:spPr>
          <p:style>
            <a:lnRef idx="1">
              <a:schemeClr val="accent2"/>
            </a:lnRef>
            <a:fillRef idx="0">
              <a:schemeClr val="accent2"/>
            </a:fillRef>
            <a:effectRef idx="0">
              <a:schemeClr val="accent2"/>
            </a:effectRef>
            <a:fontRef idx="minor">
              <a:schemeClr val="tx1"/>
            </a:fontRef>
          </p:style>
        </p:cxnSp>
        <p:sp>
          <p:nvSpPr>
            <p:cNvPr id="14" name="TextBox 13"/>
            <p:cNvSpPr txBox="1"/>
            <p:nvPr/>
          </p:nvSpPr>
          <p:spPr>
            <a:xfrm>
              <a:off x="7826477" y="5185841"/>
              <a:ext cx="36576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OPT Start Date – 60 Day Window</a:t>
              </a:r>
            </a:p>
          </p:txBody>
        </p:sp>
      </p:grpSp>
      <p:grpSp>
        <p:nvGrpSpPr>
          <p:cNvPr id="40" name="Group 39"/>
          <p:cNvGrpSpPr/>
          <p:nvPr/>
        </p:nvGrpSpPr>
        <p:grpSpPr>
          <a:xfrm>
            <a:off x="4376844" y="2887333"/>
            <a:ext cx="1622323" cy="2171984"/>
            <a:chOff x="4376844" y="2887333"/>
            <a:chExt cx="1622323" cy="2171984"/>
          </a:xfrm>
        </p:grpSpPr>
        <p:cxnSp>
          <p:nvCxnSpPr>
            <p:cNvPr id="16" name="Straight Arrow Connector 15"/>
            <p:cNvCxnSpPr/>
            <p:nvPr/>
          </p:nvCxnSpPr>
          <p:spPr>
            <a:xfrm>
              <a:off x="5188006" y="3705118"/>
              <a:ext cx="0" cy="135419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4376844" y="2887333"/>
              <a:ext cx="1622323" cy="73890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USCIS Receives Application</a:t>
              </a:r>
            </a:p>
          </p:txBody>
        </p:sp>
      </p:grpSp>
      <p:grpSp>
        <p:nvGrpSpPr>
          <p:cNvPr id="49" name="Group 48"/>
          <p:cNvGrpSpPr/>
          <p:nvPr/>
        </p:nvGrpSpPr>
        <p:grpSpPr>
          <a:xfrm>
            <a:off x="5188006" y="4707853"/>
            <a:ext cx="6393364" cy="417299"/>
            <a:chOff x="5188006" y="4707853"/>
            <a:chExt cx="6393364" cy="417299"/>
          </a:xfrm>
        </p:grpSpPr>
        <p:cxnSp>
          <p:nvCxnSpPr>
            <p:cNvPr id="19" name="Straight Arrow Connector 18"/>
            <p:cNvCxnSpPr/>
            <p:nvPr/>
          </p:nvCxnSpPr>
          <p:spPr>
            <a:xfrm>
              <a:off x="5188006" y="5125152"/>
              <a:ext cx="6393364" cy="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21" name="TextBox 20"/>
            <p:cNvSpPr txBox="1"/>
            <p:nvPr/>
          </p:nvSpPr>
          <p:spPr>
            <a:xfrm>
              <a:off x="5189659" y="4707853"/>
              <a:ext cx="531977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Requested Authorization – 12 months of OPT</a:t>
              </a:r>
            </a:p>
          </p:txBody>
        </p:sp>
      </p:grpSp>
      <p:grpSp>
        <p:nvGrpSpPr>
          <p:cNvPr id="41" name="Group 40"/>
          <p:cNvGrpSpPr/>
          <p:nvPr/>
        </p:nvGrpSpPr>
        <p:grpSpPr>
          <a:xfrm>
            <a:off x="11005180" y="2368135"/>
            <a:ext cx="1152380" cy="2243894"/>
            <a:chOff x="11045540" y="2695236"/>
            <a:chExt cx="1152380" cy="2243894"/>
          </a:xfrm>
        </p:grpSpPr>
        <p:cxnSp>
          <p:nvCxnSpPr>
            <p:cNvPr id="23" name="Straight Arrow Connector 22"/>
            <p:cNvCxnSpPr/>
            <p:nvPr/>
          </p:nvCxnSpPr>
          <p:spPr>
            <a:xfrm>
              <a:off x="11621730" y="3705118"/>
              <a:ext cx="0" cy="12340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11045540" y="2695236"/>
              <a:ext cx="1152380" cy="96159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14 months After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Program End Date</a:t>
              </a:r>
            </a:p>
          </p:txBody>
        </p:sp>
      </p:grpSp>
      <p:grpSp>
        <p:nvGrpSpPr>
          <p:cNvPr id="33" name="Group 32"/>
          <p:cNvGrpSpPr/>
          <p:nvPr/>
        </p:nvGrpSpPr>
        <p:grpSpPr>
          <a:xfrm>
            <a:off x="5233446" y="4276288"/>
            <a:ext cx="2363168" cy="398071"/>
            <a:chOff x="5233446" y="4276288"/>
            <a:chExt cx="2363168" cy="398071"/>
          </a:xfrm>
        </p:grpSpPr>
        <p:cxnSp>
          <p:nvCxnSpPr>
            <p:cNvPr id="30" name="Straight Arrow Connector 29"/>
            <p:cNvCxnSpPr/>
            <p:nvPr/>
          </p:nvCxnSpPr>
          <p:spPr>
            <a:xfrm>
              <a:off x="5286329" y="4674359"/>
              <a:ext cx="2264845"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233446" y="4276288"/>
              <a:ext cx="23631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USCIS 90 Days Processing</a:t>
              </a:r>
            </a:p>
          </p:txBody>
        </p:sp>
      </p:grpSp>
      <p:grpSp>
        <p:nvGrpSpPr>
          <p:cNvPr id="39" name="Group 38"/>
          <p:cNvGrpSpPr/>
          <p:nvPr/>
        </p:nvGrpSpPr>
        <p:grpSpPr>
          <a:xfrm>
            <a:off x="6720246" y="2449748"/>
            <a:ext cx="1563534" cy="2071459"/>
            <a:chOff x="6720246" y="2449748"/>
            <a:chExt cx="1563534" cy="2071459"/>
          </a:xfrm>
        </p:grpSpPr>
        <p:cxnSp>
          <p:nvCxnSpPr>
            <p:cNvPr id="35" name="Straight Arrow Connector 34"/>
            <p:cNvCxnSpPr/>
            <p:nvPr/>
          </p:nvCxnSpPr>
          <p:spPr>
            <a:xfrm>
              <a:off x="7502013" y="3626234"/>
              <a:ext cx="0" cy="89497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6720246" y="2449748"/>
              <a:ext cx="1563534" cy="109774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USCIS Approves Application and adjusts start date</a:t>
              </a:r>
            </a:p>
          </p:txBody>
        </p:sp>
      </p:grpSp>
      <p:grpSp>
        <p:nvGrpSpPr>
          <p:cNvPr id="48" name="Group 47"/>
          <p:cNvGrpSpPr/>
          <p:nvPr/>
        </p:nvGrpSpPr>
        <p:grpSpPr>
          <a:xfrm>
            <a:off x="7573379" y="4307241"/>
            <a:ext cx="4031226" cy="400612"/>
            <a:chOff x="7573379" y="4307241"/>
            <a:chExt cx="4031226" cy="400612"/>
          </a:xfrm>
        </p:grpSpPr>
        <p:cxnSp>
          <p:nvCxnSpPr>
            <p:cNvPr id="43" name="Straight Arrow Connector 42"/>
            <p:cNvCxnSpPr/>
            <p:nvPr/>
          </p:nvCxnSpPr>
          <p:spPr>
            <a:xfrm>
              <a:off x="7596614" y="4674359"/>
              <a:ext cx="3984756" cy="33494"/>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7573379" y="4307241"/>
              <a:ext cx="403122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Actual Work Authorization – 9 months of OPT</a:t>
              </a:r>
            </a:p>
          </p:txBody>
        </p:sp>
      </p:grpSp>
    </p:spTree>
    <p:extLst>
      <p:ext uri="{BB962C8B-B14F-4D97-AF65-F5344CB8AC3E}">
        <p14:creationId xmlns:p14="http://schemas.microsoft.com/office/powerpoint/2010/main" val="4134313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ppt_x"/>
                                          </p:val>
                                        </p:tav>
                                        <p:tav tm="100000">
                                          <p:val>
                                            <p:strVal val="#ppt_x"/>
                                          </p:val>
                                        </p:tav>
                                      </p:tavLst>
                                    </p:anim>
                                    <p:anim calcmode="lin" valueType="num">
                                      <p:cBhvr additive="base">
                                        <p:cTn id="20" dur="500" fill="hold"/>
                                        <p:tgtEl>
                                          <p:spTgt spid="4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additive="base">
                                        <p:cTn id="25" dur="500" fill="hold"/>
                                        <p:tgtEl>
                                          <p:spTgt spid="49"/>
                                        </p:tgtEl>
                                        <p:attrNameLst>
                                          <p:attrName>ppt_x</p:attrName>
                                        </p:attrNameLst>
                                      </p:cBhvr>
                                      <p:tavLst>
                                        <p:tav tm="0">
                                          <p:val>
                                            <p:strVal val="0-#ppt_w/2"/>
                                          </p:val>
                                        </p:tav>
                                        <p:tav tm="100000">
                                          <p:val>
                                            <p:strVal val="#ppt_x"/>
                                          </p:val>
                                        </p:tav>
                                      </p:tavLst>
                                    </p:anim>
                                    <p:anim calcmode="lin" valueType="num">
                                      <p:cBhvr additive="base">
                                        <p:cTn id="26"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0-#ppt_w/2"/>
                                          </p:val>
                                        </p:tav>
                                        <p:tav tm="100000">
                                          <p:val>
                                            <p:strVal val="#ppt_x"/>
                                          </p:val>
                                        </p:tav>
                                      </p:tavLst>
                                    </p:anim>
                                    <p:anim calcmode="lin" valueType="num">
                                      <p:cBhvr additive="base">
                                        <p:cTn id="32"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ppt_x"/>
                                          </p:val>
                                        </p:tav>
                                        <p:tav tm="100000">
                                          <p:val>
                                            <p:strVal val="#ppt_x"/>
                                          </p:val>
                                        </p:tav>
                                      </p:tavLst>
                                    </p:anim>
                                    <p:anim calcmode="lin" valueType="num">
                                      <p:cBhvr additive="base">
                                        <p:cTn id="38"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500" fill="hold"/>
                                        <p:tgtEl>
                                          <p:spTgt spid="48"/>
                                        </p:tgtEl>
                                        <p:attrNameLst>
                                          <p:attrName>ppt_x</p:attrName>
                                        </p:attrNameLst>
                                      </p:cBhvr>
                                      <p:tavLst>
                                        <p:tav tm="0">
                                          <p:val>
                                            <p:strVal val="0-#ppt_w/2"/>
                                          </p:val>
                                        </p:tav>
                                        <p:tav tm="100000">
                                          <p:val>
                                            <p:strVal val="#ppt_x"/>
                                          </p:val>
                                        </p:tav>
                                      </p:tavLst>
                                    </p:anim>
                                    <p:anim calcmode="lin" valueType="num">
                                      <p:cBhvr additive="base">
                                        <p:cTn id="44"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843866"/>
          </a:xfrm>
        </p:spPr>
        <p:txBody>
          <a:bodyPr/>
          <a:lstStyle/>
          <a:p>
            <a:r>
              <a:rPr lang="en-US" sz="3600" dirty="0">
                <a:solidFill>
                  <a:srgbClr val="E25414"/>
                </a:solidFill>
              </a:rPr>
              <a:t>STEP 3: Request an OPT Recommendation I-20</a:t>
            </a:r>
            <a:endParaRPr lang="en-US" sz="2000" dirty="0">
              <a:solidFill>
                <a:srgbClr val="E25414"/>
              </a:solidFill>
            </a:endParaRP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Box 4">
            <a:extLst>
              <a:ext uri="{FF2B5EF4-FFF2-40B4-BE49-F238E27FC236}">
                <a16:creationId xmlns:a16="http://schemas.microsoft.com/office/drawing/2014/main" id="{A3ED3DD1-B22D-CFF9-8931-6E5F6AA531B0}"/>
              </a:ext>
            </a:extLst>
          </p:cNvPr>
          <p:cNvSpPr txBox="1"/>
          <p:nvPr/>
        </p:nvSpPr>
        <p:spPr>
          <a:xfrm>
            <a:off x="714376" y="847725"/>
            <a:ext cx="5924550" cy="120032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Log in to the International Student and Scholar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ISSS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Portal through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MySlice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Go to the Student Request Center.</a:t>
            </a:r>
          </a:p>
          <a:p>
            <a:pPr marR="0" lvl="0"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1ADD4C41-568A-CAD9-2FC4-50D119FF1DFD}"/>
              </a:ext>
            </a:extLst>
          </p:cNvPr>
          <p:cNvPicPr>
            <a:picLocks noChangeAspect="1"/>
          </p:cNvPicPr>
          <p:nvPr/>
        </p:nvPicPr>
        <p:blipFill>
          <a:blip r:embed="rId3"/>
          <a:stretch>
            <a:fillRect/>
          </a:stretch>
        </p:blipFill>
        <p:spPr>
          <a:xfrm>
            <a:off x="7429500" y="847725"/>
            <a:ext cx="3596054" cy="2371289"/>
          </a:xfrm>
          <a:prstGeom prst="rect">
            <a:avLst/>
          </a:prstGeom>
        </p:spPr>
      </p:pic>
      <p:pic>
        <p:nvPicPr>
          <p:cNvPr id="7" name="Picture 6">
            <a:extLst>
              <a:ext uri="{FF2B5EF4-FFF2-40B4-BE49-F238E27FC236}">
                <a16:creationId xmlns:a16="http://schemas.microsoft.com/office/drawing/2014/main" id="{89B38E29-9F22-652C-7151-531CD1A430BC}"/>
              </a:ext>
            </a:extLst>
          </p:cNvPr>
          <p:cNvPicPr>
            <a:picLocks noChangeAspect="1"/>
          </p:cNvPicPr>
          <p:nvPr/>
        </p:nvPicPr>
        <p:blipFill>
          <a:blip r:embed="rId4"/>
          <a:stretch>
            <a:fillRect/>
          </a:stretch>
        </p:blipFill>
        <p:spPr>
          <a:xfrm>
            <a:off x="1357831" y="1818708"/>
            <a:ext cx="9992008" cy="4336675"/>
          </a:xfrm>
          <a:prstGeom prst="rect">
            <a:avLst/>
          </a:prstGeom>
        </p:spPr>
      </p:pic>
      <p:cxnSp>
        <p:nvCxnSpPr>
          <p:cNvPr id="15" name="Straight Arrow Connector 14">
            <a:extLst>
              <a:ext uri="{FF2B5EF4-FFF2-40B4-BE49-F238E27FC236}">
                <a16:creationId xmlns:a16="http://schemas.microsoft.com/office/drawing/2014/main" id="{4288F539-56E3-F268-0A87-CE4650C74EBF}"/>
              </a:ext>
            </a:extLst>
          </p:cNvPr>
          <p:cNvCxnSpPr/>
          <p:nvPr/>
        </p:nvCxnSpPr>
        <p:spPr>
          <a:xfrm>
            <a:off x="10022847" y="3393301"/>
            <a:ext cx="295275" cy="4913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5555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t>How long can OPT Training be authorized for?</a:t>
            </a:r>
          </a:p>
        </p:txBody>
      </p:sp>
      <p:sp>
        <p:nvSpPr>
          <p:cNvPr id="7" name="Text Placeholder 6"/>
          <p:cNvSpPr>
            <a:spLocks noGrp="1"/>
          </p:cNvSpPr>
          <p:nvPr>
            <p:ph type="body" sz="quarter" idx="22"/>
          </p:nvPr>
        </p:nvSpPr>
        <p:spPr/>
        <p:txBody>
          <a:bodyPr/>
          <a:lstStyle/>
          <a:p>
            <a:r>
              <a:rPr lang="en-US" dirty="0"/>
              <a:t>Center for International Services</a:t>
            </a:r>
          </a:p>
        </p:txBody>
      </p:sp>
      <p:sp>
        <p:nvSpPr>
          <p:cNvPr id="4" name="Rectangle 3"/>
          <p:cNvSpPr/>
          <p:nvPr/>
        </p:nvSpPr>
        <p:spPr>
          <a:xfrm>
            <a:off x="1066800" y="1163793"/>
            <a:ext cx="10515600" cy="3539430"/>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All F-1 students are eligible for one year of authorization at each degree level</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12 months at the Bachelor’s level + </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12 months at the Master’s level +</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12 months at the Ph.D.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Some F-1 students may be eligible for additional OPT (STEM extension) if they meet all the requirements</a:t>
            </a:r>
          </a:p>
        </p:txBody>
      </p:sp>
    </p:spTree>
    <p:extLst>
      <p:ext uri="{BB962C8B-B14F-4D97-AF65-F5344CB8AC3E}">
        <p14:creationId xmlns:p14="http://schemas.microsoft.com/office/powerpoint/2010/main" val="35061778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843866"/>
          </a:xfrm>
        </p:spPr>
        <p:txBody>
          <a:bodyPr/>
          <a:lstStyle/>
          <a:p>
            <a:r>
              <a:rPr lang="en-US" sz="3600" dirty="0">
                <a:solidFill>
                  <a:srgbClr val="E25414"/>
                </a:solidFill>
              </a:rPr>
              <a:t>STEP 3: Request an OPT Recommendation I-20</a:t>
            </a:r>
            <a:endParaRPr lang="en-US" sz="2000" dirty="0">
              <a:solidFill>
                <a:srgbClr val="E25414"/>
              </a:solidFill>
            </a:endParaRP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Box 4">
            <a:extLst>
              <a:ext uri="{FF2B5EF4-FFF2-40B4-BE49-F238E27FC236}">
                <a16:creationId xmlns:a16="http://schemas.microsoft.com/office/drawing/2014/main" id="{A3ED3DD1-B22D-CFF9-8931-6E5F6AA531B0}"/>
              </a:ext>
            </a:extLst>
          </p:cNvPr>
          <p:cNvSpPr txBox="1"/>
          <p:nvPr/>
        </p:nvSpPr>
        <p:spPr>
          <a:xfrm>
            <a:off x="714376" y="847725"/>
            <a:ext cx="5924550" cy="230832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   Find the Optional Practical Training (OPT) Request.</a:t>
            </a:r>
          </a:p>
          <a:p>
            <a:pPr marL="342900" marR="0" lvl="0" indent="-342900" algn="l" defTabSz="914400" rtl="0" eaLnBrk="1" fontAlgn="auto" latinLnBrk="0" hangingPunct="1">
              <a:lnSpc>
                <a:spcPct val="100000"/>
              </a:lnSpc>
              <a:spcBef>
                <a:spcPts val="0"/>
              </a:spcBef>
              <a:spcAft>
                <a:spcPts val="0"/>
              </a:spcAft>
              <a:buClrTx/>
              <a:buSzTx/>
              <a:buAutoNum type="arabicPeriod" startAt="4"/>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Complete the Questionnaire.</a:t>
            </a:r>
          </a:p>
          <a:p>
            <a:pPr marR="0" lvl="0" algn="l" defTabSz="914400" rtl="0" eaLnBrk="1" fontAlgn="auto" latinLnBrk="0" hangingPunct="1">
              <a:lnSpc>
                <a:spcPct val="100000"/>
              </a:lnSpc>
              <a:spcBef>
                <a:spcPts val="0"/>
              </a:spcBef>
              <a:spcAft>
                <a:spcPts val="0"/>
              </a:spcAft>
              <a:buClrTx/>
              <a:buSzTx/>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   Upload the Required Documents: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Advisor’s Letter</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Most recent I-94 and Travel History</a:t>
            </a:r>
          </a:p>
          <a:p>
            <a:pPr marL="342900" marR="0" lvl="0" indent="-342900" algn="l" defTabSz="914400" rtl="0" eaLnBrk="1" fontAlgn="auto" latinLnBrk="0" hangingPunct="1">
              <a:lnSpc>
                <a:spcPct val="100000"/>
              </a:lnSpc>
              <a:spcBef>
                <a:spcPts val="0"/>
              </a:spcBef>
              <a:spcAft>
                <a:spcPts val="0"/>
              </a:spcAft>
              <a:buClrTx/>
              <a:buSzTx/>
              <a:buAutoNum type="arabicPeriod" startAt="6"/>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Read the Next Steps and Confirm.</a:t>
            </a:r>
          </a:p>
          <a:p>
            <a:pPr marL="342900" marR="0" lvl="0" indent="-342900" algn="l" defTabSz="914400" rtl="0" eaLnBrk="1" fontAlgn="auto" latinLnBrk="0" hangingPunct="1">
              <a:lnSpc>
                <a:spcPct val="100000"/>
              </a:lnSpc>
              <a:spcBef>
                <a:spcPts val="0"/>
              </a:spcBef>
              <a:spcAft>
                <a:spcPts val="0"/>
              </a:spcAft>
              <a:buClrTx/>
              <a:buSzTx/>
              <a:buAutoNum type="arabicPeriod" startAt="6"/>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Submit Request.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4CF1053E-663C-D6E9-942A-95B9C2FAE176}"/>
              </a:ext>
            </a:extLst>
          </p:cNvPr>
          <p:cNvPicPr>
            <a:picLocks noChangeAspect="1"/>
          </p:cNvPicPr>
          <p:nvPr/>
        </p:nvPicPr>
        <p:blipFill>
          <a:blip r:embed="rId3"/>
          <a:stretch>
            <a:fillRect/>
          </a:stretch>
        </p:blipFill>
        <p:spPr>
          <a:xfrm>
            <a:off x="8834843" y="847725"/>
            <a:ext cx="2232748" cy="1894219"/>
          </a:xfrm>
          <a:prstGeom prst="rect">
            <a:avLst/>
          </a:prstGeom>
        </p:spPr>
      </p:pic>
      <p:pic>
        <p:nvPicPr>
          <p:cNvPr id="19" name="Picture 18">
            <a:extLst>
              <a:ext uri="{FF2B5EF4-FFF2-40B4-BE49-F238E27FC236}">
                <a16:creationId xmlns:a16="http://schemas.microsoft.com/office/drawing/2014/main" id="{F81369E6-CF15-F90A-B183-98FD4A1FB967}"/>
              </a:ext>
            </a:extLst>
          </p:cNvPr>
          <p:cNvPicPr>
            <a:picLocks noChangeAspect="1"/>
          </p:cNvPicPr>
          <p:nvPr/>
        </p:nvPicPr>
        <p:blipFill>
          <a:blip r:embed="rId4"/>
          <a:stretch>
            <a:fillRect/>
          </a:stretch>
        </p:blipFill>
        <p:spPr>
          <a:xfrm>
            <a:off x="926908" y="2917256"/>
            <a:ext cx="11061388" cy="3230346"/>
          </a:xfrm>
          <a:prstGeom prst="rect">
            <a:avLst/>
          </a:prstGeom>
        </p:spPr>
      </p:pic>
      <p:pic>
        <p:nvPicPr>
          <p:cNvPr id="21" name="Picture 20">
            <a:extLst>
              <a:ext uri="{FF2B5EF4-FFF2-40B4-BE49-F238E27FC236}">
                <a16:creationId xmlns:a16="http://schemas.microsoft.com/office/drawing/2014/main" id="{889859F1-FF21-51FD-3006-1406E4F57D63}"/>
              </a:ext>
            </a:extLst>
          </p:cNvPr>
          <p:cNvPicPr>
            <a:picLocks noChangeAspect="1"/>
          </p:cNvPicPr>
          <p:nvPr/>
        </p:nvPicPr>
        <p:blipFill>
          <a:blip r:embed="rId5"/>
          <a:stretch>
            <a:fillRect/>
          </a:stretch>
        </p:blipFill>
        <p:spPr>
          <a:xfrm>
            <a:off x="1811297" y="2886725"/>
            <a:ext cx="8651658" cy="3230346"/>
          </a:xfrm>
          <a:prstGeom prst="rect">
            <a:avLst/>
          </a:prstGeom>
        </p:spPr>
      </p:pic>
      <p:pic>
        <p:nvPicPr>
          <p:cNvPr id="23" name="Picture 22">
            <a:extLst>
              <a:ext uri="{FF2B5EF4-FFF2-40B4-BE49-F238E27FC236}">
                <a16:creationId xmlns:a16="http://schemas.microsoft.com/office/drawing/2014/main" id="{9E7580CE-2231-D14D-AFDA-B010C96CD85E}"/>
              </a:ext>
            </a:extLst>
          </p:cNvPr>
          <p:cNvPicPr>
            <a:picLocks noChangeAspect="1"/>
          </p:cNvPicPr>
          <p:nvPr/>
        </p:nvPicPr>
        <p:blipFill>
          <a:blip r:embed="rId6"/>
          <a:stretch>
            <a:fillRect/>
          </a:stretch>
        </p:blipFill>
        <p:spPr>
          <a:xfrm>
            <a:off x="2600189" y="2876399"/>
            <a:ext cx="7862766" cy="3240671"/>
          </a:xfrm>
          <a:prstGeom prst="rect">
            <a:avLst/>
          </a:prstGeom>
        </p:spPr>
      </p:pic>
      <p:cxnSp>
        <p:nvCxnSpPr>
          <p:cNvPr id="15" name="Straight Arrow Connector 14">
            <a:extLst>
              <a:ext uri="{FF2B5EF4-FFF2-40B4-BE49-F238E27FC236}">
                <a16:creationId xmlns:a16="http://schemas.microsoft.com/office/drawing/2014/main" id="{4288F539-56E3-F268-0A87-CE4650C74EBF}"/>
              </a:ext>
            </a:extLst>
          </p:cNvPr>
          <p:cNvCxnSpPr/>
          <p:nvPr/>
        </p:nvCxnSpPr>
        <p:spPr>
          <a:xfrm>
            <a:off x="9185243" y="5395279"/>
            <a:ext cx="295275" cy="4913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16740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19"/>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21"/>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9"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0-#ppt_w/2"/>
                                          </p:val>
                                        </p:tav>
                                        <p:tav tm="100000">
                                          <p:val>
                                            <p:strVal val="#ppt_x"/>
                                          </p:val>
                                        </p:tav>
                                      </p:tavLst>
                                    </p:anim>
                                    <p:anim calcmode="lin" valueType="num">
                                      <p:cBhvr additive="base">
                                        <p:cTn id="31"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lide Title"/>
          <p:cNvSpPr>
            <a:spLocks noGrp="1"/>
          </p:cNvSpPr>
          <p:nvPr>
            <p:ph type="title"/>
          </p:nvPr>
        </p:nvSpPr>
        <p:spPr/>
        <p:txBody>
          <a:bodyPr/>
          <a:lstStyle/>
          <a:p>
            <a:r>
              <a:rPr lang="en-US" sz="3200" dirty="0"/>
              <a:t>STEP 4: Prepare Documents for OPT Application (I-765)</a:t>
            </a:r>
          </a:p>
        </p:txBody>
      </p:sp>
      <p:sp>
        <p:nvSpPr>
          <p:cNvPr id="6" name="Division Name, if applicable"/>
          <p:cNvSpPr>
            <a:spLocks noGrp="1"/>
          </p:cNvSpPr>
          <p:nvPr>
            <p:ph type="body" sz="quarter" idx="21"/>
          </p:nvPr>
        </p:nvSpPr>
        <p:spPr>
          <a:prstGeom prst="rect">
            <a:avLst/>
          </a:prstGeom>
        </p:spPr>
        <p:txBody>
          <a:bodyPr/>
          <a:lstStyle/>
          <a:p>
            <a:r>
              <a:rPr lang="en-US" dirty="0"/>
              <a:t>Center for International Services</a:t>
            </a:r>
          </a:p>
        </p:txBody>
      </p:sp>
      <p:sp>
        <p:nvSpPr>
          <p:cNvPr id="4" name="Rectangle 3"/>
          <p:cNvSpPr/>
          <p:nvPr/>
        </p:nvSpPr>
        <p:spPr>
          <a:xfrm>
            <a:off x="904775" y="1135781"/>
            <a:ext cx="10655166" cy="3834832"/>
          </a:xfrm>
          <a:prstGeom prst="rect">
            <a:avLst/>
          </a:prstGeom>
        </p:spPr>
        <p:txBody>
          <a:bodyPr wrap="square">
            <a:spAutoFit/>
          </a:bodyPr>
          <a:lstStyle/>
          <a:p>
            <a:pPr>
              <a:lnSpc>
                <a:spcPct val="80000"/>
              </a:lnSpc>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While you are waiting for your OPT I-20 you should prepare digital files of the following for your I-765:</a:t>
            </a:r>
          </a:p>
          <a:p>
            <a:pPr marL="342900" marR="0" lvl="0" indent="-342900">
              <a:lnSpc>
                <a:spcPct val="107000"/>
              </a:lnSpc>
              <a:spcBef>
                <a:spcPts val="0"/>
              </a:spcBef>
              <a:spcAft>
                <a:spcPts val="0"/>
              </a:spcAft>
              <a:buFont typeface="Symbol" panose="05050102010706020507" pitchFamily="18" charset="2"/>
              <a:buChar char=""/>
            </a:pPr>
            <a:endParaRPr lang="en-US" sz="1800" dirty="0">
              <a:effectLst/>
              <a:latin typeface="Verdana" panose="020B0604030504040204" pitchFamily="34" charset="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US" sz="1800" dirty="0">
                <a:effectLst/>
                <a:latin typeface="Verdana" panose="020B0604030504040204" pitchFamily="34" charset="0"/>
                <a:ea typeface="Calibri" panose="020F0502020204030204" pitchFamily="34" charset="0"/>
                <a:cs typeface="Times New Roman" panose="02020603050405020304" pitchFamily="18" charset="0"/>
              </a:rPr>
              <a:t>A </a:t>
            </a:r>
            <a:r>
              <a:rPr lang="en-US" sz="1800" u="sng" dirty="0">
                <a:solidFill>
                  <a:srgbClr val="0563C1"/>
                </a:solidFill>
                <a:effectLst/>
                <a:latin typeface="Verdana" panose="020B0604030504040204" pitchFamily="34" charset="0"/>
                <a:ea typeface="Calibri" panose="020F0502020204030204" pitchFamily="34" charset="0"/>
                <a:cs typeface="Times New Roman" panose="02020603050405020304" pitchFamily="18" charset="0"/>
                <a:hlinkClick r:id="rId3"/>
              </a:rPr>
              <a:t>passport style photograph</a:t>
            </a:r>
            <a:r>
              <a:rPr lang="en-US" sz="1800" dirty="0">
                <a:effectLst/>
                <a:latin typeface="Verdana" panose="020B0604030504040204" pitchFamily="34" charset="0"/>
                <a:ea typeface="Calibri" panose="020F0502020204030204" pitchFamily="34" charset="0"/>
                <a:cs typeface="Times New Roman" panose="02020603050405020304" pitchFamily="18" charset="0"/>
              </a:rPr>
              <a:t>. 2 X 2 inches, white or light background, no glasses.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Verdana" panose="020B0604030504040204" pitchFamily="34" charset="0"/>
                <a:ea typeface="Calibri" panose="020F0502020204030204" pitchFamily="34" charset="0"/>
                <a:cs typeface="Times New Roman" panose="02020603050405020304" pitchFamily="18" charset="0"/>
              </a:rPr>
              <a:t>Your </a:t>
            </a:r>
            <a:r>
              <a:rPr lang="en-US" sz="1800" u="sng" dirty="0">
                <a:solidFill>
                  <a:srgbClr val="0563C1"/>
                </a:solidFill>
                <a:effectLst/>
                <a:latin typeface="Verdana" panose="020B0604030504040204" pitchFamily="34" charset="0"/>
                <a:ea typeface="Calibri" panose="020F0502020204030204" pitchFamily="34" charset="0"/>
                <a:cs typeface="Times New Roman" panose="02020603050405020304" pitchFamily="18" charset="0"/>
                <a:hlinkClick r:id="rId4"/>
              </a:rPr>
              <a:t>most recent I-94</a:t>
            </a:r>
            <a:r>
              <a:rPr lang="en-US" sz="1800" dirty="0">
                <a:effectLst/>
                <a:latin typeface="Verdana" panose="020B060403050404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latin typeface="Verdana" panose="020B0604030504040204" pitchFamily="34" charset="0"/>
                <a:ea typeface="Calibri" panose="020F0502020204030204" pitchFamily="34" charset="0"/>
                <a:cs typeface="Times New Roman" panose="02020603050405020304" pitchFamily="18" charset="0"/>
              </a:rPr>
              <a:t>Y</a:t>
            </a:r>
            <a:r>
              <a:rPr lang="en-US" sz="1800" dirty="0">
                <a:effectLst/>
                <a:latin typeface="Verdana" panose="020B0604030504040204" pitchFamily="34" charset="0"/>
                <a:ea typeface="Calibri" panose="020F0502020204030204" pitchFamily="34" charset="0"/>
                <a:cs typeface="Times New Roman" panose="02020603050405020304" pitchFamily="18" charset="0"/>
              </a:rPr>
              <a:t>our passport biodata page (with photo and expiration date) and most recent F-1 visa.</a:t>
            </a:r>
          </a:p>
          <a:p>
            <a:pPr marL="342900" indent="-342900">
              <a:lnSpc>
                <a:spcPct val="107000"/>
              </a:lnSpc>
              <a:buFont typeface="Symbol" panose="05050102010706020507" pitchFamily="18" charset="2"/>
              <a:buChar char=""/>
            </a:pPr>
            <a:r>
              <a:rPr lang="en-US" sz="1800" dirty="0">
                <a:effectLst/>
                <a:latin typeface="Verdana" panose="020B0604030504040204" pitchFamily="34" charset="0"/>
                <a:ea typeface="Calibri" panose="020F0502020204030204" pitchFamily="34" charset="0"/>
                <a:cs typeface="Times New Roman" panose="02020603050405020304" pitchFamily="18" charset="0"/>
              </a:rPr>
              <a:t>Any previous Employment Authorization Document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EAD</a:t>
            </a:r>
            <a:r>
              <a:rPr lang="en-US" sz="1800" dirty="0">
                <a:effectLst/>
                <a:latin typeface="Verdana" panose="020B0604030504040204" pitchFamily="34" charset="0"/>
                <a:ea typeface="Calibri" panose="020F0502020204030204" pitchFamily="34" charset="0"/>
                <a:cs typeface="Times New Roman" panose="02020603050405020304" pitchFamily="18" charset="0"/>
              </a:rPr>
              <a:t>) from USCIS if you have had employment authorization in the past (e.g., OPT for previous degree).</a:t>
            </a:r>
          </a:p>
          <a:p>
            <a:pPr marL="342900" indent="-342900">
              <a:lnSpc>
                <a:spcPct val="107000"/>
              </a:lnSpc>
              <a:buFont typeface="Symbol" panose="05050102010706020507" pitchFamily="18" charset="2"/>
              <a:buChar char=""/>
            </a:pPr>
            <a:r>
              <a:rPr lang="en-US" dirty="0">
                <a:latin typeface="Verdana" panose="020B0604030504040204" pitchFamily="34" charset="0"/>
                <a:ea typeface="Calibri" panose="020F0502020204030204" pitchFamily="34" charset="0"/>
                <a:cs typeface="Times New Roman" panose="02020603050405020304" pitchFamily="18" charset="0"/>
              </a:rPr>
              <a:t>A</a:t>
            </a:r>
            <a:r>
              <a:rPr lang="en-US" sz="1800" dirty="0">
                <a:effectLst/>
                <a:latin typeface="Verdana" panose="020B0604030504040204" pitchFamily="34" charset="0"/>
                <a:ea typeface="Calibri" panose="020F0502020204030204" pitchFamily="34" charset="0"/>
                <a:cs typeface="Times New Roman" panose="02020603050405020304" pitchFamily="18" charset="0"/>
              </a:rPr>
              <a:t>ny I-20s authorizing CPT and/or OPT</a:t>
            </a:r>
          </a:p>
          <a:p>
            <a:pPr marL="342900" indent="-342900">
              <a:lnSpc>
                <a:spcPct val="107000"/>
              </a:lnSpc>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Ø"/>
            </a:pPr>
            <a:r>
              <a:rPr lang="en-US" sz="1800" dirty="0">
                <a:effectLst/>
                <a:latin typeface="Verdana" panose="020B0604030504040204" pitchFamily="34" charset="0"/>
                <a:ea typeface="Calibri" panose="020F0502020204030204" pitchFamily="34" charset="0"/>
                <a:cs typeface="Times New Roman" panose="02020603050405020304" pitchFamily="18" charset="0"/>
              </a:rPr>
              <a:t>You will also need your OPT Recommendation I-20 from ISSS Portal once it is available</a:t>
            </a:r>
          </a:p>
          <a:p>
            <a:pPr marL="342900" marR="0" lvl="0" indent="-342900">
              <a:lnSpc>
                <a:spcPct val="107000"/>
              </a:lnSpc>
              <a:spcBef>
                <a:spcPts val="0"/>
              </a:spcBef>
              <a:spcAft>
                <a:spcPts val="80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003131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648584"/>
          </a:xfrm>
        </p:spPr>
        <p:txBody>
          <a:bodyPr/>
          <a:lstStyle/>
          <a:p>
            <a:r>
              <a:rPr lang="en-US" sz="3200" dirty="0"/>
              <a:t>STEP 4: Prepare Documents for OPT Application (I-765)</a:t>
            </a:r>
            <a:endParaRPr lang="en-US" sz="2000" dirty="0">
              <a:solidFill>
                <a:srgbClr val="E25414"/>
              </a:solidFill>
            </a:endParaRP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818706"/>
            <a:ext cx="10762648" cy="5010594"/>
          </a:xfrm>
        </p:spPr>
        <p:txBody>
          <a:bodyPr/>
          <a:lstStyle/>
          <a:p>
            <a:pPr marL="457200"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Obtain a 2” x 2” inch photo of yourself (no eye glasses allowed)</a:t>
            </a:r>
          </a:p>
          <a:p>
            <a:pPr>
              <a:lnSpc>
                <a:spcPct val="80000"/>
              </a:lnSpc>
            </a:pPr>
            <a:endParaRPr lang="en-US" altLang="en-US" sz="2800" dirty="0">
              <a:solidFill>
                <a:schemeClr val="tx1">
                  <a:lumMod val="75000"/>
                  <a:lumOff val="25000"/>
                </a:schemeClr>
              </a:solidFill>
              <a:cs typeface="Tahoma" panose="020B0604030504040204" pitchFamily="34" charset="0"/>
            </a:endParaRPr>
          </a:p>
          <a:p>
            <a:pPr>
              <a:lnSpc>
                <a:spcPct val="80000"/>
              </a:lnSpc>
            </a:pPr>
            <a:endParaRPr lang="en-US" altLang="en-US" sz="2800" dirty="0">
              <a:solidFill>
                <a:schemeClr val="tx1">
                  <a:lumMod val="75000"/>
                  <a:lumOff val="25000"/>
                </a:schemeClr>
              </a:solidFill>
              <a:cs typeface="Tahoma" panose="020B0604030504040204" pitchFamily="34" charset="0"/>
            </a:endParaRPr>
          </a:p>
          <a:p>
            <a:pPr>
              <a:lnSpc>
                <a:spcPct val="80000"/>
              </a:lnSpc>
            </a:pPr>
            <a:endParaRPr lang="en-US" altLang="en-US" sz="2800" dirty="0">
              <a:solidFill>
                <a:schemeClr val="tx1">
                  <a:lumMod val="75000"/>
                  <a:lumOff val="25000"/>
                </a:schemeClr>
              </a:solidFill>
              <a:cs typeface="Tahoma" panose="020B0604030504040204" pitchFamily="34" charset="0"/>
            </a:endParaRPr>
          </a:p>
          <a:p>
            <a:pPr>
              <a:lnSpc>
                <a:spcPct val="80000"/>
              </a:lnSpc>
            </a:pPr>
            <a:endParaRPr lang="en-US" altLang="en-US" sz="2800" dirty="0">
              <a:solidFill>
                <a:schemeClr val="tx1">
                  <a:lumMod val="75000"/>
                  <a:lumOff val="25000"/>
                </a:schemeClr>
              </a:solidFill>
              <a:cs typeface="Tahoma" panose="020B0604030504040204" pitchFamily="34" charset="0"/>
            </a:endParaRPr>
          </a:p>
          <a:p>
            <a:pPr>
              <a:lnSpc>
                <a:spcPct val="80000"/>
              </a:lnSpc>
            </a:pPr>
            <a:endParaRPr lang="en-US" altLang="en-US" sz="2800" dirty="0">
              <a:solidFill>
                <a:schemeClr val="tx1">
                  <a:lumMod val="75000"/>
                  <a:lumOff val="25000"/>
                </a:schemeClr>
              </a:solidFill>
              <a:cs typeface="Tahoma" panose="020B0604030504040204" pitchFamily="34" charset="0"/>
            </a:endParaRPr>
          </a:p>
          <a:p>
            <a:pPr marL="457200"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The photo must be from within the last 30 days, do NOT use passport or visa photos that you might have if they were not taken within the last 30 days</a:t>
            </a: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pic>
        <p:nvPicPr>
          <p:cNvPr id="6" name="Picture 5"/>
          <p:cNvPicPr>
            <a:picLocks noChangeAspect="1"/>
          </p:cNvPicPr>
          <p:nvPr/>
        </p:nvPicPr>
        <p:blipFill>
          <a:blip r:embed="rId3"/>
          <a:stretch>
            <a:fillRect/>
          </a:stretch>
        </p:blipFill>
        <p:spPr>
          <a:xfrm>
            <a:off x="2006121" y="1453711"/>
            <a:ext cx="2733675" cy="1946787"/>
          </a:xfrm>
          <a:prstGeom prst="rect">
            <a:avLst/>
          </a:prstGeom>
        </p:spPr>
      </p:pic>
      <p:pic>
        <p:nvPicPr>
          <p:cNvPr id="7" name="Picture 6"/>
          <p:cNvPicPr>
            <a:picLocks noChangeAspect="1"/>
          </p:cNvPicPr>
          <p:nvPr/>
        </p:nvPicPr>
        <p:blipFill>
          <a:blip r:embed="rId4"/>
          <a:stretch>
            <a:fillRect/>
          </a:stretch>
        </p:blipFill>
        <p:spPr>
          <a:xfrm>
            <a:off x="6177750" y="1569039"/>
            <a:ext cx="1390651" cy="1463321"/>
          </a:xfrm>
          <a:prstGeom prst="rect">
            <a:avLst/>
          </a:prstGeom>
          <a:ln>
            <a:solidFill>
              <a:schemeClr val="tx1"/>
            </a:solidFill>
          </a:ln>
        </p:spPr>
      </p:pic>
      <p:grpSp>
        <p:nvGrpSpPr>
          <p:cNvPr id="13" name="Group 12"/>
          <p:cNvGrpSpPr/>
          <p:nvPr/>
        </p:nvGrpSpPr>
        <p:grpSpPr>
          <a:xfrm>
            <a:off x="5994398" y="1723207"/>
            <a:ext cx="1730478" cy="1154983"/>
            <a:chOff x="6027174" y="1691148"/>
            <a:chExt cx="1730478" cy="2045110"/>
          </a:xfrm>
        </p:grpSpPr>
        <p:cxnSp>
          <p:nvCxnSpPr>
            <p:cNvPr id="9" name="Straight Connector 8"/>
            <p:cNvCxnSpPr/>
            <p:nvPr/>
          </p:nvCxnSpPr>
          <p:spPr>
            <a:xfrm>
              <a:off x="6027174" y="1789471"/>
              <a:ext cx="1730478" cy="194678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106633" y="1691148"/>
              <a:ext cx="1651019" cy="20451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86692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C82725-F20B-DE1D-97C0-6A339AECC517}"/>
              </a:ext>
            </a:extLst>
          </p:cNvPr>
          <p:cNvSpPr>
            <a:spLocks noGrp="1"/>
          </p:cNvSpPr>
          <p:nvPr>
            <p:ph type="sldNum" sz="quarter" idx="10"/>
          </p:nvPr>
        </p:nvSpPr>
        <p:spPr/>
        <p:txBody>
          <a:bodyPr/>
          <a:lstStyle/>
          <a:p>
            <a:fld id="{F343A32A-436A-8143-8894-653E98457856}" type="slidenum">
              <a:rPr lang="en-US" smtClean="0"/>
              <a:pPr/>
              <a:t>33</a:t>
            </a:fld>
            <a:endParaRPr lang="en-US" dirty="0"/>
          </a:p>
        </p:txBody>
      </p:sp>
      <p:sp>
        <p:nvSpPr>
          <p:cNvPr id="3" name="Title 2">
            <a:extLst>
              <a:ext uri="{FF2B5EF4-FFF2-40B4-BE49-F238E27FC236}">
                <a16:creationId xmlns:a16="http://schemas.microsoft.com/office/drawing/2014/main" id="{08FD3BA2-1372-CF5F-F26C-0EA2C2F4B75A}"/>
              </a:ext>
            </a:extLst>
          </p:cNvPr>
          <p:cNvSpPr>
            <a:spLocks noGrp="1"/>
          </p:cNvSpPr>
          <p:nvPr>
            <p:ph type="title"/>
          </p:nvPr>
        </p:nvSpPr>
        <p:spPr>
          <a:xfrm>
            <a:off x="1029539" y="211027"/>
            <a:ext cx="10668000" cy="632988"/>
          </a:xfrm>
        </p:spPr>
        <p:txBody>
          <a:bodyPr/>
          <a:lstStyle/>
          <a:p>
            <a:r>
              <a:rPr lang="en-US" sz="3200" dirty="0"/>
              <a:t>STEP 4: Prepare Documents for OPT Application (I-765)</a:t>
            </a:r>
          </a:p>
        </p:txBody>
      </p:sp>
      <p:sp>
        <p:nvSpPr>
          <p:cNvPr id="4" name="Text Placeholder 3">
            <a:extLst>
              <a:ext uri="{FF2B5EF4-FFF2-40B4-BE49-F238E27FC236}">
                <a16:creationId xmlns:a16="http://schemas.microsoft.com/office/drawing/2014/main" id="{4D89D6B2-1670-5CBF-2F42-2276897DED88}"/>
              </a:ext>
            </a:extLst>
          </p:cNvPr>
          <p:cNvSpPr>
            <a:spLocks noGrp="1"/>
          </p:cNvSpPr>
          <p:nvPr>
            <p:ph type="body" sz="quarter" idx="20"/>
          </p:nvPr>
        </p:nvSpPr>
        <p:spPr>
          <a:xfrm>
            <a:off x="909177" y="1044489"/>
            <a:ext cx="4020259" cy="5015618"/>
          </a:xfrm>
        </p:spPr>
        <p:txBody>
          <a:bodyPr/>
          <a:lstStyle/>
          <a:p>
            <a:r>
              <a:rPr lang="en-US" sz="1600" dirty="0">
                <a:latin typeface="+mn-lt"/>
              </a:rPr>
              <a:t>Downloading your OPT Recommendation I-20 from the ISSS Portal:</a:t>
            </a:r>
          </a:p>
          <a:p>
            <a:pPr marL="285750" indent="-285750">
              <a:buFont typeface="Arial" panose="020B0604020202020204" pitchFamily="34" charset="0"/>
              <a:buChar char="•"/>
            </a:pPr>
            <a:r>
              <a:rPr lang="en-US" sz="1600" dirty="0">
                <a:latin typeface="+mn-lt"/>
              </a:rPr>
              <a:t>When your OPT Recommendation I-20 is available in your ISSS Portal, you will receive an email to the personal email you provided in the OPT Request (not your Syracuse University email) </a:t>
            </a:r>
          </a:p>
          <a:p>
            <a:pPr marL="285750" indent="-285750">
              <a:buFont typeface="Arial" panose="020B0604020202020204" pitchFamily="34" charset="0"/>
              <a:buChar char="•"/>
            </a:pPr>
            <a:r>
              <a:rPr lang="en-US" sz="1600" dirty="0">
                <a:latin typeface="+mn-lt"/>
              </a:rPr>
              <a:t>Steps to retrieve your I-20:</a:t>
            </a:r>
          </a:p>
          <a:p>
            <a:pPr marL="742950" lvl="1" indent="-285750">
              <a:buFont typeface="Arial" panose="020B0604020202020204" pitchFamily="34" charset="0"/>
              <a:buChar char="•"/>
            </a:pPr>
            <a:r>
              <a:rPr lang="en-US" sz="1600" dirty="0"/>
              <a:t>Go to the ISSS Portal link in the email</a:t>
            </a:r>
          </a:p>
          <a:p>
            <a:pPr marL="742950" lvl="1" indent="-285750">
              <a:buFont typeface="Arial" panose="020B0604020202020204" pitchFamily="34" charset="0"/>
              <a:buChar char="•"/>
            </a:pPr>
            <a:r>
              <a:rPr lang="en-US" sz="1600" dirty="0"/>
              <a:t>Click on username</a:t>
            </a:r>
          </a:p>
          <a:p>
            <a:pPr marL="742950" lvl="1" indent="-285750">
              <a:buFont typeface="Arial" panose="020B0604020202020204" pitchFamily="34" charset="0"/>
              <a:buChar char="•"/>
            </a:pPr>
            <a:r>
              <a:rPr lang="en-US" sz="1600" dirty="0"/>
              <a:t>Enter the non syr.edu email address</a:t>
            </a:r>
          </a:p>
          <a:p>
            <a:pPr marL="742950" lvl="1" indent="-285750">
              <a:buFont typeface="Arial" panose="020B0604020202020204" pitchFamily="34" charset="0"/>
              <a:buChar char="•"/>
            </a:pPr>
            <a:r>
              <a:rPr lang="en-US" sz="1600" dirty="0"/>
              <a:t>Select Forgot Password and follow the directions provided to reset your password</a:t>
            </a:r>
          </a:p>
        </p:txBody>
      </p:sp>
      <p:sp>
        <p:nvSpPr>
          <p:cNvPr id="6" name="Text Placeholder 5">
            <a:extLst>
              <a:ext uri="{FF2B5EF4-FFF2-40B4-BE49-F238E27FC236}">
                <a16:creationId xmlns:a16="http://schemas.microsoft.com/office/drawing/2014/main" id="{CA1BCBEB-F6FD-C0A2-A59D-921D064E1A06}"/>
              </a:ext>
            </a:extLst>
          </p:cNvPr>
          <p:cNvSpPr>
            <a:spLocks noGrp="1"/>
          </p:cNvSpPr>
          <p:nvPr>
            <p:ph type="body" sz="quarter" idx="21"/>
          </p:nvPr>
        </p:nvSpPr>
        <p:spPr/>
        <p:txBody>
          <a:bodyPr/>
          <a:lstStyle/>
          <a:p>
            <a:r>
              <a:rPr lang="en-US" dirty="0"/>
              <a:t>Center for International Services</a:t>
            </a:r>
          </a:p>
        </p:txBody>
      </p:sp>
      <p:pic>
        <p:nvPicPr>
          <p:cNvPr id="11" name="Picture 10">
            <a:extLst>
              <a:ext uri="{FF2B5EF4-FFF2-40B4-BE49-F238E27FC236}">
                <a16:creationId xmlns:a16="http://schemas.microsoft.com/office/drawing/2014/main" id="{B55321DE-1B30-E356-8EB7-98AFFA03B6E5}"/>
              </a:ext>
            </a:extLst>
          </p:cNvPr>
          <p:cNvPicPr>
            <a:picLocks noChangeAspect="1"/>
          </p:cNvPicPr>
          <p:nvPr/>
        </p:nvPicPr>
        <p:blipFill>
          <a:blip r:embed="rId2"/>
          <a:stretch>
            <a:fillRect/>
          </a:stretch>
        </p:blipFill>
        <p:spPr>
          <a:xfrm>
            <a:off x="4929436" y="1319392"/>
            <a:ext cx="7179079" cy="2934260"/>
          </a:xfrm>
          <a:prstGeom prst="rect">
            <a:avLst/>
          </a:prstGeom>
          <a:ln w="19050">
            <a:solidFill>
              <a:schemeClr val="accent2"/>
            </a:solidFill>
          </a:ln>
        </p:spPr>
      </p:pic>
      <p:pic>
        <p:nvPicPr>
          <p:cNvPr id="17" name="Picture 16">
            <a:extLst>
              <a:ext uri="{FF2B5EF4-FFF2-40B4-BE49-F238E27FC236}">
                <a16:creationId xmlns:a16="http://schemas.microsoft.com/office/drawing/2014/main" id="{3D2DE2D1-13C1-DF0F-33C0-5AF88C1D41CC}"/>
              </a:ext>
            </a:extLst>
          </p:cNvPr>
          <p:cNvPicPr>
            <a:picLocks noChangeAspect="1"/>
          </p:cNvPicPr>
          <p:nvPr/>
        </p:nvPicPr>
        <p:blipFill>
          <a:blip r:embed="rId3"/>
          <a:stretch>
            <a:fillRect/>
          </a:stretch>
        </p:blipFill>
        <p:spPr>
          <a:xfrm>
            <a:off x="4929435" y="1577918"/>
            <a:ext cx="7179079" cy="4491083"/>
          </a:xfrm>
          <a:prstGeom prst="rect">
            <a:avLst/>
          </a:prstGeom>
        </p:spPr>
      </p:pic>
      <p:cxnSp>
        <p:nvCxnSpPr>
          <p:cNvPr id="15" name="Straight Arrow Connector 14">
            <a:extLst>
              <a:ext uri="{FF2B5EF4-FFF2-40B4-BE49-F238E27FC236}">
                <a16:creationId xmlns:a16="http://schemas.microsoft.com/office/drawing/2014/main" id="{3FF55C38-BA7C-861D-ECF3-F0E9DDD0FCCE}"/>
              </a:ext>
            </a:extLst>
          </p:cNvPr>
          <p:cNvCxnSpPr/>
          <p:nvPr/>
        </p:nvCxnSpPr>
        <p:spPr>
          <a:xfrm>
            <a:off x="8654420" y="3552298"/>
            <a:ext cx="295275" cy="4913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C7603F1-D98B-48CB-320D-84DD82E8CA74}"/>
              </a:ext>
            </a:extLst>
          </p:cNvPr>
          <p:cNvSpPr txBox="1"/>
          <p:nvPr/>
        </p:nvSpPr>
        <p:spPr>
          <a:xfrm>
            <a:off x="5821378" y="4512178"/>
            <a:ext cx="3064943" cy="261610"/>
          </a:xfrm>
          <a:prstGeom prst="rect">
            <a:avLst/>
          </a:prstGeom>
          <a:noFill/>
        </p:spPr>
        <p:txBody>
          <a:bodyPr wrap="square" rtlCol="0">
            <a:spAutoFit/>
          </a:bodyPr>
          <a:lstStyle/>
          <a:p>
            <a:r>
              <a:rPr lang="en-US" sz="1100" dirty="0"/>
              <a:t>Non-</a:t>
            </a:r>
            <a:r>
              <a:rPr lang="en-US" sz="1100" dirty="0" err="1"/>
              <a:t>SYR</a:t>
            </a:r>
            <a:r>
              <a:rPr lang="en-US" sz="1100" dirty="0"/>
              <a:t> email address</a:t>
            </a:r>
          </a:p>
        </p:txBody>
      </p:sp>
      <p:cxnSp>
        <p:nvCxnSpPr>
          <p:cNvPr id="19" name="Straight Arrow Connector 18">
            <a:extLst>
              <a:ext uri="{FF2B5EF4-FFF2-40B4-BE49-F238E27FC236}">
                <a16:creationId xmlns:a16="http://schemas.microsoft.com/office/drawing/2014/main" id="{CAD67338-7BB8-82DD-E786-00E3E4E9D299}"/>
              </a:ext>
            </a:extLst>
          </p:cNvPr>
          <p:cNvCxnSpPr/>
          <p:nvPr/>
        </p:nvCxnSpPr>
        <p:spPr>
          <a:xfrm>
            <a:off x="7910527" y="5258984"/>
            <a:ext cx="295275" cy="4913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3776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9"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0-#ppt_w/2"/>
                                          </p:val>
                                        </p:tav>
                                        <p:tav tm="100000">
                                          <p:val>
                                            <p:strVal val="#ppt_x"/>
                                          </p:val>
                                        </p:tav>
                                      </p:tavLst>
                                    </p:anim>
                                    <p:anim calcmode="lin" valueType="num">
                                      <p:cBhvr additive="base">
                                        <p:cTn id="25"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C969D2-9234-B9B5-1683-68A0CE0D01EC}"/>
              </a:ext>
            </a:extLst>
          </p:cNvPr>
          <p:cNvPicPr>
            <a:picLocks noChangeAspect="1"/>
          </p:cNvPicPr>
          <p:nvPr/>
        </p:nvPicPr>
        <p:blipFill>
          <a:blip r:embed="rId2"/>
          <a:stretch>
            <a:fillRect/>
          </a:stretch>
        </p:blipFill>
        <p:spPr>
          <a:xfrm>
            <a:off x="7361723" y="1503977"/>
            <a:ext cx="3114675" cy="2514600"/>
          </a:xfrm>
          <a:prstGeom prst="rect">
            <a:avLst/>
          </a:prstGeom>
        </p:spPr>
      </p:pic>
      <p:pic>
        <p:nvPicPr>
          <p:cNvPr id="8" name="Picture 7">
            <a:extLst>
              <a:ext uri="{FF2B5EF4-FFF2-40B4-BE49-F238E27FC236}">
                <a16:creationId xmlns:a16="http://schemas.microsoft.com/office/drawing/2014/main" id="{4F2A81A0-47A7-7CE4-56A5-4CE1E37A14AA}"/>
              </a:ext>
            </a:extLst>
          </p:cNvPr>
          <p:cNvPicPr>
            <a:picLocks noChangeAspect="1"/>
          </p:cNvPicPr>
          <p:nvPr/>
        </p:nvPicPr>
        <p:blipFill>
          <a:blip r:embed="rId3"/>
          <a:stretch>
            <a:fillRect/>
          </a:stretch>
        </p:blipFill>
        <p:spPr>
          <a:xfrm>
            <a:off x="3822449" y="2637886"/>
            <a:ext cx="7912349" cy="3434073"/>
          </a:xfrm>
          <a:prstGeom prst="rect">
            <a:avLst/>
          </a:prstGeom>
        </p:spPr>
      </p:pic>
      <p:sp>
        <p:nvSpPr>
          <p:cNvPr id="2" name="Slide Number Placeholder 1">
            <a:extLst>
              <a:ext uri="{FF2B5EF4-FFF2-40B4-BE49-F238E27FC236}">
                <a16:creationId xmlns:a16="http://schemas.microsoft.com/office/drawing/2014/main" id="{FDFCA184-2AD8-7FEF-0861-225C10198033}"/>
              </a:ext>
            </a:extLst>
          </p:cNvPr>
          <p:cNvSpPr>
            <a:spLocks noGrp="1"/>
          </p:cNvSpPr>
          <p:nvPr>
            <p:ph type="sldNum" sz="quarter" idx="10"/>
          </p:nvPr>
        </p:nvSpPr>
        <p:spPr/>
        <p:txBody>
          <a:bodyPr/>
          <a:lstStyle/>
          <a:p>
            <a:fld id="{F343A32A-436A-8143-8894-653E98457856}" type="slidenum">
              <a:rPr lang="en-US" smtClean="0"/>
              <a:pPr/>
              <a:t>34</a:t>
            </a:fld>
            <a:endParaRPr lang="en-US" dirty="0"/>
          </a:p>
        </p:txBody>
      </p:sp>
      <p:sp>
        <p:nvSpPr>
          <p:cNvPr id="3" name="Title 2">
            <a:extLst>
              <a:ext uri="{FF2B5EF4-FFF2-40B4-BE49-F238E27FC236}">
                <a16:creationId xmlns:a16="http://schemas.microsoft.com/office/drawing/2014/main" id="{ED144D4D-AC9D-5DB4-4869-0E6DF224DFAB}"/>
              </a:ext>
            </a:extLst>
          </p:cNvPr>
          <p:cNvSpPr>
            <a:spLocks noGrp="1"/>
          </p:cNvSpPr>
          <p:nvPr>
            <p:ph type="title"/>
          </p:nvPr>
        </p:nvSpPr>
        <p:spPr/>
        <p:txBody>
          <a:bodyPr/>
          <a:lstStyle/>
          <a:p>
            <a:r>
              <a:rPr lang="en-US" sz="3200" dirty="0"/>
              <a:t>STEP 4: Prepare Documents for OPT Application (I-765)</a:t>
            </a:r>
          </a:p>
        </p:txBody>
      </p:sp>
      <p:sp>
        <p:nvSpPr>
          <p:cNvPr id="5" name="Content Placeholder 4">
            <a:extLst>
              <a:ext uri="{FF2B5EF4-FFF2-40B4-BE49-F238E27FC236}">
                <a16:creationId xmlns:a16="http://schemas.microsoft.com/office/drawing/2014/main" id="{009B07F9-D80E-0E5C-5031-F9DA6B41C070}"/>
              </a:ext>
            </a:extLst>
          </p:cNvPr>
          <p:cNvSpPr>
            <a:spLocks noGrp="1"/>
          </p:cNvSpPr>
          <p:nvPr>
            <p:ph sz="quarter" idx="19"/>
          </p:nvPr>
        </p:nvSpPr>
        <p:spPr>
          <a:xfrm>
            <a:off x="1066799" y="1022318"/>
            <a:ext cx="10667999" cy="481659"/>
          </a:xfrm>
        </p:spPr>
        <p:txBody>
          <a:bodyPr/>
          <a:lstStyle/>
          <a:p>
            <a:r>
              <a:rPr lang="en-US" sz="1600" i="0" dirty="0">
                <a:solidFill>
                  <a:schemeClr val="tx1"/>
                </a:solidFill>
                <a:latin typeface="+mn-lt"/>
              </a:rPr>
              <a:t>Downloading your OPT Recommendation I-20 from the ISSS Portal (continued):</a:t>
            </a:r>
          </a:p>
          <a:p>
            <a:pPr marL="342900" indent="-342900">
              <a:buFont typeface="Arial" panose="020B0604020202020204" pitchFamily="34" charset="0"/>
              <a:buChar char="•"/>
            </a:pPr>
            <a:endParaRPr lang="en-US" dirty="0"/>
          </a:p>
        </p:txBody>
      </p:sp>
      <p:sp>
        <p:nvSpPr>
          <p:cNvPr id="6" name="Text Placeholder 5">
            <a:extLst>
              <a:ext uri="{FF2B5EF4-FFF2-40B4-BE49-F238E27FC236}">
                <a16:creationId xmlns:a16="http://schemas.microsoft.com/office/drawing/2014/main" id="{B85B069E-6885-6D91-6E7F-4C857DB7CC55}"/>
              </a:ext>
            </a:extLst>
          </p:cNvPr>
          <p:cNvSpPr>
            <a:spLocks noGrp="1"/>
          </p:cNvSpPr>
          <p:nvPr>
            <p:ph type="body" sz="quarter" idx="21"/>
          </p:nvPr>
        </p:nvSpPr>
        <p:spPr/>
        <p:txBody>
          <a:bodyPr/>
          <a:lstStyle/>
          <a:p>
            <a:r>
              <a:rPr lang="en-US"/>
              <a:t>Center for International Services</a:t>
            </a:r>
          </a:p>
        </p:txBody>
      </p:sp>
      <p:pic>
        <p:nvPicPr>
          <p:cNvPr id="9" name="Picture 8">
            <a:extLst>
              <a:ext uri="{FF2B5EF4-FFF2-40B4-BE49-F238E27FC236}">
                <a16:creationId xmlns:a16="http://schemas.microsoft.com/office/drawing/2014/main" id="{EFC3BE10-3E10-0152-3BDE-CC3A6DFE5099}"/>
              </a:ext>
            </a:extLst>
          </p:cNvPr>
          <p:cNvPicPr>
            <a:picLocks noChangeAspect="1"/>
          </p:cNvPicPr>
          <p:nvPr/>
        </p:nvPicPr>
        <p:blipFill>
          <a:blip r:embed="rId4"/>
          <a:stretch>
            <a:fillRect/>
          </a:stretch>
        </p:blipFill>
        <p:spPr>
          <a:xfrm>
            <a:off x="1017097" y="4393064"/>
            <a:ext cx="4867655" cy="1518843"/>
          </a:xfrm>
          <a:prstGeom prst="rect">
            <a:avLst/>
          </a:prstGeom>
        </p:spPr>
      </p:pic>
      <p:sp>
        <p:nvSpPr>
          <p:cNvPr id="10" name="TextBox 9">
            <a:extLst>
              <a:ext uri="{FF2B5EF4-FFF2-40B4-BE49-F238E27FC236}">
                <a16:creationId xmlns:a16="http://schemas.microsoft.com/office/drawing/2014/main" id="{A72AA7E2-9319-FE11-7045-69B9D52CF6AE}"/>
              </a:ext>
            </a:extLst>
          </p:cNvPr>
          <p:cNvSpPr txBox="1"/>
          <p:nvPr/>
        </p:nvSpPr>
        <p:spPr>
          <a:xfrm>
            <a:off x="1131683" y="1263147"/>
            <a:ext cx="4173648"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t>Steps to retrieve your I-20:</a:t>
            </a:r>
          </a:p>
          <a:p>
            <a:pPr marL="742950" lvl="1" indent="-285750">
              <a:buFont typeface="Arial" panose="020B0604020202020204" pitchFamily="34" charset="0"/>
              <a:buChar char="•"/>
            </a:pPr>
            <a:r>
              <a:rPr lang="en-US" sz="1600" dirty="0"/>
              <a:t>Once you are logged in, navigate to the Student Request Center</a:t>
            </a:r>
          </a:p>
          <a:p>
            <a:pPr marL="742950" lvl="1" indent="-285750">
              <a:buFont typeface="Arial" panose="020B0604020202020204" pitchFamily="34" charset="0"/>
              <a:buChar char="•"/>
            </a:pPr>
            <a:r>
              <a:rPr lang="en-US" sz="1600" dirty="0"/>
              <a:t>Find the Documents section</a:t>
            </a:r>
          </a:p>
          <a:p>
            <a:pPr marL="742950" lvl="1" indent="-285750">
              <a:buFont typeface="Arial" panose="020B0604020202020204" pitchFamily="34" charset="0"/>
              <a:buChar char="•"/>
            </a:pPr>
            <a:r>
              <a:rPr lang="en-US" sz="1600" dirty="0"/>
              <a:t>Download, print and sign your I-20</a:t>
            </a:r>
          </a:p>
        </p:txBody>
      </p:sp>
      <p:cxnSp>
        <p:nvCxnSpPr>
          <p:cNvPr id="11" name="Straight Arrow Connector 10">
            <a:extLst>
              <a:ext uri="{FF2B5EF4-FFF2-40B4-BE49-F238E27FC236}">
                <a16:creationId xmlns:a16="http://schemas.microsoft.com/office/drawing/2014/main" id="{C0538D94-3482-6D80-55FE-3D34617BD2CE}"/>
              </a:ext>
            </a:extLst>
          </p:cNvPr>
          <p:cNvCxnSpPr/>
          <p:nvPr/>
        </p:nvCxnSpPr>
        <p:spPr>
          <a:xfrm>
            <a:off x="10476398" y="3772891"/>
            <a:ext cx="295275" cy="4913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8918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1"/>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35</a:t>
            </a:fld>
            <a:endParaRPr lang="en-US" dirty="0"/>
          </a:p>
        </p:txBody>
      </p:sp>
      <p:sp>
        <p:nvSpPr>
          <p:cNvPr id="3" name="Title 2"/>
          <p:cNvSpPr>
            <a:spLocks noGrp="1"/>
          </p:cNvSpPr>
          <p:nvPr>
            <p:ph type="title"/>
          </p:nvPr>
        </p:nvSpPr>
        <p:spPr/>
        <p:txBody>
          <a:bodyPr/>
          <a:lstStyle/>
          <a:p>
            <a:r>
              <a:rPr lang="en-US" sz="3200" dirty="0"/>
              <a:t>STEP 4: Prepare Documents for OPT Application (I-765)</a:t>
            </a:r>
          </a:p>
        </p:txBody>
      </p:sp>
      <p:sp>
        <p:nvSpPr>
          <p:cNvPr id="6" name="Text Placeholder 5"/>
          <p:cNvSpPr>
            <a:spLocks noGrp="1"/>
          </p:cNvSpPr>
          <p:nvPr>
            <p:ph type="body" sz="quarter" idx="18"/>
          </p:nvPr>
        </p:nvSpPr>
        <p:spPr/>
        <p:txBody>
          <a:bodyPr/>
          <a:lstStyle/>
          <a:p>
            <a:r>
              <a:rPr lang="en-US" dirty="0"/>
              <a:t>Center for International Services</a:t>
            </a:r>
          </a:p>
        </p:txBody>
      </p:sp>
      <p:pic>
        <p:nvPicPr>
          <p:cNvPr id="11" name="Picture 10" descr="Graphical user interface, text, application&#10;&#10;Description automatically generated">
            <a:extLst>
              <a:ext uri="{FF2B5EF4-FFF2-40B4-BE49-F238E27FC236}">
                <a16:creationId xmlns:a16="http://schemas.microsoft.com/office/drawing/2014/main" id="{E3FCCAF6-B8BA-8949-0FBC-8B211E0EFD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0849" y="976583"/>
            <a:ext cx="3750301" cy="4842808"/>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1AE8AF4D-C032-9546-00C0-59EE3DD36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2524" y="1010635"/>
            <a:ext cx="3722275" cy="4774704"/>
          </a:xfrm>
          <a:prstGeom prst="rect">
            <a:avLst/>
          </a:prstGeom>
        </p:spPr>
      </p:pic>
      <p:cxnSp>
        <p:nvCxnSpPr>
          <p:cNvPr id="15" name="Straight Arrow Connector 14">
            <a:extLst>
              <a:ext uri="{FF2B5EF4-FFF2-40B4-BE49-F238E27FC236}">
                <a16:creationId xmlns:a16="http://schemas.microsoft.com/office/drawing/2014/main" id="{C099E5E5-2C95-E539-F909-9A847CEBE356}"/>
              </a:ext>
            </a:extLst>
          </p:cNvPr>
          <p:cNvCxnSpPr/>
          <p:nvPr/>
        </p:nvCxnSpPr>
        <p:spPr>
          <a:xfrm>
            <a:off x="4712045" y="4466491"/>
            <a:ext cx="465992" cy="58029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D15E38A-462F-A5FA-9ABF-F33EBAD79B21}"/>
              </a:ext>
            </a:extLst>
          </p:cNvPr>
          <p:cNvCxnSpPr/>
          <p:nvPr/>
        </p:nvCxnSpPr>
        <p:spPr>
          <a:xfrm>
            <a:off x="6200385" y="4466491"/>
            <a:ext cx="465992" cy="58029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C460555-85E4-2948-9582-A2903AE7687D}"/>
              </a:ext>
            </a:extLst>
          </p:cNvPr>
          <p:cNvSpPr txBox="1"/>
          <p:nvPr/>
        </p:nvSpPr>
        <p:spPr>
          <a:xfrm>
            <a:off x="1066799" y="993530"/>
            <a:ext cx="2957134" cy="4524315"/>
          </a:xfrm>
          <a:prstGeom prst="rect">
            <a:avLst/>
          </a:prstGeom>
          <a:noFill/>
        </p:spPr>
        <p:txBody>
          <a:bodyPr wrap="square" rtlCol="0">
            <a:spAutoFit/>
          </a:bodyPr>
          <a:lstStyle/>
          <a:p>
            <a:pPr marL="285750" indent="-285750">
              <a:buFont typeface="Arial" panose="020B0604020202020204" pitchFamily="34" charset="0"/>
              <a:buChar char="•"/>
            </a:pPr>
            <a:r>
              <a:rPr lang="en-US" dirty="0"/>
              <a:t>You should print your I-20 from your </a:t>
            </a:r>
            <a:r>
              <a:rPr lang="en-US" dirty="0" err="1"/>
              <a:t>ISSS</a:t>
            </a:r>
            <a:r>
              <a:rPr lang="en-US" dirty="0"/>
              <a:t> Portal, sign and date it in ink, and then scan it.</a:t>
            </a:r>
          </a:p>
          <a:p>
            <a:endParaRPr lang="en-US" dirty="0"/>
          </a:p>
          <a:p>
            <a:pPr marL="285750" indent="-285750">
              <a:buFont typeface="Arial" panose="020B0604020202020204" pitchFamily="34" charset="0"/>
              <a:buChar char="•"/>
            </a:pPr>
            <a:r>
              <a:rPr lang="en-US" dirty="0"/>
              <a:t>You will upload this I-20 to your I-765 application.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You MUST submit your application to USCIS within 30 days of the date the OPT recommendation was made.  This is the date your I-20 was signed by the CIS Advisor on page 1 and page 2 of the I-20</a:t>
            </a:r>
          </a:p>
        </p:txBody>
      </p:sp>
      <p:sp>
        <p:nvSpPr>
          <p:cNvPr id="4" name="Oval 3">
            <a:extLst>
              <a:ext uri="{FF2B5EF4-FFF2-40B4-BE49-F238E27FC236}">
                <a16:creationId xmlns:a16="http://schemas.microsoft.com/office/drawing/2014/main" id="{BD929885-6899-0C8A-BC4B-68CDB02EC64A}"/>
              </a:ext>
            </a:extLst>
          </p:cNvPr>
          <p:cNvSpPr/>
          <p:nvPr/>
        </p:nvSpPr>
        <p:spPr>
          <a:xfrm>
            <a:off x="10210801" y="2697739"/>
            <a:ext cx="914400" cy="442083"/>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A447B1E-EDAA-33D8-6B2E-080A9C40FDDB}"/>
              </a:ext>
            </a:extLst>
          </p:cNvPr>
          <p:cNvSpPr/>
          <p:nvPr/>
        </p:nvSpPr>
        <p:spPr>
          <a:xfrm>
            <a:off x="5866149" y="4464901"/>
            <a:ext cx="914400" cy="442083"/>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77583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1000"/>
                                        <p:tgtEl>
                                          <p:spTgt spid="5"/>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1)">
                                      <p:cBhvr>
                                        <p:cTn id="20" dur="1000"/>
                                        <p:tgtEl>
                                          <p:spTgt spid="4"/>
                                        </p:tgtEl>
                                      </p:cBhvr>
                                    </p:animEffect>
                                  </p:childTnLst>
                                </p:cTn>
                              </p:par>
                              <p:par>
                                <p:cTn id="21" presetID="1" presetClass="exit" presetSubtype="0" fill="hold" nodeType="withEffect">
                                  <p:stCondLst>
                                    <p:cond delay="0"/>
                                  </p:stCondLst>
                                  <p:childTnLst>
                                    <p:set>
                                      <p:cBhvr>
                                        <p:cTn id="22" dur="1" fill="hold">
                                          <p:stCondLst>
                                            <p:cond delay="0"/>
                                          </p:stCondLst>
                                        </p:cTn>
                                        <p:tgtEl>
                                          <p:spTgt spid="15"/>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648584"/>
          </a:xfrm>
        </p:spPr>
        <p:txBody>
          <a:bodyPr/>
          <a:lstStyle/>
          <a:p>
            <a:r>
              <a:rPr lang="en-US" sz="2800" dirty="0">
                <a:solidFill>
                  <a:srgbClr val="E25414"/>
                </a:solidFill>
              </a:rPr>
              <a:t>STEP 5: Creating your USCIS Account &amp; Completing the I-765</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818706"/>
            <a:ext cx="10762648" cy="5010594"/>
          </a:xfrm>
        </p:spPr>
        <p:txBody>
          <a:bodyPr/>
          <a:lstStyle/>
          <a:p>
            <a:pPr marL="457200" indent="-4572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a:lnSpc>
                <a:spcPct val="80000"/>
              </a:lnSpc>
            </a:pPr>
            <a:endParaRPr lang="en-US" altLang="en-US" sz="2800" dirty="0">
              <a:solidFill>
                <a:schemeClr val="tx1">
                  <a:lumMod val="75000"/>
                  <a:lumOff val="25000"/>
                </a:schemeClr>
              </a:solidFill>
              <a:cs typeface="Tahoma" panose="020B0604030504040204" pitchFamily="34" charset="0"/>
            </a:endParaRPr>
          </a:p>
          <a:p>
            <a:pPr>
              <a:lnSpc>
                <a:spcPct val="80000"/>
              </a:lnSpc>
            </a:pPr>
            <a:r>
              <a:rPr lang="en-US" altLang="en-US" sz="2800" dirty="0">
                <a:solidFill>
                  <a:schemeClr val="tx1">
                    <a:lumMod val="75000"/>
                    <a:lumOff val="25000"/>
                  </a:schemeClr>
                </a:solidFill>
                <a:cs typeface="Tahoma" panose="020B0604030504040204" pitchFamily="34" charset="0"/>
              </a:rPr>
              <a:t> </a:t>
            </a: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sp>
        <p:nvSpPr>
          <p:cNvPr id="7" name="TextBox 6">
            <a:extLst>
              <a:ext uri="{FF2B5EF4-FFF2-40B4-BE49-F238E27FC236}">
                <a16:creationId xmlns:a16="http://schemas.microsoft.com/office/drawing/2014/main" id="{84F3FFCE-3C5C-45A2-B3DE-CC5E1B05552C}"/>
              </a:ext>
            </a:extLst>
          </p:cNvPr>
          <p:cNvSpPr txBox="1"/>
          <p:nvPr/>
        </p:nvSpPr>
        <p:spPr>
          <a:xfrm>
            <a:off x="7177105" y="1114757"/>
            <a:ext cx="4408839" cy="4801314"/>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Go to: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https://myaccount.uscis.gov</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Create an account  (or log in to an existing account once you have established an account)</a:t>
            </a:r>
          </a:p>
          <a:p>
            <a:pPr marL="742950" lvl="1" indent="-285750">
              <a:buFont typeface="Arial" panose="020B0604020202020204" pitchFamily="34" charset="0"/>
              <a:buChar char="•"/>
              <a:defRPr/>
            </a:pPr>
            <a:r>
              <a:rPr lang="en-US" dirty="0">
                <a:solidFill>
                  <a:prstClr val="black"/>
                </a:solidFill>
                <a:latin typeface="Calibri" panose="020F0502020204030204"/>
              </a:rPr>
              <a:t>You must use A PERSONAL EMAIL ADDRESS as you will not have access to your syr.edu email indefinitely </a:t>
            </a: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After you have created your account the first time, you will log in each time after with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your personal email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and password; the system will send you a pin that you will enter</a:t>
            </a:r>
          </a:p>
          <a:p>
            <a:pPr marR="0" lvl="0"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You will do this each time you log in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Graphical user interface, website&#10;&#10;Description automatically generated">
            <a:extLst>
              <a:ext uri="{FF2B5EF4-FFF2-40B4-BE49-F238E27FC236}">
                <a16:creationId xmlns:a16="http://schemas.microsoft.com/office/drawing/2014/main" id="{F4F31E6B-1699-41D1-9EDE-8DF597481F6E}"/>
              </a:ext>
            </a:extLst>
          </p:cNvPr>
          <p:cNvPicPr>
            <a:picLocks noChangeAspect="1"/>
          </p:cNvPicPr>
          <p:nvPr/>
        </p:nvPicPr>
        <p:blipFill>
          <a:blip r:embed="rId4"/>
          <a:stretch>
            <a:fillRect/>
          </a:stretch>
        </p:blipFill>
        <p:spPr>
          <a:xfrm>
            <a:off x="883013" y="1028700"/>
            <a:ext cx="5930537" cy="4323806"/>
          </a:xfrm>
          <a:prstGeom prst="rect">
            <a:avLst/>
          </a:prstGeom>
        </p:spPr>
      </p:pic>
    </p:spTree>
    <p:extLst>
      <p:ext uri="{BB962C8B-B14F-4D97-AF65-F5344CB8AC3E}">
        <p14:creationId xmlns:p14="http://schemas.microsoft.com/office/powerpoint/2010/main" val="3194991124"/>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648584"/>
          </a:xfrm>
        </p:spPr>
        <p:txBody>
          <a:bodyPr/>
          <a:lstStyle/>
          <a:p>
            <a:r>
              <a:rPr lang="en-US" sz="2800" dirty="0">
                <a:solidFill>
                  <a:srgbClr val="E25414"/>
                </a:solidFill>
              </a:rPr>
              <a:t>STEP 5: Completing the I-765</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818706"/>
            <a:ext cx="10762648" cy="5010594"/>
          </a:xfrm>
        </p:spPr>
        <p:txBody>
          <a:bodyPr/>
          <a:lstStyle/>
          <a:p>
            <a:pPr marL="457200" indent="-4572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a:lnSpc>
                <a:spcPct val="80000"/>
              </a:lnSpc>
            </a:pPr>
            <a:endParaRPr lang="en-US" altLang="en-US" sz="2800" dirty="0">
              <a:solidFill>
                <a:schemeClr val="tx1">
                  <a:lumMod val="75000"/>
                  <a:lumOff val="25000"/>
                </a:schemeClr>
              </a:solidFill>
              <a:cs typeface="Tahoma" panose="020B0604030504040204" pitchFamily="34" charset="0"/>
            </a:endParaRPr>
          </a:p>
          <a:p>
            <a:pPr>
              <a:lnSpc>
                <a:spcPct val="80000"/>
              </a:lnSpc>
            </a:pPr>
            <a:r>
              <a:rPr lang="en-US" altLang="en-US" sz="2800" dirty="0">
                <a:solidFill>
                  <a:schemeClr val="tx1">
                    <a:lumMod val="75000"/>
                    <a:lumOff val="25000"/>
                  </a:schemeClr>
                </a:solidFill>
                <a:cs typeface="Tahoma" panose="020B0604030504040204" pitchFamily="34" charset="0"/>
              </a:rPr>
              <a:t> </a:t>
            </a: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pic>
        <p:nvPicPr>
          <p:cNvPr id="7" name="Picture 6" descr="Graphical user interface, website&#10;&#10;Description automatically generated">
            <a:extLst>
              <a:ext uri="{FF2B5EF4-FFF2-40B4-BE49-F238E27FC236}">
                <a16:creationId xmlns:a16="http://schemas.microsoft.com/office/drawing/2014/main" id="{7DFD9B8C-DC72-4E49-9FD8-370794E858C8}"/>
              </a:ext>
            </a:extLst>
          </p:cNvPr>
          <p:cNvPicPr>
            <a:picLocks noChangeAspect="1"/>
          </p:cNvPicPr>
          <p:nvPr/>
        </p:nvPicPr>
        <p:blipFill>
          <a:blip r:embed="rId3"/>
          <a:stretch>
            <a:fillRect/>
          </a:stretch>
        </p:blipFill>
        <p:spPr>
          <a:xfrm>
            <a:off x="962025" y="1509444"/>
            <a:ext cx="5591175" cy="3839111"/>
          </a:xfrm>
          <a:prstGeom prst="rect">
            <a:avLst/>
          </a:prstGeom>
        </p:spPr>
      </p:pic>
      <p:sp>
        <p:nvSpPr>
          <p:cNvPr id="8" name="TextBox 7">
            <a:extLst>
              <a:ext uri="{FF2B5EF4-FFF2-40B4-BE49-F238E27FC236}">
                <a16:creationId xmlns:a16="http://schemas.microsoft.com/office/drawing/2014/main" id="{7E8ABD93-D65C-41A0-9542-03F592008AC1}"/>
              </a:ext>
            </a:extLst>
          </p:cNvPr>
          <p:cNvSpPr txBox="1"/>
          <p:nvPr/>
        </p:nvSpPr>
        <p:spPr>
          <a:xfrm>
            <a:off x="7610474" y="2057400"/>
            <a:ext cx="290512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Once you have logged in, click 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“File a form online” to begin your application process.</a:t>
            </a:r>
          </a:p>
        </p:txBody>
      </p:sp>
    </p:spTree>
    <p:extLst>
      <p:ext uri="{BB962C8B-B14F-4D97-AF65-F5344CB8AC3E}">
        <p14:creationId xmlns:p14="http://schemas.microsoft.com/office/powerpoint/2010/main" val="941108576"/>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648584"/>
          </a:xfrm>
        </p:spPr>
        <p:txBody>
          <a:bodyPr/>
          <a:lstStyle/>
          <a:p>
            <a:r>
              <a:rPr lang="en-US" sz="2800" dirty="0">
                <a:solidFill>
                  <a:srgbClr val="E25414"/>
                </a:solidFill>
              </a:rPr>
              <a:t>STEP 5: Completing the I-765</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818706"/>
            <a:ext cx="10762648" cy="5010594"/>
          </a:xfrm>
        </p:spPr>
        <p:txBody>
          <a:bodyPr/>
          <a:lstStyle/>
          <a:p>
            <a:pPr marL="457200" indent="-4572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a:lnSpc>
                <a:spcPct val="80000"/>
              </a:lnSpc>
            </a:pPr>
            <a:endParaRPr lang="en-US" altLang="en-US" sz="2800" dirty="0">
              <a:solidFill>
                <a:schemeClr val="tx1">
                  <a:lumMod val="75000"/>
                  <a:lumOff val="25000"/>
                </a:schemeClr>
              </a:solidFill>
              <a:cs typeface="Tahoma" panose="020B0604030504040204" pitchFamily="34" charset="0"/>
            </a:endParaRPr>
          </a:p>
          <a:p>
            <a:pPr>
              <a:lnSpc>
                <a:spcPct val="80000"/>
              </a:lnSpc>
            </a:pPr>
            <a:r>
              <a:rPr lang="en-US" altLang="en-US" sz="2800" dirty="0">
                <a:solidFill>
                  <a:schemeClr val="tx1">
                    <a:lumMod val="75000"/>
                    <a:lumOff val="25000"/>
                  </a:schemeClr>
                </a:solidFill>
                <a:cs typeface="Tahoma" panose="020B0604030504040204" pitchFamily="34" charset="0"/>
              </a:rPr>
              <a:t> </a:t>
            </a: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pic>
        <p:nvPicPr>
          <p:cNvPr id="7" name="Picture 6" descr="Graphical user interface, text, application&#10;&#10;Description automatically generated">
            <a:extLst>
              <a:ext uri="{FF2B5EF4-FFF2-40B4-BE49-F238E27FC236}">
                <a16:creationId xmlns:a16="http://schemas.microsoft.com/office/drawing/2014/main" id="{38424795-2C17-43E7-8037-9FBFD19B6ADB}"/>
              </a:ext>
            </a:extLst>
          </p:cNvPr>
          <p:cNvPicPr>
            <a:picLocks noChangeAspect="1"/>
          </p:cNvPicPr>
          <p:nvPr/>
        </p:nvPicPr>
        <p:blipFill>
          <a:blip r:embed="rId3"/>
          <a:stretch>
            <a:fillRect/>
          </a:stretch>
        </p:blipFill>
        <p:spPr>
          <a:xfrm>
            <a:off x="823297" y="1195117"/>
            <a:ext cx="5596554" cy="3877216"/>
          </a:xfrm>
          <a:prstGeom prst="rect">
            <a:avLst/>
          </a:prstGeom>
        </p:spPr>
      </p:pic>
      <p:sp>
        <p:nvSpPr>
          <p:cNvPr id="8" name="TextBox 7">
            <a:extLst>
              <a:ext uri="{FF2B5EF4-FFF2-40B4-BE49-F238E27FC236}">
                <a16:creationId xmlns:a16="http://schemas.microsoft.com/office/drawing/2014/main" id="{DEC69261-F98F-4B37-AB77-C766406C6F8D}"/>
              </a:ext>
            </a:extLst>
          </p:cNvPr>
          <p:cNvSpPr txBox="1"/>
          <p:nvPr/>
        </p:nvSpPr>
        <p:spPr>
          <a:xfrm>
            <a:off x="6972299" y="2943225"/>
            <a:ext cx="3305175"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Select “</a:t>
            </a:r>
            <a:r>
              <a:rPr lang="en-US" dirty="0">
                <a:solidFill>
                  <a:prstClr val="black"/>
                </a:solidFill>
                <a:latin typeface="Calibri" panose="020F0502020204030204"/>
              </a:rPr>
              <a:t>I-765 Application for Employment Authorization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from the drop down list.</a:t>
            </a:r>
          </a:p>
        </p:txBody>
      </p:sp>
    </p:spTree>
    <p:extLst>
      <p:ext uri="{BB962C8B-B14F-4D97-AF65-F5344CB8AC3E}">
        <p14:creationId xmlns:p14="http://schemas.microsoft.com/office/powerpoint/2010/main" val="623101549"/>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648584"/>
          </a:xfrm>
        </p:spPr>
        <p:txBody>
          <a:bodyPr/>
          <a:lstStyle/>
          <a:p>
            <a:r>
              <a:rPr lang="en-US" sz="2800" dirty="0">
                <a:solidFill>
                  <a:srgbClr val="E25414"/>
                </a:solidFill>
              </a:rPr>
              <a:t>STEP 5: Completing the I-765</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818706"/>
            <a:ext cx="10762648" cy="5010594"/>
          </a:xfrm>
        </p:spPr>
        <p:txBody>
          <a:bodyPr/>
          <a:lstStyle/>
          <a:p>
            <a:pPr marL="457200" indent="-4572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a:lnSpc>
                <a:spcPct val="80000"/>
              </a:lnSpc>
            </a:pPr>
            <a:endParaRPr lang="en-US" altLang="en-US" sz="2800" dirty="0">
              <a:solidFill>
                <a:schemeClr val="tx1">
                  <a:lumMod val="75000"/>
                  <a:lumOff val="25000"/>
                </a:schemeClr>
              </a:solidFill>
              <a:cs typeface="Tahoma" panose="020B0604030504040204" pitchFamily="34" charset="0"/>
            </a:endParaRPr>
          </a:p>
          <a:p>
            <a:pPr>
              <a:lnSpc>
                <a:spcPct val="80000"/>
              </a:lnSpc>
            </a:pPr>
            <a:r>
              <a:rPr lang="en-US" altLang="en-US" sz="2800" dirty="0">
                <a:solidFill>
                  <a:schemeClr val="tx1">
                    <a:lumMod val="75000"/>
                    <a:lumOff val="25000"/>
                  </a:schemeClr>
                </a:solidFill>
                <a:cs typeface="Tahoma" panose="020B0604030504040204" pitchFamily="34" charset="0"/>
              </a:rPr>
              <a:t> </a:t>
            </a: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sp>
        <p:nvSpPr>
          <p:cNvPr id="8" name="TextBox 7">
            <a:extLst>
              <a:ext uri="{FF2B5EF4-FFF2-40B4-BE49-F238E27FC236}">
                <a16:creationId xmlns:a16="http://schemas.microsoft.com/office/drawing/2014/main" id="{7E8ABD93-D65C-41A0-9542-03F592008AC1}"/>
              </a:ext>
            </a:extLst>
          </p:cNvPr>
          <p:cNvSpPr txBox="1"/>
          <p:nvPr/>
        </p:nvSpPr>
        <p:spPr>
          <a:xfrm>
            <a:off x="7499838" y="1467290"/>
            <a:ext cx="3015761"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OPT applicants may file the I-765 Form  online because you meet the eligibility category: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	(c)</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You do </a:t>
            </a:r>
            <a:r>
              <a:rPr lang="en-US" dirty="0">
                <a:solidFill>
                  <a:srgbClr val="FF0000"/>
                </a:solidFill>
                <a:latin typeface="Calibri" panose="020F0502020204030204"/>
              </a:rPr>
              <a:t>not </a:t>
            </a:r>
            <a:r>
              <a:rPr lang="en-US" dirty="0">
                <a:solidFill>
                  <a:prstClr val="black"/>
                </a:solidFill>
                <a:latin typeface="Calibri" panose="020F0502020204030204"/>
              </a:rPr>
              <a:t>apply under category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	(c)(3)(c)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at this time because you are not applying for the STEM extension at this time.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D118FE50-EE84-DD61-E87A-9129C4CFB6D6}"/>
              </a:ext>
            </a:extLst>
          </p:cNvPr>
          <p:cNvPicPr>
            <a:picLocks noChangeAspect="1"/>
          </p:cNvPicPr>
          <p:nvPr/>
        </p:nvPicPr>
        <p:blipFill>
          <a:blip r:embed="rId3"/>
          <a:stretch>
            <a:fillRect/>
          </a:stretch>
        </p:blipFill>
        <p:spPr>
          <a:xfrm>
            <a:off x="1248508" y="1323760"/>
            <a:ext cx="5134707" cy="3248239"/>
          </a:xfrm>
          <a:prstGeom prst="rect">
            <a:avLst/>
          </a:prstGeom>
        </p:spPr>
      </p:pic>
      <p:sp>
        <p:nvSpPr>
          <p:cNvPr id="11" name="Arrow: Right 10">
            <a:extLst>
              <a:ext uri="{FF2B5EF4-FFF2-40B4-BE49-F238E27FC236}">
                <a16:creationId xmlns:a16="http://schemas.microsoft.com/office/drawing/2014/main" id="{B1CBC415-CA3D-4AC7-203C-DC0048A5372E}"/>
              </a:ext>
            </a:extLst>
          </p:cNvPr>
          <p:cNvSpPr/>
          <p:nvPr/>
        </p:nvSpPr>
        <p:spPr>
          <a:xfrm>
            <a:off x="1732085" y="3824654"/>
            <a:ext cx="45719" cy="457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D6F19BF9-A263-8ED9-5F07-05F77C90B5DA}"/>
              </a:ext>
            </a:extLst>
          </p:cNvPr>
          <p:cNvSpPr/>
          <p:nvPr/>
        </p:nvSpPr>
        <p:spPr>
          <a:xfrm>
            <a:off x="1016978" y="3582338"/>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071867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t>What Makes OPT Optional?</a:t>
            </a:r>
          </a:p>
        </p:txBody>
      </p:sp>
      <p:sp>
        <p:nvSpPr>
          <p:cNvPr id="7" name="Text Placeholder 6"/>
          <p:cNvSpPr>
            <a:spLocks noGrp="1"/>
          </p:cNvSpPr>
          <p:nvPr>
            <p:ph type="body" sz="quarter" idx="22"/>
          </p:nvPr>
        </p:nvSpPr>
        <p:spPr/>
        <p:txBody>
          <a:bodyPr/>
          <a:lstStyle/>
          <a:p>
            <a:r>
              <a:rPr lang="en-US" dirty="0"/>
              <a:t>Center for International Services</a:t>
            </a:r>
          </a:p>
        </p:txBody>
      </p:sp>
      <p:sp>
        <p:nvSpPr>
          <p:cNvPr id="4" name="Rectangle 3"/>
          <p:cNvSpPr/>
          <p:nvPr/>
        </p:nvSpPr>
        <p:spPr>
          <a:xfrm>
            <a:off x="1066800" y="1135144"/>
            <a:ext cx="10668000" cy="3108543"/>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You are not required to do it, you do not have to apply for OPT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You have some choice about when you can apply for it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It is not something required for your degree or a course you can register for in your curriculum; you would use Curricular Practical Training (</a:t>
            </a:r>
            <a:r>
              <a:rPr kumimoji="0" lang="en-US" sz="28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CPT</a:t>
            </a: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for that </a:t>
            </a:r>
          </a:p>
        </p:txBody>
      </p:sp>
    </p:spTree>
    <p:extLst>
      <p:ext uri="{BB962C8B-B14F-4D97-AF65-F5344CB8AC3E}">
        <p14:creationId xmlns:p14="http://schemas.microsoft.com/office/powerpoint/2010/main" val="3283073579"/>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648584"/>
          </a:xfrm>
        </p:spPr>
        <p:txBody>
          <a:bodyPr/>
          <a:lstStyle/>
          <a:p>
            <a:r>
              <a:rPr lang="en-US" sz="2800" dirty="0">
                <a:solidFill>
                  <a:srgbClr val="E25414"/>
                </a:solidFill>
              </a:rPr>
              <a:t>STEP 5: Completing the I-765</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818706"/>
            <a:ext cx="10762648" cy="5010594"/>
          </a:xfrm>
        </p:spPr>
        <p:txBody>
          <a:bodyPr/>
          <a:lstStyle/>
          <a:p>
            <a:pPr marL="457200" indent="-4572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a:lnSpc>
                <a:spcPct val="80000"/>
              </a:lnSpc>
            </a:pPr>
            <a:r>
              <a:rPr lang="en-US" altLang="en-US" sz="2800" dirty="0">
                <a:solidFill>
                  <a:schemeClr val="tx1">
                    <a:lumMod val="75000"/>
                    <a:lumOff val="25000"/>
                  </a:schemeClr>
                </a:solidFill>
                <a:cs typeface="Tahoma" panose="020B0604030504040204" pitchFamily="34" charset="0"/>
              </a:rPr>
              <a:t> </a:t>
            </a: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sp>
        <p:nvSpPr>
          <p:cNvPr id="8" name="TextBox 7">
            <a:extLst>
              <a:ext uri="{FF2B5EF4-FFF2-40B4-BE49-F238E27FC236}">
                <a16:creationId xmlns:a16="http://schemas.microsoft.com/office/drawing/2014/main" id="{72A11F4E-9A9B-4A68-A37C-2B0CF4F4340A}"/>
              </a:ext>
            </a:extLst>
          </p:cNvPr>
          <p:cNvSpPr txBox="1"/>
          <p:nvPr/>
        </p:nvSpPr>
        <p:spPr>
          <a:xfrm>
            <a:off x="7234405" y="1797186"/>
            <a:ext cx="4134299"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You should select “Initial permission to accept employment.”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If you have ever filed form I-765 before (even if it was denied), you should answer yes. You will give details about the previous application later in the form.</a:t>
            </a:r>
          </a:p>
        </p:txBody>
      </p:sp>
      <p:pic>
        <p:nvPicPr>
          <p:cNvPr id="9" name="Picture 8">
            <a:extLst>
              <a:ext uri="{FF2B5EF4-FFF2-40B4-BE49-F238E27FC236}">
                <a16:creationId xmlns:a16="http://schemas.microsoft.com/office/drawing/2014/main" id="{E122671D-E484-5552-F3E3-FC39E0428888}"/>
              </a:ext>
            </a:extLst>
          </p:cNvPr>
          <p:cNvPicPr>
            <a:picLocks noChangeAspect="1"/>
          </p:cNvPicPr>
          <p:nvPr/>
        </p:nvPicPr>
        <p:blipFill>
          <a:blip r:embed="rId3"/>
          <a:stretch>
            <a:fillRect/>
          </a:stretch>
        </p:blipFill>
        <p:spPr>
          <a:xfrm>
            <a:off x="914400" y="1028700"/>
            <a:ext cx="6320005" cy="4343671"/>
          </a:xfrm>
          <a:prstGeom prst="rect">
            <a:avLst/>
          </a:prstGeom>
        </p:spPr>
      </p:pic>
    </p:spTree>
    <p:extLst>
      <p:ext uri="{BB962C8B-B14F-4D97-AF65-F5344CB8AC3E}">
        <p14:creationId xmlns:p14="http://schemas.microsoft.com/office/powerpoint/2010/main" val="195178610"/>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648584"/>
          </a:xfrm>
        </p:spPr>
        <p:txBody>
          <a:bodyPr/>
          <a:lstStyle/>
          <a:p>
            <a:r>
              <a:rPr lang="en-US" sz="2800" dirty="0">
                <a:solidFill>
                  <a:srgbClr val="E25414"/>
                </a:solidFill>
              </a:rPr>
              <a:t>STEP 5: Completing the I-765</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1276538"/>
            <a:ext cx="6347049" cy="4552761"/>
          </a:xfrm>
        </p:spPr>
        <p:txBody>
          <a:bodyPr/>
          <a:lstStyle/>
          <a:p>
            <a:pPr marL="457200"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Mailing Address – the address your EAD card will be mailed to</a:t>
            </a:r>
          </a:p>
          <a:p>
            <a:pPr marL="914400" lvl="1"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If you will be moving - can be a friend or family member </a:t>
            </a:r>
          </a:p>
          <a:p>
            <a:pPr marL="914400" lvl="1"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Put friend or family member’s name in the “In Care of” box</a:t>
            </a:r>
          </a:p>
          <a:p>
            <a:pPr marL="914400" lvl="1"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If this is not your address, you will be asked to enter your physical address</a:t>
            </a:r>
          </a:p>
          <a:p>
            <a:pPr marL="457200" indent="-4572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marL="457200"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Physical Address – the address you live at on the day you file your application</a:t>
            </a: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pic>
        <p:nvPicPr>
          <p:cNvPr id="7" name="Picture 6">
            <a:extLst>
              <a:ext uri="{FF2B5EF4-FFF2-40B4-BE49-F238E27FC236}">
                <a16:creationId xmlns:a16="http://schemas.microsoft.com/office/drawing/2014/main" id="{DD274675-191C-E387-2CAB-61CAABC0034F}"/>
              </a:ext>
            </a:extLst>
          </p:cNvPr>
          <p:cNvPicPr>
            <a:picLocks noChangeAspect="1"/>
          </p:cNvPicPr>
          <p:nvPr/>
        </p:nvPicPr>
        <p:blipFill>
          <a:blip r:embed="rId3"/>
          <a:stretch>
            <a:fillRect/>
          </a:stretch>
        </p:blipFill>
        <p:spPr>
          <a:xfrm>
            <a:off x="7664760" y="164240"/>
            <a:ext cx="3313147" cy="5576935"/>
          </a:xfrm>
          <a:prstGeom prst="rect">
            <a:avLst/>
          </a:prstGeom>
        </p:spPr>
      </p:pic>
      <p:pic>
        <p:nvPicPr>
          <p:cNvPr id="11" name="Picture 10">
            <a:extLst>
              <a:ext uri="{FF2B5EF4-FFF2-40B4-BE49-F238E27FC236}">
                <a16:creationId xmlns:a16="http://schemas.microsoft.com/office/drawing/2014/main" id="{4D88854A-2FB5-3DB4-F1E0-3B6475130498}"/>
              </a:ext>
            </a:extLst>
          </p:cNvPr>
          <p:cNvPicPr>
            <a:picLocks noChangeAspect="1"/>
          </p:cNvPicPr>
          <p:nvPr/>
        </p:nvPicPr>
        <p:blipFill>
          <a:blip r:embed="rId4"/>
          <a:stretch>
            <a:fillRect/>
          </a:stretch>
        </p:blipFill>
        <p:spPr>
          <a:xfrm>
            <a:off x="7526078" y="144461"/>
            <a:ext cx="4059866" cy="5887583"/>
          </a:xfrm>
          <a:prstGeom prst="rect">
            <a:avLst/>
          </a:prstGeom>
        </p:spPr>
      </p:pic>
    </p:spTree>
    <p:extLst>
      <p:ext uri="{BB962C8B-B14F-4D97-AF65-F5344CB8AC3E}">
        <p14:creationId xmlns:p14="http://schemas.microsoft.com/office/powerpoint/2010/main" val="25716450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648584"/>
          </a:xfrm>
        </p:spPr>
        <p:txBody>
          <a:bodyPr/>
          <a:lstStyle/>
          <a:p>
            <a:r>
              <a:rPr lang="en-US" sz="2800" dirty="0">
                <a:solidFill>
                  <a:srgbClr val="E25414"/>
                </a:solidFill>
              </a:rPr>
              <a:t>STEP 5: Completing the I-765</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818706"/>
            <a:ext cx="10762648" cy="5010594"/>
          </a:xfrm>
        </p:spPr>
        <p:txBody>
          <a:bodyPr/>
          <a:lstStyle/>
          <a:p>
            <a:pPr marL="457200" indent="-4572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a:lnSpc>
                <a:spcPct val="80000"/>
              </a:lnSpc>
            </a:pPr>
            <a:r>
              <a:rPr lang="en-US" altLang="en-US" sz="2800" dirty="0">
                <a:solidFill>
                  <a:schemeClr val="tx1">
                    <a:lumMod val="75000"/>
                    <a:lumOff val="25000"/>
                  </a:schemeClr>
                </a:solidFill>
                <a:cs typeface="Tahoma" panose="020B0604030504040204" pitchFamily="34" charset="0"/>
              </a:rPr>
              <a:t> </a:t>
            </a: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pic>
        <p:nvPicPr>
          <p:cNvPr id="8" name="Picture 7" descr="Graphical user interface, application, Word&#10;&#10;Description automatically generated">
            <a:extLst>
              <a:ext uri="{FF2B5EF4-FFF2-40B4-BE49-F238E27FC236}">
                <a16:creationId xmlns:a16="http://schemas.microsoft.com/office/drawing/2014/main" id="{79625333-E634-4EF5-8DBB-54186996CC0F}"/>
              </a:ext>
            </a:extLst>
          </p:cNvPr>
          <p:cNvPicPr>
            <a:picLocks noChangeAspect="1"/>
          </p:cNvPicPr>
          <p:nvPr/>
        </p:nvPicPr>
        <p:blipFill>
          <a:blip r:embed="rId3"/>
          <a:stretch>
            <a:fillRect/>
          </a:stretch>
        </p:blipFill>
        <p:spPr>
          <a:xfrm>
            <a:off x="914401" y="1504681"/>
            <a:ext cx="5715000" cy="3848637"/>
          </a:xfrm>
          <a:prstGeom prst="rect">
            <a:avLst/>
          </a:prstGeom>
        </p:spPr>
      </p:pic>
      <p:sp>
        <p:nvSpPr>
          <p:cNvPr id="9" name="TextBox 8">
            <a:extLst>
              <a:ext uri="{FF2B5EF4-FFF2-40B4-BE49-F238E27FC236}">
                <a16:creationId xmlns:a16="http://schemas.microsoft.com/office/drawing/2014/main" id="{8E15DA5D-0392-4FCC-B559-3079A693841E}"/>
              </a:ext>
            </a:extLst>
          </p:cNvPr>
          <p:cNvSpPr txBox="1"/>
          <p:nvPr/>
        </p:nvSpPr>
        <p:spPr>
          <a:xfrm>
            <a:off x="7248525" y="1914525"/>
            <a:ext cx="4029073" cy="31393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If you do not already have a social security number (SSN), you can apply for it at the same time as you apply for your EAD card.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Do NOT apply again if you already have an SSN.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If you have lost your card, you apply for a replacement card through a local SSA office.   </a:t>
            </a:r>
          </a:p>
        </p:txBody>
      </p:sp>
    </p:spTree>
    <p:extLst>
      <p:ext uri="{BB962C8B-B14F-4D97-AF65-F5344CB8AC3E}">
        <p14:creationId xmlns:p14="http://schemas.microsoft.com/office/powerpoint/2010/main" val="4168724785"/>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648584"/>
          </a:xfrm>
        </p:spPr>
        <p:txBody>
          <a:bodyPr/>
          <a:lstStyle/>
          <a:p>
            <a:r>
              <a:rPr lang="en-US" sz="2800" dirty="0">
                <a:solidFill>
                  <a:srgbClr val="E25414"/>
                </a:solidFill>
              </a:rPr>
              <a:t>STEP 5: Completing the I-765</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6916846" y="818706"/>
            <a:ext cx="4669097" cy="5010594"/>
          </a:xfrm>
        </p:spPr>
        <p:txBody>
          <a:bodyPr/>
          <a:lstStyle/>
          <a:p>
            <a:pPr>
              <a:lnSpc>
                <a:spcPct val="80000"/>
              </a:lnSpc>
            </a:pPr>
            <a:r>
              <a:rPr lang="en-US" altLang="en-US" sz="2400" dirty="0">
                <a:solidFill>
                  <a:schemeClr val="tx1">
                    <a:lumMod val="75000"/>
                    <a:lumOff val="25000"/>
                  </a:schemeClr>
                </a:solidFill>
                <a:cs typeface="Tahoma" panose="020B0604030504040204" pitchFamily="34" charset="0"/>
              </a:rPr>
              <a:t>Upload the Required Documents:</a:t>
            </a:r>
            <a:endParaRPr lang="en-US" altLang="en-US" sz="1400" dirty="0">
              <a:solidFill>
                <a:schemeClr val="tx1"/>
              </a:solidFill>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sp>
        <p:nvSpPr>
          <p:cNvPr id="10" name="TextBox 9">
            <a:extLst>
              <a:ext uri="{FF2B5EF4-FFF2-40B4-BE49-F238E27FC236}">
                <a16:creationId xmlns:a16="http://schemas.microsoft.com/office/drawing/2014/main" id="{2EE0F50E-34C4-2221-114E-942C929B8109}"/>
              </a:ext>
            </a:extLst>
          </p:cNvPr>
          <p:cNvSpPr txBox="1"/>
          <p:nvPr/>
        </p:nvSpPr>
        <p:spPr>
          <a:xfrm>
            <a:off x="6998328" y="1318040"/>
            <a:ext cx="4587615" cy="3416320"/>
          </a:xfrm>
          <a:prstGeom prst="rect">
            <a:avLst/>
          </a:prstGeom>
          <a:noFill/>
        </p:spPr>
        <p:txBody>
          <a:bodyPr wrap="square" rtlCol="0">
            <a:spAutoFit/>
          </a:bodyPr>
          <a:lstStyle/>
          <a:p>
            <a:pPr marL="285750" indent="-285750">
              <a:buFont typeface="Arial" panose="020B0604020202020204" pitchFamily="34" charset="0"/>
              <a:buChar char="•"/>
            </a:pPr>
            <a:r>
              <a:rPr lang="en-US" dirty="0"/>
              <a:t>2 x 2 Photo</a:t>
            </a:r>
          </a:p>
          <a:p>
            <a:pPr marL="285750" indent="-285750">
              <a:buFont typeface="Arial" panose="020B0604020202020204" pitchFamily="34" charset="0"/>
              <a:buChar char="•"/>
            </a:pPr>
            <a:r>
              <a:rPr lang="en-US" dirty="0"/>
              <a:t>Form I-94-USCIS does not require the Travel History</a:t>
            </a:r>
          </a:p>
          <a:p>
            <a:pPr marL="285750" indent="-285750">
              <a:buFont typeface="Arial" panose="020B0604020202020204" pitchFamily="34" charset="0"/>
              <a:buChar char="•"/>
            </a:pPr>
            <a:r>
              <a:rPr lang="en-US" dirty="0"/>
              <a:t>Employment Authorization Document or Government ID</a:t>
            </a:r>
          </a:p>
          <a:p>
            <a:pPr marL="742950" lvl="1" indent="-285750">
              <a:buFont typeface="Arial" panose="020B0604020202020204" pitchFamily="34" charset="0"/>
              <a:buChar char="•"/>
            </a:pPr>
            <a:r>
              <a:rPr lang="en-US" dirty="0"/>
              <a:t>Upload Passport and visa here</a:t>
            </a:r>
          </a:p>
          <a:p>
            <a:pPr marL="285750" indent="-285750">
              <a:buFont typeface="Arial" panose="020B0604020202020204" pitchFamily="34" charset="0"/>
              <a:buChar char="•"/>
            </a:pPr>
            <a:r>
              <a:rPr lang="en-US" dirty="0"/>
              <a:t>Previously Authorized CPT or OPT</a:t>
            </a:r>
          </a:p>
          <a:p>
            <a:pPr marL="742950" lvl="1" indent="-285750">
              <a:buFont typeface="Arial" panose="020B0604020202020204" pitchFamily="34" charset="0"/>
              <a:buChar char="•"/>
            </a:pPr>
            <a:r>
              <a:rPr lang="en-US" dirty="0"/>
              <a:t>Only upload I-20s that include CPT or OPT</a:t>
            </a:r>
          </a:p>
          <a:p>
            <a:pPr marL="285750" indent="-285750">
              <a:buFont typeface="Arial" panose="020B0604020202020204" pitchFamily="34" charset="0"/>
              <a:buChar char="•"/>
            </a:pPr>
            <a:r>
              <a:rPr lang="en-US" dirty="0"/>
              <a:t>Form I-20</a:t>
            </a:r>
          </a:p>
          <a:p>
            <a:pPr marL="742950" lvl="1" indent="-285750">
              <a:buFont typeface="Arial" panose="020B0604020202020204" pitchFamily="34" charset="0"/>
              <a:buChar char="•"/>
            </a:pPr>
            <a:r>
              <a:rPr lang="en-US" dirty="0"/>
              <a:t>Only upload signed OPT Recommendation I-20</a:t>
            </a:r>
          </a:p>
        </p:txBody>
      </p:sp>
      <p:pic>
        <p:nvPicPr>
          <p:cNvPr id="8" name="Picture 7">
            <a:extLst>
              <a:ext uri="{FF2B5EF4-FFF2-40B4-BE49-F238E27FC236}">
                <a16:creationId xmlns:a16="http://schemas.microsoft.com/office/drawing/2014/main" id="{2FEEC049-D431-7DB8-974C-4760CFAAAC3E}"/>
              </a:ext>
            </a:extLst>
          </p:cNvPr>
          <p:cNvPicPr>
            <a:picLocks noChangeAspect="1"/>
          </p:cNvPicPr>
          <p:nvPr/>
        </p:nvPicPr>
        <p:blipFill>
          <a:blip r:embed="rId3"/>
          <a:stretch>
            <a:fillRect/>
          </a:stretch>
        </p:blipFill>
        <p:spPr>
          <a:xfrm>
            <a:off x="627322" y="697117"/>
            <a:ext cx="5981708" cy="5443785"/>
          </a:xfrm>
          <a:prstGeom prst="rect">
            <a:avLst/>
          </a:prstGeom>
        </p:spPr>
      </p:pic>
    </p:spTree>
    <p:extLst>
      <p:ext uri="{BB962C8B-B14F-4D97-AF65-F5344CB8AC3E}">
        <p14:creationId xmlns:p14="http://schemas.microsoft.com/office/powerpoint/2010/main" val="3495894378"/>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648584"/>
          </a:xfrm>
        </p:spPr>
        <p:txBody>
          <a:bodyPr/>
          <a:lstStyle/>
          <a:p>
            <a:r>
              <a:rPr lang="en-US" sz="2800" dirty="0">
                <a:solidFill>
                  <a:srgbClr val="E25414"/>
                </a:solidFill>
              </a:rPr>
              <a:t>STEP 5: Completing the I-765</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818706"/>
            <a:ext cx="10762648" cy="5010594"/>
          </a:xfrm>
        </p:spPr>
        <p:txBody>
          <a:bodyPr/>
          <a:lstStyle/>
          <a:p>
            <a:pPr marL="457200" indent="-4572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a:lnSpc>
                <a:spcPct val="80000"/>
              </a:lnSpc>
            </a:pPr>
            <a:r>
              <a:rPr lang="en-US" altLang="en-US" sz="2800" dirty="0">
                <a:solidFill>
                  <a:schemeClr val="tx1">
                    <a:lumMod val="75000"/>
                    <a:lumOff val="25000"/>
                  </a:schemeClr>
                </a:solidFill>
                <a:cs typeface="Tahoma" panose="020B0604030504040204" pitchFamily="34" charset="0"/>
              </a:rPr>
              <a:t> </a:t>
            </a: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pic>
        <p:nvPicPr>
          <p:cNvPr id="9" name="Picture 8" descr="Graphical user interface, text, application&#10;&#10;Description automatically generated">
            <a:extLst>
              <a:ext uri="{FF2B5EF4-FFF2-40B4-BE49-F238E27FC236}">
                <a16:creationId xmlns:a16="http://schemas.microsoft.com/office/drawing/2014/main" id="{D2254F1E-8CF0-4347-8647-F4375611F2B3}"/>
              </a:ext>
            </a:extLst>
          </p:cNvPr>
          <p:cNvPicPr>
            <a:picLocks noChangeAspect="1"/>
          </p:cNvPicPr>
          <p:nvPr/>
        </p:nvPicPr>
        <p:blipFill>
          <a:blip r:embed="rId3"/>
          <a:stretch>
            <a:fillRect/>
          </a:stretch>
        </p:blipFill>
        <p:spPr>
          <a:xfrm>
            <a:off x="971775" y="895350"/>
            <a:ext cx="5733825" cy="5143944"/>
          </a:xfrm>
          <a:prstGeom prst="rect">
            <a:avLst/>
          </a:prstGeom>
        </p:spPr>
      </p:pic>
      <p:sp>
        <p:nvSpPr>
          <p:cNvPr id="10" name="TextBox 9">
            <a:extLst>
              <a:ext uri="{FF2B5EF4-FFF2-40B4-BE49-F238E27FC236}">
                <a16:creationId xmlns:a16="http://schemas.microsoft.com/office/drawing/2014/main" id="{BDBE173E-3AF0-4D4E-BE4A-F4BA5C5308E5}"/>
              </a:ext>
            </a:extLst>
          </p:cNvPr>
          <p:cNvSpPr txBox="1"/>
          <p:nvPr/>
        </p:nvSpPr>
        <p:spPr>
          <a:xfrm>
            <a:off x="7315200" y="895351"/>
            <a:ext cx="4053504" cy="477053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Before moving to payment, the application will check for errors and notify you if you  need to edit your response.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It will </a:t>
            </a:r>
            <a:r>
              <a:rPr kumimoji="0" lang="en-US" sz="1600" b="1" i="0" u="sng" strike="noStrike" kern="1200" cap="none" spc="0" normalizeH="0" baseline="0" noProof="0" dirty="0">
                <a:ln>
                  <a:noFill/>
                </a:ln>
                <a:solidFill>
                  <a:prstClr val="black"/>
                </a:solidFill>
                <a:effectLst/>
                <a:uLnTx/>
                <a:uFillTx/>
                <a:latin typeface="Calibri" panose="020F0502020204030204"/>
                <a:ea typeface="+mn-ea"/>
                <a:cs typeface="+mn-cs"/>
              </a:rPr>
              <a:t>NOT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check your answers for accuracy – you must make sure that the data you provided in your application is correct. An “error” simply means you may have missed something on the application or formatted something incorrectly.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If an error is </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highlighted in red</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it </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must be corrected</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before you can submit your application.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US" sz="16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“yellow” error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calls your attention to something that </a:t>
            </a:r>
            <a:r>
              <a:rPr kumimoji="0" lang="en-US" sz="16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may need correction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Review it to make sure your information is correct. </a:t>
            </a:r>
          </a:p>
          <a:p>
            <a:pPr marL="742950" lvl="1" indent="-285750">
              <a:buFont typeface="Arial" panose="020B0604020202020204" pitchFamily="34" charset="0"/>
              <a:buChar char="•"/>
              <a:defRPr/>
            </a:pPr>
            <a:r>
              <a:rPr lang="en-US" sz="1600" dirty="0">
                <a:solidFill>
                  <a:prstClr val="black"/>
                </a:solidFill>
                <a:latin typeface="Calibri" panose="020F0502020204030204"/>
              </a:rPr>
              <a:t>Most likely it is that you need to upload CPT I-20s but if you have none, you have nothing to upload</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1569489"/>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818146" y="241886"/>
            <a:ext cx="10916653" cy="2088075"/>
          </a:xfrm>
        </p:spPr>
        <p:txBody>
          <a:bodyPr/>
          <a:lstStyle/>
          <a:p>
            <a:r>
              <a:rPr lang="en-US" sz="3200" dirty="0">
                <a:solidFill>
                  <a:srgbClr val="E25414"/>
                </a:solidFill>
              </a:rPr>
              <a:t>STEP 6: Optional I-765 Review</a:t>
            </a:r>
            <a:br>
              <a:rPr lang="en-US" sz="3200" dirty="0">
                <a:solidFill>
                  <a:srgbClr val="E25414"/>
                </a:solidFill>
              </a:rPr>
            </a:br>
            <a:br>
              <a:rPr lang="en-US" dirty="0">
                <a:solidFill>
                  <a:srgbClr val="FF0000"/>
                </a:solidFill>
              </a:rPr>
            </a:br>
            <a:r>
              <a:rPr lang="en-US" dirty="0">
                <a:solidFill>
                  <a:schemeClr val="tx1"/>
                </a:solidFill>
              </a:rPr>
              <a:t>If you would like your I-765 reviewed by a CIS Advisor – </a:t>
            </a:r>
            <a:r>
              <a:rPr lang="en-US" u="sng" dirty="0">
                <a:solidFill>
                  <a:schemeClr val="tx1"/>
                </a:solidFill>
              </a:rPr>
              <a:t>DO NOT SUBMIT YOUR APPLICATION TO USCIS</a:t>
            </a:r>
            <a:endParaRPr lang="en-US" sz="3200" u="sng" dirty="0">
              <a:solidFill>
                <a:schemeClr val="tx1"/>
              </a:solidFill>
            </a:endParaRP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972151" y="4079631"/>
            <a:ext cx="10762648" cy="2223528"/>
          </a:xfrm>
        </p:spPr>
        <p:txBody>
          <a:bodyPr/>
          <a:lstStyle/>
          <a:p>
            <a:pPr marL="285750" indent="-285750">
              <a:lnSpc>
                <a:spcPct val="80000"/>
              </a:lnSpc>
              <a:buFont typeface="Arial" panose="020B0604020202020204" pitchFamily="34" charset="0"/>
              <a:buChar char="•"/>
            </a:pPr>
            <a:r>
              <a:rPr lang="en-US" altLang="en-US" sz="2000" b="1" dirty="0">
                <a:solidFill>
                  <a:schemeClr val="tx1">
                    <a:lumMod val="75000"/>
                    <a:lumOff val="25000"/>
                  </a:schemeClr>
                </a:solidFill>
                <a:cs typeface="Tahoma" panose="020B0604030504040204" pitchFamily="34" charset="0"/>
              </a:rPr>
              <a:t>SAVE</a:t>
            </a:r>
            <a:r>
              <a:rPr lang="en-US" altLang="en-US" sz="2000" dirty="0">
                <a:solidFill>
                  <a:schemeClr val="tx1">
                    <a:lumMod val="75000"/>
                    <a:lumOff val="25000"/>
                  </a:schemeClr>
                </a:solidFill>
                <a:cs typeface="Tahoma" panose="020B0604030504040204" pitchFamily="34" charset="0"/>
              </a:rPr>
              <a:t> a draft of your I-765</a:t>
            </a:r>
          </a:p>
          <a:p>
            <a:pPr marL="742950" lvl="1" indent="-285750">
              <a:lnSpc>
                <a:spcPct val="80000"/>
              </a:lnSpc>
              <a:buFont typeface="Arial" panose="020B0604020202020204" pitchFamily="34" charset="0"/>
              <a:buChar char="•"/>
            </a:pPr>
            <a:r>
              <a:rPr lang="en-US" altLang="en-US" sz="1800" dirty="0">
                <a:solidFill>
                  <a:schemeClr val="tx1">
                    <a:lumMod val="75000"/>
                    <a:lumOff val="25000"/>
                  </a:schemeClr>
                </a:solidFill>
                <a:cs typeface="Tahoma" panose="020B0604030504040204" pitchFamily="34" charset="0"/>
              </a:rPr>
              <a:t>We will review your application for completeness, you need to review spelling, document numbers, etc.</a:t>
            </a:r>
          </a:p>
          <a:p>
            <a:pPr marL="285750" indent="-285750">
              <a:lnSpc>
                <a:spcPct val="80000"/>
              </a:lnSpc>
              <a:buFont typeface="Arial" panose="020B0604020202020204" pitchFamily="34" charset="0"/>
              <a:buChar char="•"/>
            </a:pPr>
            <a:r>
              <a:rPr lang="en-US" altLang="en-US" sz="2000" dirty="0">
                <a:solidFill>
                  <a:schemeClr val="tx1">
                    <a:lumMod val="75000"/>
                    <a:lumOff val="25000"/>
                  </a:schemeClr>
                </a:solidFill>
                <a:cs typeface="Tahoma" panose="020B0604030504040204" pitchFamily="34" charset="0"/>
              </a:rPr>
              <a:t>Come to the Center for International Services during Advisor on Call hours for your application to be reviewed:</a:t>
            </a:r>
          </a:p>
          <a:p>
            <a:pPr marL="914400" lvl="1" indent="-457200">
              <a:lnSpc>
                <a:spcPct val="80000"/>
              </a:lnSpc>
              <a:buFont typeface="Arial" panose="020B0604020202020204" pitchFamily="34" charset="0"/>
              <a:buChar char="•"/>
            </a:pPr>
            <a:r>
              <a:rPr lang="en-US" altLang="en-US" sz="2000" dirty="0">
                <a:solidFill>
                  <a:schemeClr val="tx1">
                    <a:lumMod val="75000"/>
                    <a:lumOff val="25000"/>
                  </a:schemeClr>
                </a:solidFill>
                <a:cs typeface="Tahoma" panose="020B0604030504040204" pitchFamily="34" charset="0"/>
              </a:rPr>
              <a:t>Monday – Friday from 11:00 am – 3:00 pm.</a:t>
            </a:r>
            <a:endParaRPr lang="en-US" altLang="en-US" b="1" dirty="0">
              <a:solidFill>
                <a:schemeClr val="tx1"/>
              </a:solidFill>
              <a:latin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3351E151-BB11-4DAA-94DE-3ABB11479F35}"/>
              </a:ext>
            </a:extLst>
          </p:cNvPr>
          <p:cNvPicPr>
            <a:picLocks noChangeAspect="1"/>
          </p:cNvPicPr>
          <p:nvPr/>
        </p:nvPicPr>
        <p:blipFill>
          <a:blip r:embed="rId3"/>
          <a:stretch>
            <a:fillRect/>
          </a:stretch>
        </p:blipFill>
        <p:spPr>
          <a:xfrm>
            <a:off x="5290727" y="1973096"/>
            <a:ext cx="1610545" cy="1610545"/>
          </a:xfrm>
          <a:prstGeom prst="rect">
            <a:avLst/>
          </a:prstGeom>
        </p:spPr>
      </p:pic>
    </p:spTree>
    <p:extLst>
      <p:ext uri="{BB962C8B-B14F-4D97-AF65-F5344CB8AC3E}">
        <p14:creationId xmlns:p14="http://schemas.microsoft.com/office/powerpoint/2010/main" val="2175256701"/>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648584"/>
          </a:xfrm>
        </p:spPr>
        <p:txBody>
          <a:bodyPr/>
          <a:lstStyle/>
          <a:p>
            <a:r>
              <a:rPr lang="en-US" sz="3600" dirty="0">
                <a:solidFill>
                  <a:srgbClr val="E25414"/>
                </a:solidFill>
              </a:rPr>
              <a:t>STEP 7: Submit and Pay</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818706"/>
            <a:ext cx="10762648" cy="5010594"/>
          </a:xfrm>
        </p:spPr>
        <p:txBody>
          <a:bodyPr/>
          <a:lstStyle/>
          <a:p>
            <a:pPr marL="457200" indent="-4572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a:lnSpc>
                <a:spcPct val="80000"/>
              </a:lnSpc>
            </a:pPr>
            <a:r>
              <a:rPr lang="en-US" altLang="en-US" sz="2800" dirty="0">
                <a:solidFill>
                  <a:schemeClr val="tx1">
                    <a:lumMod val="75000"/>
                    <a:lumOff val="25000"/>
                  </a:schemeClr>
                </a:solidFill>
                <a:cs typeface="Tahoma" panose="020B0604030504040204" pitchFamily="34" charset="0"/>
              </a:rPr>
              <a:t> </a:t>
            </a: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pic>
        <p:nvPicPr>
          <p:cNvPr id="8" name="Picture 7" descr="Graphical user interface&#10;&#10;Description automatically generated">
            <a:extLst>
              <a:ext uri="{FF2B5EF4-FFF2-40B4-BE49-F238E27FC236}">
                <a16:creationId xmlns:a16="http://schemas.microsoft.com/office/drawing/2014/main" id="{112DF794-846D-4C90-A2A3-6425008F92A6}"/>
              </a:ext>
            </a:extLst>
          </p:cNvPr>
          <p:cNvPicPr>
            <a:picLocks noChangeAspect="1"/>
          </p:cNvPicPr>
          <p:nvPr/>
        </p:nvPicPr>
        <p:blipFill>
          <a:blip r:embed="rId3"/>
          <a:stretch>
            <a:fillRect/>
          </a:stretch>
        </p:blipFill>
        <p:spPr>
          <a:xfrm>
            <a:off x="823297" y="1566602"/>
            <a:ext cx="5929928" cy="3724795"/>
          </a:xfrm>
          <a:prstGeom prst="rect">
            <a:avLst/>
          </a:prstGeom>
        </p:spPr>
      </p:pic>
      <p:sp>
        <p:nvSpPr>
          <p:cNvPr id="10" name="TextBox 9">
            <a:extLst>
              <a:ext uri="{FF2B5EF4-FFF2-40B4-BE49-F238E27FC236}">
                <a16:creationId xmlns:a16="http://schemas.microsoft.com/office/drawing/2014/main" id="{6AFD4ABF-B87A-457F-AEF5-5E92C6C8959E}"/>
              </a:ext>
            </a:extLst>
          </p:cNvPr>
          <p:cNvSpPr txBox="1"/>
          <p:nvPr/>
        </p:nvSpPr>
        <p:spPr>
          <a:xfrm>
            <a:off x="7113710" y="1028700"/>
            <a:ext cx="4254993" cy="4247317"/>
          </a:xfrm>
          <a:prstGeom prst="rect">
            <a:avLst/>
          </a:prstGeom>
          <a:noFill/>
        </p:spPr>
        <p:txBody>
          <a:bodyPr wrap="square" rtlCol="0">
            <a:spAutoFit/>
          </a:bodyPr>
          <a:lstStyle/>
          <a:p>
            <a:pPr algn="l">
              <a:buFont typeface="Arial" panose="020B0604020202020204" pitchFamily="34" charset="0"/>
              <a:buChar char="•"/>
            </a:pPr>
            <a:r>
              <a:rPr lang="en-US" b="0" i="0" dirty="0">
                <a:solidFill>
                  <a:srgbClr val="000E54"/>
                </a:solidFill>
                <a:effectLst/>
                <a:latin typeface="ShermanSans"/>
              </a:rPr>
              <a:t>After review, log back in to your USCIS account and your saved I-765 application.</a:t>
            </a:r>
          </a:p>
          <a:p>
            <a:pPr algn="l">
              <a:buFont typeface="Arial" panose="020B0604020202020204" pitchFamily="34" charset="0"/>
              <a:buChar char="•"/>
            </a:pPr>
            <a:endParaRPr lang="en-US" b="0" i="0" dirty="0">
              <a:solidFill>
                <a:srgbClr val="000E54"/>
              </a:solidFill>
              <a:effectLst/>
              <a:latin typeface="ShermanSans"/>
            </a:endParaRPr>
          </a:p>
          <a:p>
            <a:pPr algn="l">
              <a:buFont typeface="Arial" panose="020B0604020202020204" pitchFamily="34" charset="0"/>
              <a:buChar char="•"/>
            </a:pPr>
            <a:r>
              <a:rPr lang="en-US" b="0" i="0" dirty="0">
                <a:solidFill>
                  <a:srgbClr val="000E54"/>
                </a:solidFill>
                <a:effectLst/>
                <a:latin typeface="ShermanSans"/>
              </a:rPr>
              <a:t>Complete a final review of your application.</a:t>
            </a:r>
          </a:p>
          <a:p>
            <a:pPr algn="l">
              <a:buFont typeface="Arial" panose="020B0604020202020204" pitchFamily="34" charset="0"/>
              <a:buChar char="•"/>
            </a:pPr>
            <a:endParaRPr lang="en-US" b="0" i="0" dirty="0">
              <a:solidFill>
                <a:srgbClr val="000E54"/>
              </a:solidFill>
              <a:effectLst/>
              <a:latin typeface="ShermanSans"/>
            </a:endParaRPr>
          </a:p>
          <a:p>
            <a:pPr algn="l">
              <a:buFont typeface="Arial" panose="020B0604020202020204" pitchFamily="34" charset="0"/>
              <a:buChar char="•"/>
            </a:pPr>
            <a:r>
              <a:rPr lang="en-US" b="0" i="0" dirty="0">
                <a:solidFill>
                  <a:srgbClr val="000E54"/>
                </a:solidFill>
                <a:effectLst/>
                <a:latin typeface="ShermanSans"/>
              </a:rPr>
              <a:t>Sign and submit the application.</a:t>
            </a:r>
          </a:p>
          <a:p>
            <a:pPr algn="l">
              <a:buFont typeface="Arial" panose="020B0604020202020204" pitchFamily="34" charset="0"/>
              <a:buChar char="•"/>
            </a:pPr>
            <a:endParaRPr lang="en-US" b="0" i="0" dirty="0">
              <a:solidFill>
                <a:srgbClr val="000E54"/>
              </a:solidFill>
              <a:effectLst/>
              <a:latin typeface="ShermanSans"/>
            </a:endParaRPr>
          </a:p>
          <a:p>
            <a:pPr algn="l">
              <a:buFont typeface="Arial" panose="020B0604020202020204" pitchFamily="34" charset="0"/>
              <a:buChar char="•"/>
            </a:pPr>
            <a:r>
              <a:rPr lang="en-US" b="0" i="0" dirty="0">
                <a:solidFill>
                  <a:srgbClr val="000E54"/>
                </a:solidFill>
                <a:effectLst/>
                <a:latin typeface="ShermanSans"/>
              </a:rPr>
              <a:t>You will be redirected to pay the application fee. It can be paid by credit or debit card.</a:t>
            </a:r>
          </a:p>
          <a:p>
            <a:pPr algn="l">
              <a:buFont typeface="Arial" panose="020B0604020202020204" pitchFamily="34" charset="0"/>
              <a:buChar char="•"/>
            </a:pPr>
            <a:endParaRPr lang="en-US" dirty="0">
              <a:solidFill>
                <a:srgbClr val="000E54"/>
              </a:solidFill>
              <a:latin typeface="ShermanSans"/>
            </a:endParaRPr>
          </a:p>
          <a:p>
            <a:pPr algn="l">
              <a:buFont typeface="Arial" panose="020B0604020202020204" pitchFamily="34" charset="0"/>
              <a:buChar char="•"/>
            </a:pPr>
            <a:r>
              <a:rPr lang="en-US" b="0" i="0" dirty="0">
                <a:solidFill>
                  <a:srgbClr val="000E54"/>
                </a:solidFill>
                <a:effectLst/>
                <a:latin typeface="ShermanSans"/>
              </a:rPr>
              <a:t>You </a:t>
            </a:r>
            <a:r>
              <a:rPr lang="en-US" b="0" i="0" dirty="0">
                <a:solidFill>
                  <a:srgbClr val="FF0000"/>
                </a:solidFill>
                <a:effectLst/>
                <a:latin typeface="ShermanSans"/>
              </a:rPr>
              <a:t>MUST submit </a:t>
            </a:r>
            <a:r>
              <a:rPr lang="en-US" b="0" i="0" dirty="0">
                <a:solidFill>
                  <a:srgbClr val="000E54"/>
                </a:solidFill>
                <a:effectLst/>
                <a:latin typeface="ShermanSans"/>
              </a:rPr>
              <a:t>your application to USICS </a:t>
            </a:r>
            <a:r>
              <a:rPr lang="en-US" b="0" i="0" dirty="0">
                <a:solidFill>
                  <a:srgbClr val="FF0000"/>
                </a:solidFill>
                <a:effectLst/>
                <a:latin typeface="ShermanSans"/>
              </a:rPr>
              <a:t>within 30 days </a:t>
            </a:r>
            <a:r>
              <a:rPr lang="en-US" b="0" i="0" dirty="0">
                <a:solidFill>
                  <a:srgbClr val="000E54"/>
                </a:solidFill>
                <a:effectLst/>
                <a:latin typeface="ShermanSans"/>
              </a:rPr>
              <a:t>of the date the OPT </a:t>
            </a:r>
            <a:r>
              <a:rPr lang="en-US" b="0" i="0" dirty="0">
                <a:solidFill>
                  <a:srgbClr val="FF0000"/>
                </a:solidFill>
                <a:effectLst/>
                <a:latin typeface="ShermanSans"/>
              </a:rPr>
              <a:t>recommendation</a:t>
            </a:r>
            <a:r>
              <a:rPr lang="en-US" b="0" i="0" dirty="0">
                <a:solidFill>
                  <a:srgbClr val="000E54"/>
                </a:solidFill>
                <a:effectLst/>
                <a:latin typeface="ShermanSans"/>
              </a:rPr>
              <a:t> was made!</a:t>
            </a:r>
          </a:p>
        </p:txBody>
      </p:sp>
    </p:spTree>
    <p:extLst>
      <p:ext uri="{BB962C8B-B14F-4D97-AF65-F5344CB8AC3E}">
        <p14:creationId xmlns:p14="http://schemas.microsoft.com/office/powerpoint/2010/main" val="3652889426"/>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7" name="Title 6"/>
          <p:cNvSpPr>
            <a:spLocks noGrp="1"/>
          </p:cNvSpPr>
          <p:nvPr>
            <p:ph type="title"/>
          </p:nvPr>
        </p:nvSpPr>
        <p:spPr>
          <a:xfrm>
            <a:off x="596766" y="134754"/>
            <a:ext cx="10230722" cy="554590"/>
          </a:xfrm>
        </p:spPr>
        <p:txBody>
          <a:bodyPr/>
          <a:lstStyle/>
          <a:p>
            <a:r>
              <a:rPr lang="en-US" sz="3600" dirty="0">
                <a:solidFill>
                  <a:srgbClr val="E25414"/>
                </a:solidFill>
              </a:rPr>
              <a:t>Changing Requested Dates of OPT</a:t>
            </a:r>
            <a:br>
              <a:rPr lang="en-US" sz="3600" dirty="0">
                <a:solidFill>
                  <a:srgbClr val="E25414"/>
                </a:solidFill>
              </a:rPr>
            </a:br>
            <a:endParaRPr lang="en-US" sz="3600" dirty="0">
              <a:solidFill>
                <a:srgbClr val="E25414"/>
              </a:solidFill>
            </a:endParaRPr>
          </a:p>
        </p:txBody>
      </p:sp>
      <p:sp>
        <p:nvSpPr>
          <p:cNvPr id="8" name="Text Placeholder 7"/>
          <p:cNvSpPr>
            <a:spLocks noGrp="1"/>
          </p:cNvSpPr>
          <p:nvPr>
            <p:ph type="body" sz="quarter" idx="18"/>
          </p:nvPr>
        </p:nvSpPr>
        <p:spPr/>
        <p:txBody>
          <a:bodyPr/>
          <a:lstStyle/>
          <a:p>
            <a:r>
              <a:rPr lang="en-US" dirty="0"/>
              <a:t>Center for International Services</a:t>
            </a:r>
          </a:p>
        </p:txBody>
      </p:sp>
      <p:sp>
        <p:nvSpPr>
          <p:cNvPr id="3" name="Rectangle 2"/>
          <p:cNvSpPr/>
          <p:nvPr/>
        </p:nvSpPr>
        <p:spPr>
          <a:xfrm>
            <a:off x="962525" y="612845"/>
            <a:ext cx="10077651" cy="4777911"/>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000" b="1"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342900" marR="0" lvl="0"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you have not submitted your application to USCIS, you are not cancelling</a:t>
            </a:r>
            <a:r>
              <a:rPr lang="en-US" altLang="en-US" sz="2400" dirty="0">
                <a:solidFill>
                  <a:prstClr val="black">
                    <a:lumMod val="75000"/>
                    <a:lumOff val="25000"/>
                  </a:prstClr>
                </a:solidFill>
                <a:latin typeface="Calibri" panose="020F0502020204030204"/>
                <a:cs typeface="Tahoma" panose="020B0604030504040204" pitchFamily="34" charset="0"/>
              </a:rPr>
              <a:t> or withdrawing your application-you are changing your requested dates</a:t>
            </a:r>
          </a:p>
          <a:p>
            <a:pPr marR="0" lvl="0" algn="l" defTabSz="914400" rtl="0" eaLnBrk="1" fontAlgn="auto" latinLnBrk="0" hangingPunct="1">
              <a:lnSpc>
                <a:spcPct val="80000"/>
              </a:lnSpc>
              <a:spcBef>
                <a:spcPts val="0"/>
              </a:spcBef>
              <a:spcAft>
                <a:spcPts val="0"/>
              </a:spcAft>
              <a:buClrTx/>
              <a:buSzTx/>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914400" lvl="1" indent="-457200">
              <a:lnSpc>
                <a:spcPct val="80000"/>
              </a:lnSpc>
              <a:buFont typeface="Arial" panose="020B0604020202020204" pitchFamily="34" charset="0"/>
              <a:buChar char="•"/>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the Center for International Services can cancel the OPT recommendation in your SEVIS record and reprocess an OPT Request</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lang="en-US" altLang="en-US" sz="2400" dirty="0">
              <a:solidFill>
                <a:prstClr val="black">
                  <a:lumMod val="75000"/>
                  <a:lumOff val="25000"/>
                </a:prstClr>
              </a:solidFill>
              <a:latin typeface="Calibri" panose="020F0502020204030204"/>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Submit a new request for OPT with the new requested dates in </a:t>
            </a:r>
            <a:r>
              <a:rPr kumimoji="0" lang="en-US" alt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Tahoma" panose="020B0604030504040204" pitchFamily="34" charset="0"/>
              </a:rPr>
              <a:t>MySlice</a:t>
            </a: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&gt;ISSS Portal</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lang="en-US" altLang="en-US" sz="2400" dirty="0">
              <a:solidFill>
                <a:prstClr val="black">
                  <a:lumMod val="75000"/>
                  <a:lumOff val="25000"/>
                </a:prstClr>
              </a:solidFill>
              <a:latin typeface="Calibri" panose="020F0502020204030204"/>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Your application will go back in the queue and be processed in the order it was received-allow additional 3-5 days processing</a:t>
            </a:r>
            <a:endParaRPr lang="en-US" altLang="en-US" sz="2400" dirty="0">
              <a:solidFill>
                <a:prstClr val="black">
                  <a:lumMod val="75000"/>
                  <a:lumOff val="25000"/>
                </a:prstClr>
              </a:solidFill>
              <a:latin typeface="Calibri" panose="020F0502020204030204"/>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lang="en-US" altLang="en-US" sz="2400" noProof="0" dirty="0">
              <a:solidFill>
                <a:prstClr val="black">
                  <a:lumMod val="75000"/>
                  <a:lumOff val="25000"/>
                </a:prstClr>
              </a:solidFill>
              <a:latin typeface="Calibri" panose="020F0502020204030204"/>
              <a:cs typeface="Tahoma" panose="020B0604030504040204" pitchFamily="34" charset="0"/>
            </a:endParaRPr>
          </a:p>
          <a:p>
            <a:pPr marL="457200" indent="-457200">
              <a:lnSpc>
                <a:spcPct val="80000"/>
              </a:lnSpc>
              <a:buFont typeface="Arial" panose="020B0604020202020204" pitchFamily="34" charset="0"/>
              <a:buChar char="•"/>
              <a:defRPr/>
            </a:pPr>
            <a:r>
              <a:rPr lang="en-US" altLang="en-US" sz="2400" noProof="0" dirty="0">
                <a:solidFill>
                  <a:prstClr val="black">
                    <a:lumMod val="75000"/>
                    <a:lumOff val="25000"/>
                  </a:prstClr>
                </a:solidFill>
                <a:latin typeface="Calibri" panose="020F0502020204030204"/>
                <a:cs typeface="Tahoma" panose="020B0604030504040204" pitchFamily="34" charset="0"/>
              </a:rPr>
              <a:t>If you really don’t know what OPT start date you want, you should wait to request your I-20 recommending OPT</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p:txBody>
      </p:sp>
    </p:spTree>
    <p:extLst>
      <p:ext uri="{BB962C8B-B14F-4D97-AF65-F5344CB8AC3E}">
        <p14:creationId xmlns:p14="http://schemas.microsoft.com/office/powerpoint/2010/main" val="585008535"/>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7" name="Title 6"/>
          <p:cNvSpPr>
            <a:spLocks noGrp="1"/>
          </p:cNvSpPr>
          <p:nvPr>
            <p:ph type="title"/>
          </p:nvPr>
        </p:nvSpPr>
        <p:spPr>
          <a:xfrm>
            <a:off x="596766" y="134754"/>
            <a:ext cx="10230722" cy="554590"/>
          </a:xfrm>
        </p:spPr>
        <p:txBody>
          <a:bodyPr/>
          <a:lstStyle/>
          <a:p>
            <a:r>
              <a:rPr lang="en-US" sz="3600" dirty="0">
                <a:solidFill>
                  <a:srgbClr val="E25414"/>
                </a:solidFill>
              </a:rPr>
              <a:t>Cancelling or Withdrawing an OPT Application</a:t>
            </a:r>
            <a:br>
              <a:rPr lang="en-US" sz="3600" dirty="0">
                <a:solidFill>
                  <a:srgbClr val="E25414"/>
                </a:solidFill>
              </a:rPr>
            </a:br>
            <a:endParaRPr lang="en-US" sz="3600" dirty="0">
              <a:solidFill>
                <a:srgbClr val="E25414"/>
              </a:solidFill>
            </a:endParaRPr>
          </a:p>
        </p:txBody>
      </p:sp>
      <p:sp>
        <p:nvSpPr>
          <p:cNvPr id="8" name="Text Placeholder 7"/>
          <p:cNvSpPr>
            <a:spLocks noGrp="1"/>
          </p:cNvSpPr>
          <p:nvPr>
            <p:ph type="body" sz="quarter" idx="18"/>
          </p:nvPr>
        </p:nvSpPr>
        <p:spPr/>
        <p:txBody>
          <a:bodyPr/>
          <a:lstStyle/>
          <a:p>
            <a:r>
              <a:rPr lang="en-US" dirty="0"/>
              <a:t>Center for International Services</a:t>
            </a:r>
          </a:p>
        </p:txBody>
      </p:sp>
      <p:sp>
        <p:nvSpPr>
          <p:cNvPr id="3" name="Rectangle 2"/>
          <p:cNvSpPr/>
          <p:nvPr/>
        </p:nvSpPr>
        <p:spPr>
          <a:xfrm>
            <a:off x="933450" y="923924"/>
            <a:ext cx="10192912" cy="3843488"/>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In what circumstances might I think about cancelling or withdrawing my application?</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 learn that you will not be graduating</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 decide to continue for another degree</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 decide to leave the U.S.</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any of these situations occur, please see an Advisor at the Center for International Services</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p:txBody>
      </p:sp>
    </p:spTree>
    <p:extLst>
      <p:ext uri="{BB962C8B-B14F-4D97-AF65-F5344CB8AC3E}">
        <p14:creationId xmlns:p14="http://schemas.microsoft.com/office/powerpoint/2010/main" val="771938167"/>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7" name="Title 6"/>
          <p:cNvSpPr>
            <a:spLocks noGrp="1"/>
          </p:cNvSpPr>
          <p:nvPr>
            <p:ph type="title"/>
          </p:nvPr>
        </p:nvSpPr>
        <p:spPr>
          <a:xfrm>
            <a:off x="596766" y="134754"/>
            <a:ext cx="10230722" cy="554590"/>
          </a:xfrm>
        </p:spPr>
        <p:txBody>
          <a:bodyPr/>
          <a:lstStyle/>
          <a:p>
            <a:r>
              <a:rPr lang="en-US" sz="3600" dirty="0">
                <a:solidFill>
                  <a:srgbClr val="E25414"/>
                </a:solidFill>
              </a:rPr>
              <a:t>Cancelling or Withdrawing an OPT Application</a:t>
            </a:r>
            <a:br>
              <a:rPr lang="en-US" sz="3600" dirty="0">
                <a:solidFill>
                  <a:srgbClr val="E25414"/>
                </a:solidFill>
              </a:rPr>
            </a:br>
            <a:endParaRPr lang="en-US" sz="3600" dirty="0">
              <a:solidFill>
                <a:srgbClr val="E25414"/>
              </a:solidFill>
            </a:endParaRPr>
          </a:p>
        </p:txBody>
      </p:sp>
      <p:sp>
        <p:nvSpPr>
          <p:cNvPr id="8" name="Text Placeholder 7"/>
          <p:cNvSpPr>
            <a:spLocks noGrp="1"/>
          </p:cNvSpPr>
          <p:nvPr>
            <p:ph type="body" sz="quarter" idx="18"/>
          </p:nvPr>
        </p:nvSpPr>
        <p:spPr/>
        <p:txBody>
          <a:bodyPr/>
          <a:lstStyle/>
          <a:p>
            <a:r>
              <a:rPr lang="en-US" dirty="0"/>
              <a:t>Center for International Services</a:t>
            </a:r>
          </a:p>
        </p:txBody>
      </p:sp>
      <p:sp>
        <p:nvSpPr>
          <p:cNvPr id="3" name="Rectangle 2"/>
          <p:cNvSpPr/>
          <p:nvPr/>
        </p:nvSpPr>
        <p:spPr>
          <a:xfrm>
            <a:off x="962525" y="612845"/>
            <a:ext cx="10077651" cy="7683322"/>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342900" marR="0" lvl="0"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you have submitted your application to USCIS</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it may or may not be possible to cancel or withdraw your application or changes your requested dates of OPT</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 will not receive a refund of your filing fee</a:t>
            </a:r>
          </a:p>
          <a:p>
            <a:pPr marL="342900" marR="0" lvl="0"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342900" marR="0" lvl="0"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USCIS has approved your OPT application</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 cannot withdraw your application</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 may use your OPT to work up to 20 hours per week while completing your degree</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 typeface="Wingdings" panose="05000000000000000000" pitchFamily="2" charset="2"/>
              <a:buNone/>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rPr>
              <a:t>    </a:t>
            </a:r>
            <a:b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rPr>
            </a:b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rPr>
              <a:t>	</a:t>
            </a:r>
            <a:b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rPr>
            </a:br>
            <a:endParaRPr kumimoji="0" lang="en-US" altLang="en-US" sz="2400" b="1"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p:txBody>
      </p:sp>
    </p:spTree>
    <p:extLst>
      <p:ext uri="{BB962C8B-B14F-4D97-AF65-F5344CB8AC3E}">
        <p14:creationId xmlns:p14="http://schemas.microsoft.com/office/powerpoint/2010/main" val="169789699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lide Title"/>
          <p:cNvSpPr>
            <a:spLocks noGrp="1"/>
          </p:cNvSpPr>
          <p:nvPr>
            <p:ph type="title"/>
          </p:nvPr>
        </p:nvSpPr>
        <p:spPr/>
        <p:txBody>
          <a:bodyPr/>
          <a:lstStyle/>
          <a:p>
            <a:r>
              <a:rPr lang="en-US" dirty="0"/>
              <a:t>Must the Training Be Related to my Major?</a:t>
            </a:r>
          </a:p>
        </p:txBody>
      </p:sp>
      <p:sp>
        <p:nvSpPr>
          <p:cNvPr id="6" name="Division Name, if applicable"/>
          <p:cNvSpPr>
            <a:spLocks noGrp="1"/>
          </p:cNvSpPr>
          <p:nvPr>
            <p:ph type="body" sz="quarter" idx="21"/>
          </p:nvPr>
        </p:nvSpPr>
        <p:spPr>
          <a:prstGeom prst="rect">
            <a:avLst/>
          </a:prstGeom>
        </p:spPr>
        <p:txBody>
          <a:bodyPr/>
          <a:lstStyle/>
          <a:p>
            <a:r>
              <a:rPr lang="en-US" dirty="0"/>
              <a:t>Center for International Services</a:t>
            </a:r>
          </a:p>
        </p:txBody>
      </p:sp>
      <p:sp>
        <p:nvSpPr>
          <p:cNvPr id="4" name="Rectangle 3"/>
          <p:cNvSpPr/>
          <p:nvPr/>
        </p:nvSpPr>
        <p:spPr>
          <a:xfrm>
            <a:off x="904775" y="1200749"/>
            <a:ext cx="10655166" cy="3834896"/>
          </a:xfrm>
          <a:prstGeom prst="rect">
            <a:avLst/>
          </a:prstGeom>
        </p:spPr>
        <p:txBody>
          <a:bodyPr wrap="square">
            <a:spAutoFit/>
          </a:bodyPr>
          <a:lstStyle/>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The training must be in your major field of study as indicated on your I-20</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All majors/programs of study should be listed on your I-20 </a:t>
            </a:r>
          </a:p>
          <a:p>
            <a:pPr marL="457200" marR="0" lvl="1"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It cannot be in a minor </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It cannot be in a previous major/degree not included on your current I-20</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Bachelor’s degree in Computer Science, now doing a Master’s degree in History-OPT would have to be in History</a:t>
            </a:r>
          </a:p>
          <a:p>
            <a:pPr marL="0" marR="0" lvl="0" indent="0" algn="l" defTabSz="914400" rtl="0" eaLnBrk="1" fontAlgn="auto" latinLnBrk="0" hangingPunct="1">
              <a:lnSpc>
                <a:spcPct val="80000"/>
              </a:lnSpc>
              <a:spcBef>
                <a:spcPts val="0"/>
              </a:spcBef>
              <a:spcAft>
                <a:spcPts val="0"/>
              </a:spcAft>
              <a:buClrTx/>
              <a:buSzTx/>
              <a:buFont typeface="Wingdings" panose="05000000000000000000" pitchFamily="2" charset="2"/>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p:txBody>
      </p:sp>
    </p:spTree>
    <p:extLst>
      <p:ext uri="{BB962C8B-B14F-4D97-AF65-F5344CB8AC3E}">
        <p14:creationId xmlns:p14="http://schemas.microsoft.com/office/powerpoint/2010/main" val="447021975"/>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a:xfrm>
            <a:off x="574203" y="186561"/>
            <a:ext cx="10668000" cy="632988"/>
          </a:xfrm>
        </p:spPr>
        <p:txBody>
          <a:bodyPr/>
          <a:lstStyle/>
          <a:p>
            <a:r>
              <a:rPr lang="en-US" dirty="0">
                <a:solidFill>
                  <a:srgbClr val="E25414"/>
                </a:solidFill>
              </a:rPr>
              <a:t>Checking the Status of your Pending Application</a:t>
            </a:r>
          </a:p>
        </p:txBody>
      </p:sp>
      <p:sp>
        <p:nvSpPr>
          <p:cNvPr id="7" name="Text Placeholder 6"/>
          <p:cNvSpPr>
            <a:spLocks noGrp="1"/>
          </p:cNvSpPr>
          <p:nvPr>
            <p:ph type="body" sz="quarter" idx="22"/>
          </p:nvPr>
        </p:nvSpPr>
        <p:spPr/>
        <p:txBody>
          <a:bodyPr/>
          <a:lstStyle/>
          <a:p>
            <a:r>
              <a:rPr lang="en-US" dirty="0"/>
              <a:t>Center for International Services</a:t>
            </a:r>
          </a:p>
        </p:txBody>
      </p:sp>
      <p:sp>
        <p:nvSpPr>
          <p:cNvPr id="4" name="TextBox 3"/>
          <p:cNvSpPr txBox="1"/>
          <p:nvPr/>
        </p:nvSpPr>
        <p:spPr>
          <a:xfrm>
            <a:off x="896755" y="989149"/>
            <a:ext cx="6192303"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Once you receive your USCIS receipt number either electronically or by Form I-797 paper receipt notice: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Access the </a:t>
            </a:r>
            <a:r>
              <a:rPr kumimoji="0" lang="en-US" altLang="en-US" sz="20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USCIS Case Status Search Page </a:t>
            </a:r>
            <a:b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b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	</a:t>
            </a: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hlinkClick r:id="rId2"/>
              </a:rPr>
              <a:t>https://egov.uscis.gov/casestatus/landing.do</a:t>
            </a:r>
            <a:b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br>
            <a:endPar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Enter your “IOE Application Receipt Number”</a:t>
            </a:r>
            <a:b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b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(ex: IOE2390012345)</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It will inform you if:</a:t>
            </a:r>
          </a:p>
          <a:p>
            <a:pPr marL="914400" marR="0" lvl="1"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your application has been received</a:t>
            </a:r>
          </a:p>
          <a:p>
            <a:pPr marL="914400" marR="0" lvl="1"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USCIS has requested further information for your application</a:t>
            </a:r>
          </a:p>
          <a:p>
            <a:pPr marL="914400" marR="0" lvl="1"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Your application has been approved</a:t>
            </a:r>
          </a:p>
          <a:p>
            <a:pPr marL="914400" marR="0" lvl="1"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Your EAD card has been mailed</a:t>
            </a:r>
          </a:p>
        </p:txBody>
      </p:sp>
      <p:pic>
        <p:nvPicPr>
          <p:cNvPr id="5" name="Picture 4"/>
          <p:cNvPicPr>
            <a:picLocks noChangeAspect="1"/>
          </p:cNvPicPr>
          <p:nvPr/>
        </p:nvPicPr>
        <p:blipFill>
          <a:blip r:embed="rId3"/>
          <a:stretch>
            <a:fillRect/>
          </a:stretch>
        </p:blipFill>
        <p:spPr>
          <a:xfrm>
            <a:off x="7344389" y="1650369"/>
            <a:ext cx="4248150" cy="4038600"/>
          </a:xfrm>
          <a:prstGeom prst="rect">
            <a:avLst/>
          </a:prstGeom>
        </p:spPr>
      </p:pic>
    </p:spTree>
    <p:extLst>
      <p:ext uri="{BB962C8B-B14F-4D97-AF65-F5344CB8AC3E}">
        <p14:creationId xmlns:p14="http://schemas.microsoft.com/office/powerpoint/2010/main" val="1591156141"/>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solidFill>
                  <a:srgbClr val="E25414"/>
                </a:solidFill>
              </a:rPr>
              <a:t>Employment Authorization Document (EAD)</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Content Placeholder 3"/>
          <p:cNvSpPr>
            <a:spLocks noGrp="1"/>
          </p:cNvSpPr>
          <p:nvPr>
            <p:ph sz="quarter" idx="19"/>
          </p:nvPr>
        </p:nvSpPr>
        <p:spPr>
          <a:xfrm>
            <a:off x="1066799" y="1094048"/>
            <a:ext cx="10667999" cy="862571"/>
          </a:xfrm>
        </p:spPr>
        <p:txBody>
          <a:bodyPr/>
          <a:lstStyle/>
          <a:p>
            <a:r>
              <a:rPr lang="en-US" altLang="en-US" i="0" dirty="0">
                <a:solidFill>
                  <a:schemeClr val="tx1">
                    <a:lumMod val="75000"/>
                    <a:lumOff val="25000"/>
                  </a:schemeClr>
                </a:solidFill>
                <a:latin typeface="+mn-lt"/>
                <a:cs typeface="Tahoma" panose="020B0604030504040204" pitchFamily="34" charset="0"/>
              </a:rPr>
              <a:t>USCIS work authorization is issued in the form of an Employment Authorization Document (EAD). </a:t>
            </a:r>
          </a:p>
          <a:p>
            <a:endParaRPr lang="en-US" altLang="en-US" i="0" dirty="0">
              <a:latin typeface="+mn-lt"/>
              <a:cs typeface="Tahoma" panose="020B0604030504040204" pitchFamily="34" charset="0"/>
            </a:endParaRPr>
          </a:p>
          <a:p>
            <a:endParaRPr lang="en-US" altLang="en-US" i="0" dirty="0">
              <a:latin typeface="+mn-lt"/>
              <a:cs typeface="Tahoma" panose="020B0604030504040204" pitchFamily="34" charset="0"/>
            </a:endParaRPr>
          </a:p>
          <a:p>
            <a:endParaRPr lang="en-US" altLang="en-US" i="0" dirty="0">
              <a:latin typeface="+mn-lt"/>
              <a:cs typeface="Tahoma" panose="020B0604030504040204" pitchFamily="34" charset="0"/>
            </a:endParaRPr>
          </a:p>
          <a:p>
            <a:endParaRPr lang="en-US" altLang="en-US" i="0" dirty="0">
              <a:latin typeface="+mn-lt"/>
              <a:cs typeface="Tahoma" panose="020B0604030504040204" pitchFamily="34" charset="0"/>
            </a:endParaRPr>
          </a:p>
          <a:p>
            <a:endParaRPr lang="en-US" altLang="en-US" i="0" dirty="0">
              <a:latin typeface="+mn-lt"/>
              <a:cs typeface="Tahoma" panose="020B0604030504040204" pitchFamily="34" charset="0"/>
            </a:endParaRPr>
          </a:p>
          <a:p>
            <a:endParaRPr lang="en-US" altLang="en-US" i="0" dirty="0">
              <a:latin typeface="+mn-lt"/>
              <a:cs typeface="Tahoma" panose="020B0604030504040204" pitchFamily="34" charset="0"/>
            </a:endParaRPr>
          </a:p>
          <a:p>
            <a:endParaRPr lang="en-US" altLang="en-US" i="0" dirty="0">
              <a:latin typeface="+mn-lt"/>
              <a:cs typeface="Tahoma" panose="020B0604030504040204" pitchFamily="34" charset="0"/>
            </a:endParaRPr>
          </a:p>
          <a:p>
            <a:br>
              <a:rPr lang="en-US" altLang="en-US" i="0" dirty="0">
                <a:latin typeface="+mn-lt"/>
                <a:cs typeface="Tahoma" panose="020B0604030504040204" pitchFamily="34" charset="0"/>
              </a:rPr>
            </a:br>
            <a:endParaRPr lang="en-US" dirty="0"/>
          </a:p>
        </p:txBody>
      </p:sp>
      <p:pic>
        <p:nvPicPr>
          <p:cNvPr id="7" name="Picture 6">
            <a:extLst>
              <a:ext uri="{FF2B5EF4-FFF2-40B4-BE49-F238E27FC236}">
                <a16:creationId xmlns:a16="http://schemas.microsoft.com/office/drawing/2014/main" id="{41175BD3-184E-921F-90BF-6A88A690A86F}"/>
              </a:ext>
            </a:extLst>
          </p:cNvPr>
          <p:cNvPicPr>
            <a:picLocks noChangeAspect="1"/>
          </p:cNvPicPr>
          <p:nvPr/>
        </p:nvPicPr>
        <p:blipFill>
          <a:blip r:embed="rId2"/>
          <a:stretch>
            <a:fillRect/>
          </a:stretch>
        </p:blipFill>
        <p:spPr>
          <a:xfrm>
            <a:off x="1327639" y="2163741"/>
            <a:ext cx="4768361" cy="3384205"/>
          </a:xfrm>
          <a:prstGeom prst="rect">
            <a:avLst/>
          </a:prstGeom>
        </p:spPr>
      </p:pic>
      <p:pic>
        <p:nvPicPr>
          <p:cNvPr id="10" name="Picture 9">
            <a:extLst>
              <a:ext uri="{FF2B5EF4-FFF2-40B4-BE49-F238E27FC236}">
                <a16:creationId xmlns:a16="http://schemas.microsoft.com/office/drawing/2014/main" id="{EFE370A4-EFD5-B232-6667-23D5EC4AB506}"/>
              </a:ext>
            </a:extLst>
          </p:cNvPr>
          <p:cNvPicPr>
            <a:picLocks noChangeAspect="1"/>
          </p:cNvPicPr>
          <p:nvPr/>
        </p:nvPicPr>
        <p:blipFill>
          <a:blip r:embed="rId3"/>
          <a:stretch>
            <a:fillRect/>
          </a:stretch>
        </p:blipFill>
        <p:spPr>
          <a:xfrm>
            <a:off x="6400799" y="2114366"/>
            <a:ext cx="4463561" cy="3384204"/>
          </a:xfrm>
          <a:prstGeom prst="rect">
            <a:avLst/>
          </a:prstGeom>
        </p:spPr>
      </p:pic>
    </p:spTree>
    <p:extLst>
      <p:ext uri="{BB962C8B-B14F-4D97-AF65-F5344CB8AC3E}">
        <p14:creationId xmlns:p14="http://schemas.microsoft.com/office/powerpoint/2010/main" val="1694094611"/>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8101E21-C27D-41CA-94B1-595C38F885D5}"/>
              </a:ext>
            </a:extLst>
          </p:cNvPr>
          <p:cNvPicPr>
            <a:picLocks noChangeAspect="1"/>
          </p:cNvPicPr>
          <p:nvPr/>
        </p:nvPicPr>
        <p:blipFill>
          <a:blip r:embed="rId2"/>
          <a:stretch>
            <a:fillRect/>
          </a:stretch>
        </p:blipFill>
        <p:spPr>
          <a:xfrm>
            <a:off x="3059723" y="2435469"/>
            <a:ext cx="4695092" cy="3130062"/>
          </a:xfrm>
          <a:prstGeom prst="rect">
            <a:avLst/>
          </a:prstGeom>
        </p:spPr>
      </p:pic>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solidFill>
                  <a:srgbClr val="E25414"/>
                </a:solidFill>
              </a:rPr>
              <a:t>When Can I begin working?</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Content Placeholder 3"/>
          <p:cNvSpPr>
            <a:spLocks noGrp="1"/>
          </p:cNvSpPr>
          <p:nvPr>
            <p:ph sz="quarter" idx="19"/>
          </p:nvPr>
        </p:nvSpPr>
        <p:spPr>
          <a:xfrm>
            <a:off x="1066799" y="1094048"/>
            <a:ext cx="10667999" cy="5027619"/>
          </a:xfrm>
        </p:spPr>
        <p:txBody>
          <a:bodyPr/>
          <a:lstStyle/>
          <a:p>
            <a:r>
              <a:rPr lang="en-US" altLang="en-US" b="1" i="0" dirty="0">
                <a:solidFill>
                  <a:schemeClr val="tx1">
                    <a:lumMod val="75000"/>
                    <a:lumOff val="25000"/>
                  </a:schemeClr>
                </a:solidFill>
                <a:latin typeface="+mn-lt"/>
                <a:cs typeface="Tahoma" panose="020B0604030504040204" pitchFamily="34" charset="0"/>
              </a:rPr>
              <a:t>In order to begin “working”:</a:t>
            </a:r>
          </a:p>
          <a:p>
            <a:r>
              <a:rPr lang="en-US" altLang="en-US" i="0" dirty="0">
                <a:solidFill>
                  <a:schemeClr val="tx1">
                    <a:lumMod val="75000"/>
                    <a:lumOff val="25000"/>
                  </a:schemeClr>
                </a:solidFill>
                <a:latin typeface="+mn-lt"/>
                <a:cs typeface="Tahoma" panose="020B0604030504040204" pitchFamily="34" charset="0"/>
              </a:rPr>
              <a:t>You must have received your EAD card; </a:t>
            </a:r>
            <a:r>
              <a:rPr lang="en-US" altLang="en-US" i="0" u="sng" dirty="0">
                <a:solidFill>
                  <a:schemeClr val="tx1">
                    <a:lumMod val="75000"/>
                    <a:lumOff val="25000"/>
                  </a:schemeClr>
                </a:solidFill>
                <a:latin typeface="+mn-lt"/>
                <a:cs typeface="Tahoma" panose="020B0604030504040204" pitchFamily="34" charset="0"/>
              </a:rPr>
              <a:t>AND</a:t>
            </a:r>
          </a:p>
          <a:p>
            <a:r>
              <a:rPr lang="en-US" altLang="en-US" i="0" dirty="0">
                <a:solidFill>
                  <a:schemeClr val="tx1">
                    <a:lumMod val="75000"/>
                    <a:lumOff val="25000"/>
                  </a:schemeClr>
                </a:solidFill>
                <a:latin typeface="+mn-lt"/>
                <a:cs typeface="Tahoma" panose="020B0604030504040204" pitchFamily="34" charset="0"/>
              </a:rPr>
              <a:t>It must be the day of or after the EAD start date</a:t>
            </a:r>
          </a:p>
          <a:p>
            <a:endParaRPr lang="en-US" altLang="en-US" b="1" i="0" dirty="0">
              <a:latin typeface="+mn-lt"/>
              <a:cs typeface="Tahoma" panose="020B0604030504040204" pitchFamily="34" charset="0"/>
            </a:endParaRPr>
          </a:p>
          <a:p>
            <a:endParaRPr lang="en-US" altLang="en-US" dirty="0">
              <a:latin typeface="Tahoma" panose="020B0604030504040204" pitchFamily="34" charset="0"/>
              <a:cs typeface="Tahoma" panose="020B0604030504040204" pitchFamily="34" charset="0"/>
            </a:endParaRPr>
          </a:p>
          <a:p>
            <a:endParaRPr lang="en-US" altLang="en-US"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br>
              <a:rPr lang="en-US" altLang="en-US" sz="1800" b="1" dirty="0">
                <a:latin typeface="Tahoma" panose="020B0604030504040204" pitchFamily="34" charset="0"/>
                <a:cs typeface="Tahoma" panose="020B0604030504040204" pitchFamily="34" charset="0"/>
              </a:rPr>
            </a:br>
            <a:endParaRPr lang="en-US" dirty="0"/>
          </a:p>
        </p:txBody>
      </p:sp>
      <p:sp>
        <p:nvSpPr>
          <p:cNvPr id="5" name="Oval 4"/>
          <p:cNvSpPr/>
          <p:nvPr/>
        </p:nvSpPr>
        <p:spPr>
          <a:xfrm>
            <a:off x="5829751" y="5030222"/>
            <a:ext cx="845574" cy="2458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20489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solidFill>
                  <a:srgbClr val="E25414"/>
                </a:solidFill>
              </a:rPr>
              <a:t>Do I have to be Employed during OPT?</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Content Placeholder 3"/>
          <p:cNvSpPr>
            <a:spLocks noGrp="1"/>
          </p:cNvSpPr>
          <p:nvPr>
            <p:ph sz="quarter" idx="19"/>
          </p:nvPr>
        </p:nvSpPr>
        <p:spPr>
          <a:xfrm>
            <a:off x="1066799" y="1094048"/>
            <a:ext cx="10667999" cy="5027619"/>
          </a:xfrm>
        </p:spPr>
        <p:txBody>
          <a:bodyPr/>
          <a:lstStyle/>
          <a:p>
            <a:pPr marL="457200" indent="-457200">
              <a:buFont typeface="Arial" panose="020B0604020202020204" pitchFamily="34" charset="0"/>
              <a:buChar char="•"/>
            </a:pPr>
            <a:r>
              <a:rPr lang="en-US" altLang="en-US" sz="2800" i="0" dirty="0">
                <a:solidFill>
                  <a:schemeClr val="tx1">
                    <a:lumMod val="75000"/>
                    <a:lumOff val="25000"/>
                  </a:schemeClr>
                </a:solidFill>
                <a:latin typeface="+mn-lt"/>
                <a:cs typeface="Tahoma" panose="020B0604030504040204" pitchFamily="34" charset="0"/>
              </a:rPr>
              <a:t>“Employment” is required to maintain F-1 status while on OPT</a:t>
            </a:r>
          </a:p>
          <a:p>
            <a:pPr marL="457200" indent="-457200">
              <a:buFont typeface="Arial" panose="020B0604020202020204" pitchFamily="34" charset="0"/>
              <a:buChar char="•"/>
            </a:pPr>
            <a:r>
              <a:rPr lang="en-US" altLang="en-US" sz="2800" i="0" dirty="0">
                <a:solidFill>
                  <a:schemeClr val="tx1">
                    <a:lumMod val="75000"/>
                    <a:lumOff val="25000"/>
                  </a:schemeClr>
                </a:solidFill>
                <a:latin typeface="+mn-lt"/>
                <a:cs typeface="Tahoma" panose="020B0604030504040204" pitchFamily="34" charset="0"/>
              </a:rPr>
              <a:t>You cannot accumulate more than 90 days (aggregate) of “unemployment” during initial OPT authorization period but you can accrue up to 90 days of unemployment.</a:t>
            </a:r>
          </a:p>
          <a:p>
            <a:pPr marL="457200" indent="-457200">
              <a:buFont typeface="Arial" panose="020B0604020202020204" pitchFamily="34" charset="0"/>
              <a:buChar char="•"/>
            </a:pPr>
            <a:r>
              <a:rPr lang="en-US" altLang="en-US" sz="2800" i="0" dirty="0">
                <a:solidFill>
                  <a:schemeClr val="tx1">
                    <a:lumMod val="75000"/>
                    <a:lumOff val="25000"/>
                  </a:schemeClr>
                </a:solidFill>
                <a:latin typeface="+mn-lt"/>
                <a:cs typeface="Tahoma" panose="020B0604030504040204" pitchFamily="34" charset="0"/>
              </a:rPr>
              <a:t>Days of unemployment exist; unusual for a </a:t>
            </a:r>
          </a:p>
          <a:p>
            <a:r>
              <a:rPr lang="en-US" altLang="en-US" sz="2800" i="0" dirty="0">
                <a:solidFill>
                  <a:schemeClr val="tx1">
                    <a:lumMod val="75000"/>
                    <a:lumOff val="25000"/>
                  </a:schemeClr>
                </a:solidFill>
                <a:latin typeface="+mn-lt"/>
                <a:cs typeface="Tahoma" panose="020B0604030504040204" pitchFamily="34" charset="0"/>
              </a:rPr>
              <a:t>	student to not have days of </a:t>
            </a:r>
            <a:r>
              <a:rPr lang="en-US" altLang="en-US" sz="2800" i="0" dirty="0" err="1">
                <a:solidFill>
                  <a:schemeClr val="tx1">
                    <a:lumMod val="75000"/>
                    <a:lumOff val="25000"/>
                  </a:schemeClr>
                </a:solidFill>
                <a:latin typeface="+mn-lt"/>
                <a:cs typeface="Tahoma" panose="020B0604030504040204" pitchFamily="34" charset="0"/>
              </a:rPr>
              <a:t>unemploy</a:t>
            </a:r>
            <a:r>
              <a:rPr lang="en-US" altLang="en-US" sz="2800" i="0" dirty="0">
                <a:solidFill>
                  <a:schemeClr val="tx1">
                    <a:lumMod val="75000"/>
                    <a:lumOff val="25000"/>
                  </a:schemeClr>
                </a:solidFill>
                <a:latin typeface="+mn-lt"/>
                <a:cs typeface="Tahoma" panose="020B0604030504040204" pitchFamily="34" charset="0"/>
              </a:rPr>
              <a:t>-</a:t>
            </a:r>
          </a:p>
          <a:p>
            <a:r>
              <a:rPr lang="en-US" altLang="en-US" sz="2800" i="0" dirty="0">
                <a:solidFill>
                  <a:schemeClr val="tx1">
                    <a:lumMod val="75000"/>
                    <a:lumOff val="25000"/>
                  </a:schemeClr>
                </a:solidFill>
                <a:latin typeface="+mn-lt"/>
                <a:cs typeface="Tahoma" panose="020B0604030504040204" pitchFamily="34" charset="0"/>
              </a:rPr>
              <a:t>	</a:t>
            </a:r>
            <a:r>
              <a:rPr lang="en-US" altLang="en-US" sz="2800" i="0" dirty="0" err="1">
                <a:solidFill>
                  <a:schemeClr val="tx1">
                    <a:lumMod val="75000"/>
                    <a:lumOff val="25000"/>
                  </a:schemeClr>
                </a:solidFill>
                <a:latin typeface="+mn-lt"/>
                <a:cs typeface="Tahoma" panose="020B0604030504040204" pitchFamily="34" charset="0"/>
              </a:rPr>
              <a:t>ment</a:t>
            </a:r>
            <a:r>
              <a:rPr lang="en-US" altLang="en-US" sz="2800" i="0" dirty="0">
                <a:solidFill>
                  <a:schemeClr val="tx1">
                    <a:lumMod val="75000"/>
                    <a:lumOff val="25000"/>
                  </a:schemeClr>
                </a:solidFill>
                <a:latin typeface="+mn-lt"/>
                <a:cs typeface="Tahoma" panose="020B0604030504040204" pitchFamily="34" charset="0"/>
              </a:rPr>
              <a:t> unless they have a job with a fixed</a:t>
            </a:r>
          </a:p>
          <a:p>
            <a:r>
              <a:rPr lang="en-US" altLang="en-US" sz="2800" i="0" dirty="0">
                <a:solidFill>
                  <a:schemeClr val="tx1">
                    <a:lumMod val="75000"/>
                    <a:lumOff val="25000"/>
                  </a:schemeClr>
                </a:solidFill>
                <a:latin typeface="+mn-lt"/>
                <a:cs typeface="Tahoma" panose="020B0604030504040204" pitchFamily="34" charset="0"/>
              </a:rPr>
              <a:t>	start date before they apply for OPT; </a:t>
            </a:r>
          </a:p>
          <a:p>
            <a:r>
              <a:rPr lang="en-US" altLang="en-US" sz="2800" i="0" dirty="0">
                <a:solidFill>
                  <a:schemeClr val="tx1">
                    <a:lumMod val="75000"/>
                    <a:lumOff val="25000"/>
                  </a:schemeClr>
                </a:solidFill>
                <a:latin typeface="+mn-lt"/>
                <a:cs typeface="Tahoma" panose="020B0604030504040204" pitchFamily="34" charset="0"/>
              </a:rPr>
              <a:t>	could look suspicious to immigration for</a:t>
            </a:r>
          </a:p>
          <a:p>
            <a:r>
              <a:rPr lang="en-US" altLang="en-US" sz="2800" i="0" dirty="0">
                <a:solidFill>
                  <a:schemeClr val="tx1">
                    <a:lumMod val="75000"/>
                    <a:lumOff val="25000"/>
                  </a:schemeClr>
                </a:solidFill>
                <a:latin typeface="+mn-lt"/>
                <a:cs typeface="Tahoma" panose="020B0604030504040204" pitchFamily="34" charset="0"/>
              </a:rPr>
              <a:t>	a student to have 0 days of unemployment-life is not like that</a:t>
            </a:r>
            <a:endParaRPr lang="en-US" altLang="en-US" i="0" dirty="0">
              <a:latin typeface="+mn-lt"/>
              <a:cs typeface="Tahoma" panose="020B0604030504040204" pitchFamily="34" charset="0"/>
            </a:endParaRPr>
          </a:p>
          <a:p>
            <a:endParaRPr lang="en-US" altLang="en-US" dirty="0">
              <a:latin typeface="Tahoma" panose="020B0604030504040204" pitchFamily="34" charset="0"/>
              <a:cs typeface="Tahoma" panose="020B0604030504040204" pitchFamily="34" charset="0"/>
            </a:endParaRPr>
          </a:p>
          <a:p>
            <a:endParaRPr lang="en-US" altLang="en-US"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br>
              <a:rPr lang="en-US" altLang="en-US" sz="1800" b="1" dirty="0">
                <a:latin typeface="Tahoma" panose="020B0604030504040204" pitchFamily="34" charset="0"/>
                <a:cs typeface="Tahoma" panose="020B0604030504040204" pitchFamily="34" charset="0"/>
              </a:rPr>
            </a:br>
            <a:endParaRPr lang="en-US" dirty="0"/>
          </a:p>
        </p:txBody>
      </p:sp>
      <p:pic>
        <p:nvPicPr>
          <p:cNvPr id="7" name="Picture 6" descr="Article: Follow these tips if you work from home — People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3156" y="2525087"/>
            <a:ext cx="3735821" cy="2843868"/>
          </a:xfrm>
          <a:prstGeom prst="rect">
            <a:avLst/>
          </a:prstGeom>
        </p:spPr>
      </p:pic>
    </p:spTree>
    <p:extLst>
      <p:ext uri="{BB962C8B-B14F-4D97-AF65-F5344CB8AC3E}">
        <p14:creationId xmlns:p14="http://schemas.microsoft.com/office/powerpoint/2010/main" val="1038019947"/>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a:xfrm>
            <a:off x="883920" y="354717"/>
            <a:ext cx="10668000" cy="632988"/>
          </a:xfrm>
        </p:spPr>
        <p:txBody>
          <a:bodyPr/>
          <a:lstStyle/>
          <a:p>
            <a:r>
              <a:rPr lang="en-US" dirty="0"/>
              <a:t>What is considered “Employment”?</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Content Placeholder 3"/>
          <p:cNvSpPr>
            <a:spLocks noGrp="1"/>
          </p:cNvSpPr>
          <p:nvPr>
            <p:ph sz="quarter" idx="19"/>
          </p:nvPr>
        </p:nvSpPr>
        <p:spPr>
          <a:xfrm>
            <a:off x="1066799" y="1094048"/>
            <a:ext cx="10667999" cy="5027619"/>
          </a:xfrm>
        </p:spPr>
        <p:txBody>
          <a:bodyPr/>
          <a:lstStyle/>
          <a:p>
            <a:r>
              <a:rPr lang="en-US" altLang="en-US" i="0" dirty="0">
                <a:solidFill>
                  <a:schemeClr val="tx1">
                    <a:lumMod val="75000"/>
                    <a:lumOff val="25000"/>
                  </a:schemeClr>
                </a:solidFill>
                <a:latin typeface="+mn-lt"/>
                <a:cs typeface="Tahoma" panose="020B0604030504040204" pitchFamily="34" charset="0"/>
              </a:rPr>
              <a:t>To avoid accruing days of “unemployment” you must work at least 20 hours per week in your field. </a:t>
            </a:r>
          </a:p>
          <a:p>
            <a:r>
              <a:rPr lang="en-US" altLang="en-US" i="0" dirty="0">
                <a:solidFill>
                  <a:schemeClr val="tx1">
                    <a:lumMod val="75000"/>
                    <a:lumOff val="25000"/>
                  </a:schemeClr>
                </a:solidFill>
                <a:latin typeface="+mn-lt"/>
                <a:cs typeface="Tahoma" panose="020B0604030504040204" pitchFamily="34" charset="0"/>
              </a:rPr>
              <a:t>It can be: </a:t>
            </a:r>
          </a:p>
          <a:p>
            <a:pPr marL="800100" lvl="1" indent="-342900">
              <a:buFont typeface="Arial" panose="020B0604020202020204" pitchFamily="34" charset="0"/>
              <a:buChar char="•"/>
            </a:pPr>
            <a:r>
              <a:rPr lang="en-US" altLang="en-US" i="0" dirty="0">
                <a:solidFill>
                  <a:schemeClr val="tx1">
                    <a:lumMod val="75000"/>
                    <a:lumOff val="25000"/>
                  </a:schemeClr>
                </a:solidFill>
                <a:latin typeface="+mn-lt"/>
                <a:cs typeface="Tahoma" panose="020B0604030504040204" pitchFamily="34" charset="0"/>
              </a:rPr>
              <a:t>Paid employment</a:t>
            </a:r>
          </a:p>
          <a:p>
            <a:pPr marL="800100" lvl="1" indent="-342900">
              <a:buFont typeface="Arial" panose="020B0604020202020204" pitchFamily="34" charset="0"/>
              <a:buChar char="•"/>
            </a:pPr>
            <a:r>
              <a:rPr lang="en-US" altLang="en-US" i="0" dirty="0">
                <a:solidFill>
                  <a:schemeClr val="tx1">
                    <a:lumMod val="75000"/>
                    <a:lumOff val="25000"/>
                  </a:schemeClr>
                </a:solidFill>
                <a:latin typeface="+mn-lt"/>
                <a:cs typeface="Tahoma" panose="020B0604030504040204" pitchFamily="34" charset="0"/>
              </a:rPr>
              <a:t>Unpaid employment: as a volunteer or unpaid intern as long as this practice does not violate labor laws (except STEM Extension)</a:t>
            </a:r>
          </a:p>
          <a:p>
            <a:pPr marL="800100" lvl="1" indent="-342900">
              <a:buFont typeface="Arial" panose="020B0604020202020204" pitchFamily="34" charset="0"/>
              <a:buChar char="•"/>
            </a:pPr>
            <a:r>
              <a:rPr lang="en-US" altLang="en-US" i="0" dirty="0">
                <a:solidFill>
                  <a:schemeClr val="tx1">
                    <a:lumMod val="75000"/>
                    <a:lumOff val="25000"/>
                  </a:schemeClr>
                </a:solidFill>
                <a:latin typeface="+mn-lt"/>
                <a:cs typeface="Tahoma" panose="020B0604030504040204" pitchFamily="34" charset="0"/>
              </a:rPr>
              <a:t>Employment through an agency or consulting firm </a:t>
            </a:r>
          </a:p>
          <a:p>
            <a:pPr marL="800100" lvl="1" indent="-342900">
              <a:buFont typeface="Arial" panose="020B0604020202020204" pitchFamily="34" charset="0"/>
              <a:buChar char="•"/>
            </a:pPr>
            <a:r>
              <a:rPr lang="en-US" altLang="en-US" i="0" dirty="0">
                <a:solidFill>
                  <a:schemeClr val="tx1">
                    <a:lumMod val="75000"/>
                    <a:lumOff val="25000"/>
                  </a:schemeClr>
                </a:solidFill>
                <a:latin typeface="+mn-lt"/>
                <a:cs typeface="Tahoma" panose="020B0604030504040204" pitchFamily="34" charset="0"/>
              </a:rPr>
              <a:t>Work for hire: individual performs services on a contractual basis instead of an employment basis-payment usually reported for tax purposes on a Form 1099</a:t>
            </a:r>
          </a:p>
          <a:p>
            <a:pPr marL="800100" lvl="1" indent="-342900">
              <a:buFont typeface="Arial" panose="020B0604020202020204" pitchFamily="34" charset="0"/>
              <a:buChar char="•"/>
            </a:pPr>
            <a:r>
              <a:rPr lang="en-US" altLang="en-US" i="0" dirty="0">
                <a:solidFill>
                  <a:schemeClr val="tx1">
                    <a:lumMod val="75000"/>
                    <a:lumOff val="25000"/>
                  </a:schemeClr>
                </a:solidFill>
                <a:latin typeface="+mn-lt"/>
                <a:cs typeface="Tahoma" panose="020B0604030504040204" pitchFamily="34" charset="0"/>
              </a:rPr>
              <a:t>For multiple employers at the same time</a:t>
            </a:r>
          </a:p>
          <a:p>
            <a:pPr marL="800100" lvl="1" indent="-342900">
              <a:buFont typeface="Arial" panose="020B0604020202020204" pitchFamily="34" charset="0"/>
              <a:buChar char="•"/>
            </a:pPr>
            <a:r>
              <a:rPr lang="en-US" altLang="en-US" i="0" dirty="0">
                <a:solidFill>
                  <a:schemeClr val="tx1">
                    <a:lumMod val="75000"/>
                    <a:lumOff val="25000"/>
                  </a:schemeClr>
                </a:solidFill>
                <a:latin typeface="+mn-lt"/>
                <a:cs typeface="Tahoma" panose="020B0604030504040204" pitchFamily="34" charset="0"/>
              </a:rPr>
              <a:t>For short-term multiple employers at different times</a:t>
            </a:r>
          </a:p>
          <a:p>
            <a:pPr marL="800100" lvl="1" indent="-342900">
              <a:buFont typeface="Arial" panose="020B0604020202020204" pitchFamily="34" charset="0"/>
              <a:buChar char="•"/>
            </a:pPr>
            <a:r>
              <a:rPr lang="en-US" altLang="en-US" i="0" dirty="0">
                <a:solidFill>
                  <a:schemeClr val="tx1">
                    <a:lumMod val="75000"/>
                    <a:lumOff val="25000"/>
                  </a:schemeClr>
                </a:solidFill>
                <a:latin typeface="+mn-lt"/>
                <a:cs typeface="Tahoma" panose="020B0604030504040204" pitchFamily="34" charset="0"/>
              </a:rPr>
              <a:t>As a Self-employed business owner</a:t>
            </a:r>
          </a:p>
          <a:p>
            <a:endParaRPr lang="en-US" altLang="en-US" dirty="0">
              <a:latin typeface="Tahoma" panose="020B0604030504040204" pitchFamily="34" charset="0"/>
              <a:cs typeface="Tahoma" panose="020B0604030504040204" pitchFamily="34" charset="0"/>
            </a:endParaRPr>
          </a:p>
          <a:p>
            <a:endParaRPr lang="en-US" altLang="en-US"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br>
              <a:rPr lang="en-US" altLang="en-US" sz="1800" b="1" dirty="0">
                <a:latin typeface="Tahoma" panose="020B0604030504040204" pitchFamily="34" charset="0"/>
                <a:cs typeface="Tahoma" panose="020B0604030504040204" pitchFamily="34" charset="0"/>
              </a:rPr>
            </a:br>
            <a:endParaRPr lang="en-US" dirty="0"/>
          </a:p>
        </p:txBody>
      </p:sp>
    </p:spTree>
    <p:extLst>
      <p:ext uri="{BB962C8B-B14F-4D97-AF65-F5344CB8AC3E}">
        <p14:creationId xmlns:p14="http://schemas.microsoft.com/office/powerpoint/2010/main" val="1390832700"/>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a:xfrm>
            <a:off x="883920" y="354717"/>
            <a:ext cx="10668000" cy="632988"/>
          </a:xfrm>
        </p:spPr>
        <p:txBody>
          <a:bodyPr/>
          <a:lstStyle/>
          <a:p>
            <a:r>
              <a:rPr lang="en-US" dirty="0"/>
              <a:t>How Do I Report Employment While on OPT? </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10" name="TextBox 9"/>
          <p:cNvSpPr txBox="1"/>
          <p:nvPr/>
        </p:nvSpPr>
        <p:spPr>
          <a:xfrm>
            <a:off x="962527" y="964728"/>
            <a:ext cx="10772271"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After your OPT start date is reached, you will receive an email from the Student Exchange Visitor Program (SEVP)  instructing you to create an SEVP Portal Account.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You will use the SEVP Portal account to report any changes within 10 days of such changes to your:</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address</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Foreign address </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prstClr val="black">
                    <a:lumMod val="75000"/>
                    <a:lumOff val="25000"/>
                  </a:prstClr>
                </a:solidFill>
                <a:latin typeface="Calibri" panose="020F0502020204030204"/>
              </a:rPr>
              <a:t>Telephone number</a:t>
            </a: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13" name="Picture 12"/>
          <p:cNvPicPr>
            <a:picLocks noChangeAspect="1"/>
          </p:cNvPicPr>
          <p:nvPr/>
        </p:nvPicPr>
        <p:blipFill>
          <a:blip r:embed="rId3"/>
          <a:stretch>
            <a:fillRect/>
          </a:stretch>
        </p:blipFill>
        <p:spPr>
          <a:xfrm>
            <a:off x="5201620" y="4168164"/>
            <a:ext cx="3105149" cy="1789191"/>
          </a:xfrm>
          <a:prstGeom prst="rect">
            <a:avLst/>
          </a:prstGeom>
        </p:spPr>
      </p:pic>
      <p:pic>
        <p:nvPicPr>
          <p:cNvPr id="4" name="Picture 3"/>
          <p:cNvPicPr>
            <a:picLocks noChangeAspect="1"/>
          </p:cNvPicPr>
          <p:nvPr/>
        </p:nvPicPr>
        <p:blipFill>
          <a:blip r:embed="rId4"/>
          <a:stretch>
            <a:fillRect/>
          </a:stretch>
        </p:blipFill>
        <p:spPr>
          <a:xfrm>
            <a:off x="7954297" y="3154263"/>
            <a:ext cx="3859108" cy="2915771"/>
          </a:xfrm>
          <a:prstGeom prst="rect">
            <a:avLst/>
          </a:prstGeom>
        </p:spPr>
      </p:pic>
    </p:spTree>
    <p:extLst>
      <p:ext uri="{BB962C8B-B14F-4D97-AF65-F5344CB8AC3E}">
        <p14:creationId xmlns:p14="http://schemas.microsoft.com/office/powerpoint/2010/main" val="3020322943"/>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a:xfrm>
            <a:off x="883920" y="354717"/>
            <a:ext cx="10668000" cy="632988"/>
          </a:xfrm>
        </p:spPr>
        <p:txBody>
          <a:bodyPr/>
          <a:lstStyle/>
          <a:p>
            <a:r>
              <a:rPr lang="en-US" dirty="0"/>
              <a:t>Other Reporting Requirements While on OPT? </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10" name="TextBox 9"/>
          <p:cNvSpPr txBox="1"/>
          <p:nvPr/>
        </p:nvSpPr>
        <p:spPr>
          <a:xfrm>
            <a:off x="962527" y="1068404"/>
            <a:ext cx="10772271"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You will also use the SEVP Portal to report your Employment Information: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prstClr val="black">
                    <a:lumMod val="75000"/>
                    <a:lumOff val="25000"/>
                  </a:prstClr>
                </a:solidFill>
                <a:latin typeface="Calibri" panose="020F0502020204030204"/>
              </a:rPr>
              <a:t>Name of Employer</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a:t>
            </a:r>
            <a:r>
              <a:rPr lang="en-US" sz="2800" dirty="0" err="1">
                <a:solidFill>
                  <a:prstClr val="black">
                    <a:lumMod val="75000"/>
                    <a:lumOff val="25000"/>
                  </a:prstClr>
                </a:solidFill>
                <a:latin typeface="Calibri" panose="020F0502020204030204"/>
              </a:rPr>
              <a:t>ddress</a:t>
            </a:r>
            <a:r>
              <a:rPr lang="en-US" sz="2800" dirty="0">
                <a:solidFill>
                  <a:prstClr val="black">
                    <a:lumMod val="75000"/>
                    <a:lumOff val="25000"/>
                  </a:prstClr>
                </a:solidFill>
                <a:latin typeface="Calibri" panose="020F0502020204030204"/>
              </a:rPr>
              <a:t> of Employer</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Start Date of Employment</a:t>
            </a:r>
          </a:p>
          <a:p>
            <a:pPr marL="1257300" lvl="2" indent="-342900">
              <a:buFont typeface="Arial" panose="020B0604020202020204" pitchFamily="34" charset="0"/>
              <a:buChar char="•"/>
              <a:defRPr/>
            </a:pPr>
            <a:r>
              <a:rPr lang="en-US" sz="2800" dirty="0">
                <a:solidFill>
                  <a:prstClr val="black">
                    <a:lumMod val="75000"/>
                    <a:lumOff val="25000"/>
                  </a:prstClr>
                </a:solidFill>
                <a:latin typeface="Calibri" panose="020F0502020204030204"/>
              </a:rPr>
              <a:t>This is the date you actually begin working for the employer-it is rarely/not always the start date of your OPT/EAD card </a:t>
            </a: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prstClr val="black">
                    <a:lumMod val="75000"/>
                    <a:lumOff val="25000"/>
                  </a:prstClr>
                </a:solidFill>
                <a:latin typeface="Calibri" panose="020F0502020204030204"/>
              </a:rPr>
              <a:t>End Date of Employment-if you end employment and begin employment with another employer</a:t>
            </a: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R="0" lvl="1" algn="l" defTabSz="914400" rtl="0" eaLnBrk="1" fontAlgn="auto" latinLnBrk="0" hangingPunct="1">
              <a:lnSpc>
                <a:spcPct val="100000"/>
              </a:lnSpc>
              <a:spcBef>
                <a:spcPts val="0"/>
              </a:spcBef>
              <a:spcAft>
                <a:spcPts val="0"/>
              </a:spcAft>
              <a:buClrTx/>
              <a:buSzTx/>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0760087"/>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solidFill>
                  <a:srgbClr val="E25414"/>
                </a:solidFill>
              </a:rPr>
              <a:t>What if I Lose MY EAD Card?</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Content Placeholder 3"/>
          <p:cNvSpPr>
            <a:spLocks noGrp="1"/>
          </p:cNvSpPr>
          <p:nvPr>
            <p:ph sz="quarter" idx="19"/>
          </p:nvPr>
        </p:nvSpPr>
        <p:spPr>
          <a:xfrm>
            <a:off x="1066799" y="1094048"/>
            <a:ext cx="10667999" cy="4921741"/>
          </a:xfrm>
        </p:spPr>
        <p:txBody>
          <a:bodyPr/>
          <a:lstStyle/>
          <a:p>
            <a:r>
              <a:rPr lang="en-US" altLang="en-US" sz="2800" i="0" dirty="0">
                <a:solidFill>
                  <a:schemeClr val="tx1">
                    <a:lumMod val="75000"/>
                    <a:lumOff val="25000"/>
                  </a:schemeClr>
                </a:solidFill>
                <a:latin typeface="+mn-lt"/>
                <a:cs typeface="Tahoma" panose="020B0604030504040204" pitchFamily="34" charset="0"/>
              </a:rPr>
              <a:t>If you have not begun working yet or will change employers, you will need to apply to USCIS for a Replacement EAD</a:t>
            </a:r>
          </a:p>
          <a:p>
            <a:pPr marL="800100" lvl="1" indent="-342900">
              <a:buFont typeface="Arial" panose="020B0604020202020204" pitchFamily="34" charset="0"/>
              <a:buChar char="•"/>
            </a:pPr>
            <a:r>
              <a:rPr lang="en-US" altLang="en-US" sz="2800" i="0" dirty="0">
                <a:solidFill>
                  <a:schemeClr val="tx1">
                    <a:lumMod val="75000"/>
                    <a:lumOff val="25000"/>
                  </a:schemeClr>
                </a:solidFill>
                <a:latin typeface="+mn-lt"/>
                <a:cs typeface="Tahoma" panose="020B0604030504040204" pitchFamily="34" charset="0"/>
              </a:rPr>
              <a:t>Another I-765</a:t>
            </a:r>
          </a:p>
          <a:p>
            <a:pPr marL="800100" lvl="1" indent="-342900">
              <a:buFont typeface="Arial" panose="020B0604020202020204" pitchFamily="34" charset="0"/>
              <a:buChar char="•"/>
            </a:pPr>
            <a:r>
              <a:rPr lang="en-US" altLang="en-US" sz="2800" i="0" dirty="0">
                <a:solidFill>
                  <a:schemeClr val="tx1">
                    <a:lumMod val="75000"/>
                    <a:lumOff val="25000"/>
                  </a:schemeClr>
                </a:solidFill>
                <a:latin typeface="+mn-lt"/>
                <a:cs typeface="Tahoma" panose="020B0604030504040204" pitchFamily="34" charset="0"/>
              </a:rPr>
              <a:t>Another photo</a:t>
            </a:r>
          </a:p>
          <a:p>
            <a:pPr marL="800100" lvl="1" indent="-342900">
              <a:buFont typeface="Arial" panose="020B0604020202020204" pitchFamily="34" charset="0"/>
              <a:buChar char="•"/>
            </a:pPr>
            <a:r>
              <a:rPr lang="en-US" altLang="en-US" sz="2800" i="0" dirty="0">
                <a:solidFill>
                  <a:schemeClr val="tx1">
                    <a:lumMod val="75000"/>
                    <a:lumOff val="25000"/>
                  </a:schemeClr>
                </a:solidFill>
                <a:latin typeface="+mn-lt"/>
                <a:cs typeface="Tahoma" panose="020B0604030504040204" pitchFamily="34" charset="0"/>
              </a:rPr>
              <a:t>Copies of documents</a:t>
            </a:r>
          </a:p>
          <a:p>
            <a:pPr marL="800100" lvl="1" indent="-342900">
              <a:buFont typeface="Arial" panose="020B0604020202020204" pitchFamily="34" charset="0"/>
              <a:buChar char="•"/>
            </a:pPr>
            <a:r>
              <a:rPr lang="en-US" altLang="en-US" sz="2800" i="0" dirty="0">
                <a:solidFill>
                  <a:schemeClr val="tx1">
                    <a:lumMod val="75000"/>
                    <a:lumOff val="25000"/>
                  </a:schemeClr>
                </a:solidFill>
                <a:latin typeface="+mn-lt"/>
                <a:cs typeface="Tahoma" panose="020B0604030504040204" pitchFamily="34" charset="0"/>
              </a:rPr>
              <a:t>Another Filing Fee</a:t>
            </a:r>
          </a:p>
          <a:p>
            <a:endParaRPr lang="en-US" altLang="en-US" sz="2800" i="0" dirty="0">
              <a:solidFill>
                <a:schemeClr val="tx1">
                  <a:lumMod val="75000"/>
                  <a:lumOff val="25000"/>
                </a:schemeClr>
              </a:solidFill>
              <a:latin typeface="+mn-lt"/>
              <a:cs typeface="Tahoma" panose="020B0604030504040204" pitchFamily="34" charset="0"/>
            </a:endParaRPr>
          </a:p>
          <a:p>
            <a:r>
              <a:rPr lang="en-US" altLang="en-US" sz="2800" i="0" dirty="0">
                <a:solidFill>
                  <a:schemeClr val="tx1">
                    <a:lumMod val="75000"/>
                    <a:lumOff val="25000"/>
                  </a:schemeClr>
                </a:solidFill>
                <a:latin typeface="+mn-lt"/>
                <a:cs typeface="Tahoma" panose="020B0604030504040204" pitchFamily="34" charset="0"/>
              </a:rPr>
              <a:t>If you will continue to work for the same employer, you may not need to apply for a Replacement EAD</a:t>
            </a:r>
          </a:p>
          <a:p>
            <a:r>
              <a:rPr lang="en-US" altLang="en-US" sz="2800" i="0" dirty="0">
                <a:solidFill>
                  <a:schemeClr val="tx1"/>
                </a:solidFill>
                <a:latin typeface="+mn-lt"/>
                <a:cs typeface="Tahoma" panose="020B0604030504040204" pitchFamily="34" charset="0"/>
              </a:rPr>
              <a:t> </a:t>
            </a:r>
          </a:p>
          <a:p>
            <a:endParaRPr lang="en-US" altLang="en-US"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br>
              <a:rPr lang="en-US" altLang="en-US" sz="1800" b="1" dirty="0">
                <a:latin typeface="Tahoma" panose="020B0604030504040204" pitchFamily="34" charset="0"/>
                <a:cs typeface="Tahoma" panose="020B0604030504040204" pitchFamily="34" charset="0"/>
              </a:rPr>
            </a:br>
            <a:endParaRPr lang="en-US" dirty="0"/>
          </a:p>
        </p:txBody>
      </p:sp>
    </p:spTree>
    <p:extLst>
      <p:ext uri="{BB962C8B-B14F-4D97-AF65-F5344CB8AC3E}">
        <p14:creationId xmlns:p14="http://schemas.microsoft.com/office/powerpoint/2010/main" val="3467907348"/>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solidFill>
                  <a:srgbClr val="E25414"/>
                </a:solidFill>
              </a:rPr>
              <a:t>Can I Travel Outside the U.S. While on OPT?</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817834" y="1112011"/>
            <a:ext cx="10990708"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Authorized for Pre-Completion OPT</a:t>
            </a:r>
          </a:p>
          <a:p>
            <a:pPr marL="800100" marR="0" lvl="1"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Requirements are the same as travel while in F-1 status</a:t>
            </a:r>
          </a:p>
          <a:p>
            <a:pPr marL="800100" marR="0" lvl="1"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Passport, valid F-1 visa, I-20 signed for Travel on Page 2 within last 12 months</a:t>
            </a:r>
          </a:p>
          <a:p>
            <a:pPr marL="457200" marR="0" lvl="1"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Authorized for Post-Completion OPT</a:t>
            </a:r>
          </a:p>
          <a:p>
            <a:pPr marL="800100" marR="0" lvl="1"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Passport</a:t>
            </a:r>
          </a:p>
          <a:p>
            <a:pPr marL="800100" marR="0" lvl="1"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Valid F-1 visa</a:t>
            </a:r>
          </a:p>
          <a:p>
            <a:pPr marL="800100" marR="0" lvl="1"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I-20 signed for Travel on Page 2 within last 6 months</a:t>
            </a:r>
          </a:p>
          <a:p>
            <a:pPr marL="800100" marR="0" lvl="1"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EAD card</a:t>
            </a:r>
          </a:p>
          <a:p>
            <a:pPr marL="800100" marR="0" lvl="1"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Documentation of employment-letter of recent date, recent pay stub  </a:t>
            </a:r>
          </a:p>
        </p:txBody>
      </p:sp>
    </p:spTree>
    <p:extLst>
      <p:ext uri="{BB962C8B-B14F-4D97-AF65-F5344CB8AC3E}">
        <p14:creationId xmlns:p14="http://schemas.microsoft.com/office/powerpoint/2010/main" val="3376965904"/>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a:xfrm>
            <a:off x="930728" y="258656"/>
            <a:ext cx="10804071" cy="522811"/>
          </a:xfrm>
        </p:spPr>
        <p:txBody>
          <a:bodyPr/>
          <a:lstStyle/>
          <a:p>
            <a:r>
              <a:rPr lang="en-US" sz="3200" dirty="0">
                <a:solidFill>
                  <a:srgbClr val="E25414"/>
                </a:solidFill>
              </a:rPr>
              <a:t>Can I Travel Outside the U.S. While my OPT is Pending?</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034724" y="1036269"/>
            <a:ext cx="10395856" cy="489364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Yes, if you are still enrolled as a full-time student</a:t>
            </a:r>
          </a:p>
          <a:p>
            <a:pPr marL="800100" marR="0" lvl="1"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May graduates apply for OPT in February and travel during Spring break</a:t>
            </a:r>
          </a:p>
          <a:p>
            <a:pPr marL="800100" marR="0" lvl="1"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December graduates apply for OPT in September and travel during Thanksgiving break</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you have already completed your program of study:  Travel is </a:t>
            </a:r>
            <a:r>
              <a:rPr kumimoji="0" lang="en-US" alt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not</a:t>
            </a: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 recommended.</a:t>
            </a:r>
          </a:p>
          <a:p>
            <a:pPr marL="800100" marR="0" lvl="1"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No basis for readmission to the U.S.</a:t>
            </a:r>
          </a:p>
          <a:p>
            <a:pPr marL="1257300" marR="0" lvl="2"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No longer a student</a:t>
            </a:r>
          </a:p>
          <a:p>
            <a:pPr marL="1257300" marR="0" lvl="2"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OPT not yet approved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Regulatory language:  Students approved for OPT may be readmitted to the U.S. to resume employment</a:t>
            </a: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650683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lide Title"/>
          <p:cNvSpPr>
            <a:spLocks noGrp="1"/>
          </p:cNvSpPr>
          <p:nvPr>
            <p:ph type="title"/>
          </p:nvPr>
        </p:nvSpPr>
        <p:spPr/>
        <p:txBody>
          <a:bodyPr/>
          <a:lstStyle/>
          <a:p>
            <a:r>
              <a:rPr lang="en-US" dirty="0"/>
              <a:t>Do I Need a Job Offer to Apply for OPT?</a:t>
            </a:r>
          </a:p>
        </p:txBody>
      </p:sp>
      <p:sp>
        <p:nvSpPr>
          <p:cNvPr id="6" name="Division Name, if applicable"/>
          <p:cNvSpPr>
            <a:spLocks noGrp="1"/>
          </p:cNvSpPr>
          <p:nvPr>
            <p:ph type="body" sz="quarter" idx="21"/>
          </p:nvPr>
        </p:nvSpPr>
        <p:spPr>
          <a:prstGeom prst="rect">
            <a:avLst/>
          </a:prstGeom>
        </p:spPr>
        <p:txBody>
          <a:bodyPr/>
          <a:lstStyle/>
          <a:p>
            <a:r>
              <a:rPr lang="en-US" dirty="0"/>
              <a:t>Center for International Services</a:t>
            </a:r>
          </a:p>
        </p:txBody>
      </p:sp>
      <p:sp>
        <p:nvSpPr>
          <p:cNvPr id="4" name="Rectangle 3"/>
          <p:cNvSpPr/>
          <p:nvPr/>
        </p:nvSpPr>
        <p:spPr>
          <a:xfrm>
            <a:off x="1004816" y="895820"/>
            <a:ext cx="10655166" cy="2267672"/>
          </a:xfrm>
          <a:prstGeom prst="rect">
            <a:avLst/>
          </a:prstGeom>
        </p:spPr>
        <p:txBody>
          <a:bodyPr wrap="square">
            <a:spAutoFit/>
          </a:bodyPr>
          <a:lstStyle/>
          <a:p>
            <a:pPr marL="0" marR="0" lvl="1" indent="0" algn="l" defTabSz="914400" rtl="0" eaLnBrk="1" fontAlgn="auto" latinLnBrk="0" hangingPunct="1">
              <a:lnSpc>
                <a:spcPct val="80000"/>
              </a:lnSpc>
              <a:spcBef>
                <a:spcPts val="0"/>
              </a:spcBef>
              <a:spcAft>
                <a:spcPts val="0"/>
              </a:spcAft>
              <a:buClrTx/>
              <a:buSzTx/>
              <a:buFontTx/>
              <a:buNone/>
              <a:tabLst/>
              <a:defRPr/>
            </a:pPr>
            <a:endParaRPr kumimoji="0" lang="en-US" altLang="en-US" sz="3600" b="1"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800100" marR="0" lvl="2"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An offer for the training is not necessary to apply for OPT</a:t>
            </a:r>
          </a:p>
          <a:p>
            <a:pPr marL="800100" marR="0" lvl="2"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800100" marR="0" lvl="2"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 do not need to wait for a job offer to apply for OPT</a:t>
            </a:r>
          </a:p>
          <a:p>
            <a:pPr marL="914400" marR="0" lvl="3"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342900" marR="0" lvl="1" indent="-342900" algn="l" defTabSz="914400" rtl="0" eaLnBrk="1" fontAlgn="auto" latinLnBrk="0" hangingPunct="1">
              <a:lnSpc>
                <a:spcPct val="80000"/>
              </a:lnSpc>
              <a:spcBef>
                <a:spcPts val="0"/>
              </a:spcBef>
              <a:spcAft>
                <a:spcPts val="0"/>
              </a:spcAft>
              <a:buClrTx/>
              <a:buSzTx/>
              <a:buFont typeface="Wingdings" panose="05000000000000000000" pitchFamily="2" charset="2"/>
              <a:buChar char="v"/>
              <a:tabLst/>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p:txBody>
      </p:sp>
      <p:pic>
        <p:nvPicPr>
          <p:cNvPr id="5" name="Picture 4" descr="Job Offer - New Job | Drawing of a job offer, job offer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3369" y="2585884"/>
            <a:ext cx="3387211" cy="3387211"/>
          </a:xfrm>
          <a:prstGeom prst="rect">
            <a:avLst/>
          </a:prstGeom>
        </p:spPr>
      </p:pic>
      <p:sp>
        <p:nvSpPr>
          <p:cNvPr id="7" name="Flowchart: Summing Junction 6"/>
          <p:cNvSpPr/>
          <p:nvPr/>
        </p:nvSpPr>
        <p:spPr>
          <a:xfrm>
            <a:off x="8193309" y="2765321"/>
            <a:ext cx="3087329" cy="3028335"/>
          </a:xfrm>
          <a:prstGeom prst="flowChartSummingJunction">
            <a:avLst/>
          </a:prstGeom>
          <a:noFill/>
          <a:ln w="76200">
            <a:solidFill>
              <a:srgbClr val="F62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1905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t>I-9s, Social Security and Taxes</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034724" y="1022096"/>
            <a:ext cx="10395856" cy="4703467"/>
          </a:xfrm>
          <a:prstGeom prst="rect">
            <a:avLst/>
          </a:prstGeom>
          <a:noFill/>
        </p:spPr>
        <p:txBody>
          <a:bodyPr wrap="square" rtlCol="0">
            <a:spAutoFit/>
          </a:bodyPr>
          <a:lstStyle/>
          <a:p>
            <a:pPr marL="342900" marR="0" lvl="0"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I-9: </a:t>
            </a:r>
            <a:r>
              <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All employees in the U.S. must complete an I-9 Employment Eligibility Verification Form with their employers within 3 days of starting employment.</a:t>
            </a:r>
          </a:p>
          <a:p>
            <a:pPr marL="342900" marR="0" lvl="0"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342900" marR="0" lvl="0"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E-verify:  </a:t>
            </a:r>
            <a:r>
              <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Some employers participate in an electronic verification of identity and employment eligibility; this is not yet required by law</a:t>
            </a:r>
          </a:p>
          <a:p>
            <a:pPr marL="342900" marR="0" lvl="0"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342900" marR="0" lvl="0"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Social Security: </a:t>
            </a:r>
            <a:r>
              <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Employment in the U.S. requires a Social Security Number (SSN). If you do not have an SSN, you may apply for a SSN at the same time that you apply for OPT or once you receive your </a:t>
            </a:r>
            <a:r>
              <a:rPr kumimoji="0" lang="en-US" altLang="en-US" sz="2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Tahoma" panose="020B0604030504040204" pitchFamily="34" charset="0"/>
              </a:rPr>
              <a:t>EAD</a:t>
            </a:r>
            <a:endPar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342900" marR="0" lvl="0"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342900" indent="-342900">
              <a:lnSpc>
                <a:spcPct val="80000"/>
              </a:lnSpc>
              <a:buFont typeface="Arial" panose="020B0604020202020204" pitchFamily="34" charset="0"/>
              <a:buChar char="•"/>
              <a:defRPr/>
            </a:pPr>
            <a:r>
              <a:rPr kumimoji="0" lang="en-US" altLang="en-US" sz="2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Taxes:  </a:t>
            </a:r>
            <a:r>
              <a:rPr lang="en-US" altLang="en-US" sz="2200" dirty="0">
                <a:solidFill>
                  <a:schemeClr val="tx1">
                    <a:lumMod val="75000"/>
                    <a:lumOff val="25000"/>
                  </a:schemeClr>
                </a:solidFill>
                <a:cs typeface="Tahoma" panose="020B0604030504040204" pitchFamily="34" charset="0"/>
              </a:rPr>
              <a:t>See IRS </a:t>
            </a:r>
            <a:r>
              <a:rPr lang="en-US" altLang="en-US" sz="2200" dirty="0">
                <a:solidFill>
                  <a:schemeClr val="tx1">
                    <a:lumMod val="75000"/>
                    <a:lumOff val="25000"/>
                  </a:schemeClr>
                </a:solidFill>
                <a:cs typeface="Tahoma" panose="020B0604030504040204" pitchFamily="34" charset="0"/>
                <a:hlinkClick r:id="rId3"/>
              </a:rPr>
              <a:t>Publication 519</a:t>
            </a:r>
            <a:r>
              <a:rPr lang="en-US" altLang="en-US" sz="2200" dirty="0">
                <a:solidFill>
                  <a:schemeClr val="tx1">
                    <a:lumMod val="75000"/>
                    <a:lumOff val="25000"/>
                  </a:schemeClr>
                </a:solidFill>
                <a:cs typeface="Tahoma" panose="020B0604030504040204" pitchFamily="34" charset="0"/>
              </a:rPr>
              <a:t>, US Tax Guide for Aliens. </a:t>
            </a:r>
          </a:p>
          <a:p>
            <a:pPr marL="800100" marR="0" lvl="1"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Social Security and Medicare Taxes: </a:t>
            </a:r>
            <a:r>
              <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Typically, non-resident F-1 students with authorized OPT are exempt from Social Security (F.I.C.A) and Medicare taxes as long as you continue to declare non-resident status for tax purposes.</a:t>
            </a:r>
          </a:p>
          <a:p>
            <a:pPr marL="800100" marR="0" lvl="1"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Income Taxes: </a:t>
            </a:r>
            <a:r>
              <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Federal, state, and local taxes will be withheld from your paycheck by employers unless you qualify for a tax treaty exemption. (More information also available at the IRS website)</a:t>
            </a:r>
            <a:endPar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2543532"/>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a:xfrm>
            <a:off x="1066800" y="253938"/>
            <a:ext cx="10668000" cy="542767"/>
          </a:xfrm>
        </p:spPr>
        <p:txBody>
          <a:bodyPr/>
          <a:lstStyle/>
          <a:p>
            <a:r>
              <a:rPr lang="en-US" dirty="0">
                <a:solidFill>
                  <a:srgbClr val="E25414"/>
                </a:solidFill>
              </a:rPr>
              <a:t>H-1B Status</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066800" y="1015820"/>
            <a:ext cx="10395856"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The next usual employment status for F-1 students is H-1B status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H-1B status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temporary (maximum time period is 6 years) worker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in  a specialty occupation (position requires the minimum of a Bachelor’s degree in a specific field)</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Annual limit (cap) on the number of H-1Bs that can be approved:</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65,000 for those with at least a Bachelor’s degree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an additional 20,000 for those with a U.S. Masters or higher degree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H-1Bs become available on October 1 of every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p:txBody>
      </p:sp>
    </p:spTree>
    <p:extLst>
      <p:ext uri="{BB962C8B-B14F-4D97-AF65-F5344CB8AC3E}">
        <p14:creationId xmlns:p14="http://schemas.microsoft.com/office/powerpoint/2010/main" val="584947961"/>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solidFill>
                  <a:srgbClr val="E25414"/>
                </a:solidFill>
              </a:rPr>
              <a:t>H-1B Status</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066800" y="671691"/>
            <a:ext cx="10395856" cy="67095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The number of applications for H-1B status has exceeded the number of H-1Bs available every year for the last several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Employers file an electronic registration to compete for an H number for a set time period beginning in March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Many people whose employers will register for an H will not get chosen in this “lottery” system-will not be eligible to file an H-1B petition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If not enough applications received, then more “lottery winners” are notified they can file.  This year, many H-1B approvals were withdrawn because of layoffs/economic conditions and more H numbers became available during the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Taho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Taho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rPr>
              <a:t>  </a:t>
            </a:r>
          </a:p>
        </p:txBody>
      </p:sp>
    </p:spTree>
    <p:extLst>
      <p:ext uri="{BB962C8B-B14F-4D97-AF65-F5344CB8AC3E}">
        <p14:creationId xmlns:p14="http://schemas.microsoft.com/office/powerpoint/2010/main" val="1367237119"/>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solidFill>
                  <a:srgbClr val="E25414"/>
                </a:solidFill>
              </a:rPr>
              <a:t>OPT Cap Gap and H-1Bs</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066800" y="671691"/>
            <a:ext cx="10395856" cy="49859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If your registration is chosen and your employer files an H-1B petition for you, you may be eligible for a Cap Gap extension of your OPT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If your OPT expires before your H-1B can take effect on October 1, your OPT will be automatically extended to cover the gap in employment authorization between the end date of your OPT and the start of the H-1B on October 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Taho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Taho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rPr>
              <a:t>  </a:t>
            </a:r>
          </a:p>
        </p:txBody>
      </p:sp>
    </p:spTree>
    <p:extLst>
      <p:ext uri="{BB962C8B-B14F-4D97-AF65-F5344CB8AC3E}">
        <p14:creationId xmlns:p14="http://schemas.microsoft.com/office/powerpoint/2010/main" val="801137764"/>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solidFill>
                  <a:srgbClr val="E25414"/>
                </a:solidFill>
              </a:rPr>
              <a:t>Cap Gap and H-1Bs</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034724" y="1086277"/>
            <a:ext cx="10395856" cy="4912114"/>
          </a:xfrm>
          <a:prstGeom prst="rect">
            <a:avLst/>
          </a:prstGeom>
          <a:noFill/>
        </p:spPr>
        <p:txBody>
          <a:bodyPr wrap="square" rtlCol="0">
            <a:spAutoFit/>
          </a:bodyPr>
          <a:lstStyle/>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H-1B petition must request a Change of Status</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Cap Gap extension of OPT is not available to those whose:</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H-1B is filed as Consular Notification-will apply for an H-1B visa abroad</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OPT is valid until/past the date the H-1B change of status can take effect on October 1 </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H-1Bs are filed by exempt employers-universities and related research institutions</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Extension of F-1 status and OPT work authorization are automatically terminated upon rejection, denial, or revocation of H-1B petition.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endParaRPr>
          </a:p>
        </p:txBody>
      </p:sp>
    </p:spTree>
    <p:extLst>
      <p:ext uri="{BB962C8B-B14F-4D97-AF65-F5344CB8AC3E}">
        <p14:creationId xmlns:p14="http://schemas.microsoft.com/office/powerpoint/2010/main" val="3514978077"/>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solidFill>
                  <a:srgbClr val="E25414"/>
                </a:solidFill>
              </a:rPr>
              <a:t>Cap Gap and H-1Bs</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034724" y="1086277"/>
            <a:ext cx="10395856" cy="3188565"/>
          </a:xfrm>
          <a:prstGeom prst="rect">
            <a:avLst/>
          </a:prstGeom>
          <a:noFill/>
        </p:spPr>
        <p:txBody>
          <a:bodyPr wrap="square" rtlCol="0">
            <a:spAutoFit/>
          </a:bodyPr>
          <a:lstStyle/>
          <a:p>
            <a:pPr marR="0" lvl="1" algn="l" defTabSz="914400" rtl="0" eaLnBrk="1" fontAlgn="auto" latinLnBrk="0" hangingPunct="1">
              <a:lnSpc>
                <a:spcPct val="80000"/>
              </a:lnSpc>
              <a:spcBef>
                <a:spcPts val="0"/>
              </a:spcBef>
              <a:spcAft>
                <a:spcPts val="0"/>
              </a:spcAft>
              <a:buClrTx/>
              <a:buSzTx/>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indent="-457200">
              <a:lnSpc>
                <a:spcPct val="80000"/>
              </a:lnSpc>
              <a:buFont typeface="Arial" panose="020B0604020202020204" pitchFamily="34" charset="0"/>
              <a:buChar char="•"/>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If you or your employer have not received </a:t>
            </a:r>
          </a:p>
          <a:p>
            <a:pPr>
              <a:lnSpc>
                <a:spcPct val="80000"/>
              </a:lnSpc>
              <a:defRPr/>
            </a:pPr>
            <a:r>
              <a:rPr lang="en-US" sz="2800" dirty="0">
                <a:solidFill>
                  <a:prstClr val="black">
                    <a:lumMod val="75000"/>
                    <a:lumOff val="25000"/>
                  </a:prstClr>
                </a:solidFill>
                <a:latin typeface="Calibri" panose="020F0502020204030204"/>
              </a:rPr>
              <a:t>	</a:t>
            </a: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 receipt notice for an H-1B from USCIS, </a:t>
            </a:r>
          </a:p>
          <a:p>
            <a:pPr>
              <a:lnSpc>
                <a:spcPct val="80000"/>
              </a:lnSpc>
              <a:defRPr/>
            </a:pPr>
            <a:r>
              <a:rPr lang="en-US" sz="2800" dirty="0">
                <a:solidFill>
                  <a:prstClr val="black">
                    <a:lumMod val="75000"/>
                    <a:lumOff val="25000"/>
                  </a:prstClr>
                </a:solidFill>
                <a:latin typeface="Calibri" panose="020F0502020204030204"/>
              </a:rPr>
              <a:t>	</a:t>
            </a: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then your SEVIS record is not likely to </a:t>
            </a:r>
          </a:p>
          <a:p>
            <a:pPr>
              <a:lnSpc>
                <a:spcPct val="80000"/>
              </a:lnSpc>
              <a:defRPr/>
            </a:pPr>
            <a:r>
              <a:rPr lang="en-US" sz="2800" dirty="0">
                <a:solidFill>
                  <a:prstClr val="black">
                    <a:lumMod val="75000"/>
                    <a:lumOff val="25000"/>
                  </a:prstClr>
                </a:solidFill>
                <a:latin typeface="Calibri" panose="020F0502020204030204"/>
              </a:rPr>
              <a:t>	</a:t>
            </a: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have the cap gap applied to it and we </a:t>
            </a:r>
          </a:p>
          <a:p>
            <a:pPr>
              <a:lnSpc>
                <a:spcPct val="80000"/>
              </a:lnSpc>
              <a:defRPr/>
            </a:pPr>
            <a:r>
              <a:rPr lang="en-US" sz="2800" dirty="0">
                <a:solidFill>
                  <a:prstClr val="black">
                    <a:lumMod val="75000"/>
                    <a:lumOff val="25000"/>
                  </a:prstClr>
                </a:solidFill>
                <a:latin typeface="Calibri" panose="020F0502020204030204"/>
              </a:rPr>
              <a:t>	</a:t>
            </a: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will not be able to produce an I-20 with </a:t>
            </a:r>
          </a:p>
          <a:p>
            <a:pPr>
              <a:lnSpc>
                <a:spcPct val="80000"/>
              </a:lnSpc>
              <a:defRPr/>
            </a:pPr>
            <a:r>
              <a:rPr lang="en-US" sz="2800" dirty="0">
                <a:solidFill>
                  <a:prstClr val="black">
                    <a:lumMod val="75000"/>
                    <a:lumOff val="25000"/>
                  </a:prstClr>
                </a:solidFill>
                <a:latin typeface="Calibri" panose="020F0502020204030204"/>
              </a:rPr>
              <a:t>	</a:t>
            </a: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the cap gap. </a:t>
            </a: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endParaRPr>
          </a:p>
        </p:txBody>
      </p:sp>
      <p:pic>
        <p:nvPicPr>
          <p:cNvPr id="5" name="Picture 4">
            <a:extLst>
              <a:ext uri="{FF2B5EF4-FFF2-40B4-BE49-F238E27FC236}">
                <a16:creationId xmlns:a16="http://schemas.microsoft.com/office/drawing/2014/main" id="{278FC9A8-68D3-8774-C49A-B40507915C9A}"/>
              </a:ext>
            </a:extLst>
          </p:cNvPr>
          <p:cNvPicPr>
            <a:picLocks noChangeAspect="1"/>
          </p:cNvPicPr>
          <p:nvPr/>
        </p:nvPicPr>
        <p:blipFill>
          <a:blip r:embed="rId3"/>
          <a:stretch>
            <a:fillRect/>
          </a:stretch>
        </p:blipFill>
        <p:spPr>
          <a:xfrm>
            <a:off x="8196045" y="1031222"/>
            <a:ext cx="3716322" cy="4639736"/>
          </a:xfrm>
          <a:prstGeom prst="rect">
            <a:avLst/>
          </a:prstGeom>
        </p:spPr>
      </p:pic>
    </p:spTree>
    <p:extLst>
      <p:ext uri="{BB962C8B-B14F-4D97-AF65-F5344CB8AC3E}">
        <p14:creationId xmlns:p14="http://schemas.microsoft.com/office/powerpoint/2010/main" val="62402840"/>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solidFill>
                  <a:srgbClr val="E25414"/>
                </a:solidFill>
              </a:rPr>
              <a:t>How D0 I Request a Cap Gap I-20?</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811835" y="886926"/>
            <a:ext cx="5516537" cy="58846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After your employer has received the I-797 H1B receipt notice or approval notice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457200" indent="-457200" algn="l">
              <a:buFont typeface="+mj-lt"/>
              <a:buAutoNum type="arabicPeriod"/>
            </a:pPr>
            <a:r>
              <a:rPr lang="en-US" sz="2000" b="0" i="0" dirty="0">
                <a:solidFill>
                  <a:srgbClr val="000E54"/>
                </a:solidFill>
                <a:effectLst/>
                <a:latin typeface="ShermanSans"/>
              </a:rPr>
              <a:t>Log in to the </a:t>
            </a:r>
            <a:r>
              <a:rPr lang="en-US" sz="2000" b="0" i="0" u="sng" dirty="0">
                <a:solidFill>
                  <a:srgbClr val="000E54"/>
                </a:solidFill>
                <a:effectLst/>
                <a:latin typeface="ShermanSans"/>
                <a:hlinkClick r:id="rId3"/>
              </a:rPr>
              <a:t>International Student and Scholar (ISSS) Portal</a:t>
            </a:r>
            <a:r>
              <a:rPr lang="en-US" sz="2000" b="0" i="0" dirty="0">
                <a:solidFill>
                  <a:srgbClr val="000E54"/>
                </a:solidFill>
                <a:effectLst/>
                <a:latin typeface="ShermanSans"/>
              </a:rPr>
              <a:t>. </a:t>
            </a:r>
          </a:p>
          <a:p>
            <a:pPr marL="457200" indent="-457200" algn="l">
              <a:buFont typeface="+mj-lt"/>
              <a:buAutoNum type="arabicPeriod"/>
            </a:pPr>
            <a:r>
              <a:rPr lang="en-US" sz="2000" b="0" i="0" dirty="0">
                <a:solidFill>
                  <a:srgbClr val="000E54"/>
                </a:solidFill>
                <a:effectLst/>
                <a:latin typeface="ShermanSans"/>
              </a:rPr>
              <a:t>Go to the Student Request Center on the right side of the page.</a:t>
            </a:r>
          </a:p>
          <a:p>
            <a:pPr marL="457200" indent="-457200" algn="l">
              <a:buFont typeface="+mj-lt"/>
              <a:buAutoNum type="arabicPeriod"/>
            </a:pPr>
            <a:r>
              <a:rPr lang="en-US" sz="2000" b="0" i="0" dirty="0">
                <a:solidFill>
                  <a:srgbClr val="000E54"/>
                </a:solidFill>
                <a:effectLst/>
                <a:latin typeface="ShermanSans"/>
              </a:rPr>
              <a:t>Go to the Cap-Gap I-20 Request icon.</a:t>
            </a:r>
          </a:p>
          <a:p>
            <a:pPr marL="457200" indent="-457200" algn="l">
              <a:buFont typeface="+mj-lt"/>
              <a:buAutoNum type="arabicPeriod"/>
            </a:pPr>
            <a:r>
              <a:rPr lang="en-US" sz="2000" b="0" i="0" dirty="0">
                <a:solidFill>
                  <a:srgbClr val="000E54"/>
                </a:solidFill>
                <a:effectLst/>
                <a:latin typeface="ShermanSans"/>
              </a:rPr>
              <a:t>Complete the Questionnaire.</a:t>
            </a:r>
          </a:p>
          <a:p>
            <a:pPr marL="457200" indent="-457200" algn="l">
              <a:buFont typeface="+mj-lt"/>
              <a:buAutoNum type="arabicPeriod"/>
            </a:pPr>
            <a:r>
              <a:rPr lang="en-US" sz="2000" b="0" i="0" dirty="0">
                <a:solidFill>
                  <a:srgbClr val="000E54"/>
                </a:solidFill>
                <a:effectLst/>
                <a:latin typeface="ShermanSans"/>
              </a:rPr>
              <a:t>Upload your H-1B Application Receipt or Approval Notice.</a:t>
            </a:r>
          </a:p>
          <a:p>
            <a:pPr marL="457200" indent="-457200" algn="l">
              <a:buFont typeface="+mj-lt"/>
              <a:buAutoNum type="arabicPeriod"/>
            </a:pPr>
            <a:r>
              <a:rPr lang="en-US" sz="2000" b="0" i="0" dirty="0">
                <a:solidFill>
                  <a:srgbClr val="000E54"/>
                </a:solidFill>
                <a:effectLst/>
                <a:latin typeface="ShermanSans"/>
              </a:rPr>
              <a:t>Submit the Request.</a:t>
            </a:r>
          </a:p>
          <a:p>
            <a:pPr algn="l"/>
            <a:endParaRPr lang="en-US" sz="2000" b="0" i="0" dirty="0">
              <a:solidFill>
                <a:srgbClr val="000E54"/>
              </a:solidFill>
              <a:effectLst/>
              <a:latin typeface="ShermanSans"/>
            </a:endParaRPr>
          </a:p>
          <a:p>
            <a:pPr algn="l"/>
            <a:r>
              <a:rPr lang="en-US" sz="2000" b="0" i="0" dirty="0">
                <a:solidFill>
                  <a:srgbClr val="000E54"/>
                </a:solidFill>
                <a:effectLst/>
                <a:latin typeface="ShermanSans"/>
              </a:rPr>
              <a:t>Within 3-5 business days you should receive an email that your Cap-Gap I-20 has been processed and is available in the ISSS Portal.</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Taho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endParaRPr>
          </a:p>
        </p:txBody>
      </p:sp>
      <p:pic>
        <p:nvPicPr>
          <p:cNvPr id="8" name="Picture 7">
            <a:extLst>
              <a:ext uri="{FF2B5EF4-FFF2-40B4-BE49-F238E27FC236}">
                <a16:creationId xmlns:a16="http://schemas.microsoft.com/office/drawing/2014/main" id="{00F6D878-0CA6-33C7-FE49-38658C9067D2}"/>
              </a:ext>
            </a:extLst>
          </p:cNvPr>
          <p:cNvPicPr>
            <a:picLocks noChangeAspect="1"/>
          </p:cNvPicPr>
          <p:nvPr/>
        </p:nvPicPr>
        <p:blipFill>
          <a:blip r:embed="rId4"/>
          <a:stretch>
            <a:fillRect/>
          </a:stretch>
        </p:blipFill>
        <p:spPr>
          <a:xfrm>
            <a:off x="7996192" y="1127464"/>
            <a:ext cx="2667698" cy="1786854"/>
          </a:xfrm>
          <a:prstGeom prst="rect">
            <a:avLst/>
          </a:prstGeom>
        </p:spPr>
      </p:pic>
      <p:pic>
        <p:nvPicPr>
          <p:cNvPr id="14" name="Picture 13">
            <a:extLst>
              <a:ext uri="{FF2B5EF4-FFF2-40B4-BE49-F238E27FC236}">
                <a16:creationId xmlns:a16="http://schemas.microsoft.com/office/drawing/2014/main" id="{A2B090F4-3629-932C-D133-29399EF6E319}"/>
              </a:ext>
            </a:extLst>
          </p:cNvPr>
          <p:cNvPicPr>
            <a:picLocks noChangeAspect="1"/>
          </p:cNvPicPr>
          <p:nvPr/>
        </p:nvPicPr>
        <p:blipFill>
          <a:blip r:embed="rId5"/>
          <a:stretch>
            <a:fillRect/>
          </a:stretch>
        </p:blipFill>
        <p:spPr>
          <a:xfrm>
            <a:off x="10035742" y="5509101"/>
            <a:ext cx="1253620" cy="442870"/>
          </a:xfrm>
          <a:prstGeom prst="rect">
            <a:avLst/>
          </a:prstGeom>
        </p:spPr>
      </p:pic>
      <p:pic>
        <p:nvPicPr>
          <p:cNvPr id="5" name="Picture 4">
            <a:extLst>
              <a:ext uri="{FF2B5EF4-FFF2-40B4-BE49-F238E27FC236}">
                <a16:creationId xmlns:a16="http://schemas.microsoft.com/office/drawing/2014/main" id="{AFA9F1FE-4A02-21D9-8394-B762B712A10F}"/>
              </a:ext>
            </a:extLst>
          </p:cNvPr>
          <p:cNvPicPr>
            <a:picLocks noChangeAspect="1"/>
          </p:cNvPicPr>
          <p:nvPr/>
        </p:nvPicPr>
        <p:blipFill>
          <a:blip r:embed="rId6"/>
          <a:stretch>
            <a:fillRect/>
          </a:stretch>
        </p:blipFill>
        <p:spPr>
          <a:xfrm>
            <a:off x="6328372" y="1922906"/>
            <a:ext cx="5600108" cy="2430528"/>
          </a:xfrm>
          <a:prstGeom prst="rect">
            <a:avLst/>
          </a:prstGeom>
        </p:spPr>
      </p:pic>
      <p:cxnSp>
        <p:nvCxnSpPr>
          <p:cNvPr id="7" name="Straight Arrow Connector 6">
            <a:extLst>
              <a:ext uri="{FF2B5EF4-FFF2-40B4-BE49-F238E27FC236}">
                <a16:creationId xmlns:a16="http://schemas.microsoft.com/office/drawing/2014/main" id="{C7F94B60-B2B8-3387-6C52-91C3ABF1A57E}"/>
              </a:ext>
            </a:extLst>
          </p:cNvPr>
          <p:cNvCxnSpPr/>
          <p:nvPr/>
        </p:nvCxnSpPr>
        <p:spPr>
          <a:xfrm>
            <a:off x="11084890" y="2534384"/>
            <a:ext cx="295275" cy="4913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5BAE83F-7512-B4F5-6C60-D7B0B5D80554}"/>
              </a:ext>
            </a:extLst>
          </p:cNvPr>
          <p:cNvPicPr>
            <a:picLocks noChangeAspect="1"/>
          </p:cNvPicPr>
          <p:nvPr/>
        </p:nvPicPr>
        <p:blipFill>
          <a:blip r:embed="rId7"/>
          <a:stretch>
            <a:fillRect/>
          </a:stretch>
        </p:blipFill>
        <p:spPr>
          <a:xfrm>
            <a:off x="7306146" y="4257971"/>
            <a:ext cx="1951776" cy="1692264"/>
          </a:xfrm>
          <a:prstGeom prst="rect">
            <a:avLst/>
          </a:prstGeom>
        </p:spPr>
      </p:pic>
    </p:spTree>
    <p:extLst>
      <p:ext uri="{BB962C8B-B14F-4D97-AF65-F5344CB8AC3E}">
        <p14:creationId xmlns:p14="http://schemas.microsoft.com/office/powerpoint/2010/main" val="3993925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5"/>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t>STEM Extension of OPT</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034724" y="1009931"/>
            <a:ext cx="7664659" cy="5549211"/>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Some F-1 students may be eligible to apply for an additional 24 months of STEM OPT.</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The F-1 student must:</a:t>
            </a:r>
          </a:p>
          <a:p>
            <a:pPr marL="800100" marR="0" lvl="1"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Have earned a degree in a STEM field</a:t>
            </a:r>
          </a:p>
          <a:p>
            <a:pPr marL="800100" marR="0" lvl="1"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Be currently authorized for OPT </a:t>
            </a:r>
          </a:p>
          <a:p>
            <a:pPr marL="800100" marR="0" lvl="1"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Work for an employer that:</a:t>
            </a:r>
          </a:p>
          <a:p>
            <a:pPr marL="1257300" marR="0" lvl="2"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participates in E-verify</a:t>
            </a:r>
          </a:p>
          <a:p>
            <a:pPr marL="1257300" marR="0" lvl="2"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is willing to complete a </a:t>
            </a: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hlinkClick r:id="rId3"/>
              </a:rPr>
              <a:t>Form I-983</a:t>
            </a: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 Training Plan that requires the employer to identify:</a:t>
            </a:r>
          </a:p>
          <a:p>
            <a:pPr marL="1714500" marR="0" lvl="3"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goals and objectives for work-based learning</a:t>
            </a:r>
          </a:p>
          <a:p>
            <a:pPr marL="1714500" marR="0" lvl="3"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oversight and supervision that will be provided to the student during the training</a:t>
            </a:r>
          </a:p>
          <a:p>
            <a:pPr marL="1714500" marR="0" lvl="3"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assessment and evaluation that will be undertaken</a:t>
            </a:r>
          </a:p>
          <a:p>
            <a:pPr marL="800100" marR="0" lvl="1"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And the STEM Extension requires the employer to agree to increased reporting requirements and government site visits.</a:t>
            </a: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endParaRPr>
          </a:p>
        </p:txBody>
      </p:sp>
      <p:pic>
        <p:nvPicPr>
          <p:cNvPr id="5" name="Picture 4"/>
          <p:cNvPicPr>
            <a:picLocks noChangeAspect="1"/>
          </p:cNvPicPr>
          <p:nvPr/>
        </p:nvPicPr>
        <p:blipFill>
          <a:blip r:embed="rId4"/>
          <a:stretch>
            <a:fillRect/>
          </a:stretch>
        </p:blipFill>
        <p:spPr>
          <a:xfrm>
            <a:off x="8614557" y="1199535"/>
            <a:ext cx="3120241" cy="4924427"/>
          </a:xfrm>
          <a:prstGeom prst="rect">
            <a:avLst/>
          </a:prstGeom>
        </p:spPr>
      </p:pic>
    </p:spTree>
    <p:extLst>
      <p:ext uri="{BB962C8B-B14F-4D97-AF65-F5344CB8AC3E}">
        <p14:creationId xmlns:p14="http://schemas.microsoft.com/office/powerpoint/2010/main" val="2599976257"/>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t>STEM Extension of OPT</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632601" y="895820"/>
            <a:ext cx="10395856" cy="4856714"/>
          </a:xfrm>
          <a:prstGeom prst="rect">
            <a:avLst/>
          </a:prstGeom>
          <a:noFill/>
        </p:spPr>
        <p:txBody>
          <a:bodyPr wrap="square" rtlCol="0">
            <a:spAutoFit/>
          </a:bodyPr>
          <a:lstStyle/>
          <a:p>
            <a:pPr marL="914400" marR="0" lvl="2" indent="0" algn="l" defTabSz="914400" rtl="0" eaLnBrk="1" fontAlgn="auto" latinLnBrk="0" hangingPunct="1">
              <a:lnSpc>
                <a:spcPct val="9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Tahoma" pitchFamily="34" charset="0"/>
            </a:endParaRPr>
          </a:p>
          <a:p>
            <a:pPr marL="800100" marR="0" lvl="1"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Submit a timely STEM extension application</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    	USCIS must receive the STEM application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Tahoma" pitchFamily="34" charset="0"/>
              </a:rPr>
              <a:t>prior to EAD expiration </a:t>
            </a: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	but no more than 90 days before OPT end date-NOT like OPT 	when you can apply after you complete your program </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800100" marR="0" lvl="1"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Have maintained valid F-1 status </a:t>
            </a:r>
          </a:p>
          <a:p>
            <a:pPr marL="1257300" marR="0" lvl="2"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reported all changes of personal and employment info</a:t>
            </a:r>
          </a:p>
          <a:p>
            <a:pPr marL="1257300" marR="0" lvl="2"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have not accumulated more than 90 days of unemployment during OPT</a:t>
            </a:r>
          </a:p>
          <a:p>
            <a:pPr marL="914400" marR="0" lvl="2" indent="0" algn="l" defTabSz="914400" rtl="0" eaLnBrk="1" fontAlgn="auto" latinLnBrk="0" hangingPunct="1">
              <a:lnSpc>
                <a:spcPct val="9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Tahoma" pitchFamily="34" charset="0"/>
            </a:endParaRP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endParaRPr>
          </a:p>
        </p:txBody>
      </p:sp>
    </p:spTree>
    <p:extLst>
      <p:ext uri="{BB962C8B-B14F-4D97-AF65-F5344CB8AC3E}">
        <p14:creationId xmlns:p14="http://schemas.microsoft.com/office/powerpoint/2010/main" val="671311847"/>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t>Application Process for STEM Extension of OPT</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202872" y="1242747"/>
            <a:ext cx="5679709" cy="5069080"/>
          </a:xfrm>
          <a:prstGeom prst="rect">
            <a:avLst/>
          </a:prstGeom>
          <a:noFill/>
        </p:spPr>
        <p:txBody>
          <a:bodyPr wrap="square" rtlCol="0">
            <a:spAutoFit/>
          </a:bodyPr>
          <a:lstStyle/>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Similar to OPT</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Request Recommendation from the Center for International Services on a new I-20 through the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Tahoma" pitchFamily="34" charset="0"/>
              </a:rPr>
              <a:t>ISSS</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 Portal in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Tahoma" pitchFamily="34" charset="0"/>
              </a:rPr>
              <a:t>MySlice</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Must submit copies of diploma, I-94, I-983 and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Tahoma" pitchFamily="34" charset="0"/>
              </a:rPr>
              <a:t>EAD</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 card</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I-20 returned to you for you to submit with your application to USCIS</a:t>
            </a:r>
          </a:p>
          <a:p>
            <a:pPr marR="0" lvl="1" algn="l" defTabSz="914400" rtl="0" eaLnBrk="1" fontAlgn="auto" latinLnBrk="0" hangingPunct="1">
              <a:lnSpc>
                <a:spcPct val="80000"/>
              </a:lnSpc>
              <a:spcBef>
                <a:spcPts val="0"/>
              </a:spcBef>
              <a:spcAft>
                <a:spcPts val="0"/>
              </a:spcAft>
              <a:buClrTx/>
              <a:buSzTx/>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Approval by USCIS in the form of an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Tahoma" pitchFamily="34" charset="0"/>
              </a:rPr>
              <a:t>EAD</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Will need to look at the Center for International Services website to get up to date instructions</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endParaRPr>
          </a:p>
        </p:txBody>
      </p:sp>
      <p:pic>
        <p:nvPicPr>
          <p:cNvPr id="5" name="Picture 4"/>
          <p:cNvPicPr>
            <a:picLocks noChangeAspect="1"/>
          </p:cNvPicPr>
          <p:nvPr/>
        </p:nvPicPr>
        <p:blipFill>
          <a:blip r:embed="rId3"/>
          <a:stretch>
            <a:fillRect/>
          </a:stretch>
        </p:blipFill>
        <p:spPr>
          <a:xfrm>
            <a:off x="6813550" y="1929226"/>
            <a:ext cx="4681895" cy="3428356"/>
          </a:xfrm>
          <a:prstGeom prst="rect">
            <a:avLst/>
          </a:prstGeom>
        </p:spPr>
      </p:pic>
    </p:spTree>
    <p:extLst>
      <p:ext uri="{BB962C8B-B14F-4D97-AF65-F5344CB8AC3E}">
        <p14:creationId xmlns:p14="http://schemas.microsoft.com/office/powerpoint/2010/main" val="422196101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lide Title"/>
          <p:cNvSpPr>
            <a:spLocks noGrp="1"/>
          </p:cNvSpPr>
          <p:nvPr>
            <p:ph type="title"/>
          </p:nvPr>
        </p:nvSpPr>
        <p:spPr/>
        <p:txBody>
          <a:bodyPr/>
          <a:lstStyle/>
          <a:p>
            <a:r>
              <a:rPr lang="en-US" dirty="0"/>
              <a:t>Who Authorizes OPT?  </a:t>
            </a:r>
          </a:p>
        </p:txBody>
      </p:sp>
      <p:sp>
        <p:nvSpPr>
          <p:cNvPr id="6" name="Division Name, if applicable"/>
          <p:cNvSpPr>
            <a:spLocks noGrp="1"/>
          </p:cNvSpPr>
          <p:nvPr>
            <p:ph type="body" sz="quarter" idx="21"/>
          </p:nvPr>
        </p:nvSpPr>
        <p:spPr>
          <a:prstGeom prst="rect">
            <a:avLst/>
          </a:prstGeom>
        </p:spPr>
        <p:txBody>
          <a:bodyPr/>
          <a:lstStyle/>
          <a:p>
            <a:r>
              <a:rPr lang="en-US" dirty="0"/>
              <a:t>Center for International Services</a:t>
            </a:r>
          </a:p>
        </p:txBody>
      </p:sp>
      <p:sp>
        <p:nvSpPr>
          <p:cNvPr id="4" name="Rectangle 3"/>
          <p:cNvSpPr/>
          <p:nvPr/>
        </p:nvSpPr>
        <p:spPr>
          <a:xfrm>
            <a:off x="904775" y="1135781"/>
            <a:ext cx="10655166" cy="3194721"/>
          </a:xfrm>
          <a:prstGeom prst="rect">
            <a:avLst/>
          </a:prstGeom>
        </p:spPr>
        <p:txBody>
          <a:bodyPr wrap="square">
            <a:spAutoFit/>
          </a:bodyPr>
          <a:lstStyle/>
          <a:p>
            <a:pPr marL="457200" marR="0" lvl="1"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800100" marR="0" lvl="1"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The Center for International Services recommends the OPT by issuing a new I-20</a:t>
            </a:r>
          </a:p>
          <a:p>
            <a:pPr marL="1257300" marR="0" lvl="2"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not like CPT that we authorize</a:t>
            </a:r>
          </a:p>
          <a:p>
            <a:pPr marL="457200" marR="0" lvl="1"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457200" marR="0" lvl="1"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800100" marR="0" lvl="1"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OPT is approved and authorized by USCIS (US Citizenship &amp; Immigration Services)</a:t>
            </a:r>
          </a:p>
          <a:p>
            <a:pPr marL="800100" marR="0" lvl="1"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p:txBody>
      </p:sp>
      <p:pic>
        <p:nvPicPr>
          <p:cNvPr id="5" name="Picture 4"/>
          <p:cNvPicPr>
            <a:picLocks noChangeAspect="1"/>
          </p:cNvPicPr>
          <p:nvPr/>
        </p:nvPicPr>
        <p:blipFill>
          <a:blip r:embed="rId3"/>
          <a:stretch>
            <a:fillRect/>
          </a:stretch>
        </p:blipFill>
        <p:spPr>
          <a:xfrm>
            <a:off x="7257904" y="4055045"/>
            <a:ext cx="3491084" cy="1818507"/>
          </a:xfrm>
          <a:prstGeom prst="rect">
            <a:avLst/>
          </a:prstGeom>
        </p:spPr>
      </p:pic>
      <p:pic>
        <p:nvPicPr>
          <p:cNvPr id="2050" name="Picture 2" descr="Image result for center for international services syracuse univers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4605" y="4055045"/>
            <a:ext cx="2615381" cy="1818507"/>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p:cNvSpPr/>
          <p:nvPr/>
        </p:nvSpPr>
        <p:spPr>
          <a:xfrm>
            <a:off x="4945626" y="4680155"/>
            <a:ext cx="2054942" cy="511277"/>
          </a:xfrm>
          <a:prstGeom prst="rightArrow">
            <a:avLst/>
          </a:pr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044557"/>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t>STEM Extension of OPT</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034724" y="1099183"/>
            <a:ext cx="10395856" cy="5355312"/>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Cannot accrue a total of 150 days of unemployment over the </a:t>
            </a:r>
            <a:b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b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36 month OPT period</a:t>
            </a:r>
          </a:p>
          <a:p>
            <a:pPr marL="457200" marR="0" lvl="0"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Reporting Requirements: </a:t>
            </a:r>
          </a:p>
          <a:p>
            <a:pPr marL="914400" marR="0" lvl="1"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Must report the following within 10 days of the change:</a:t>
            </a:r>
          </a:p>
          <a:p>
            <a:pPr marL="1371600" marR="0" lvl="2"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legal name, residential or mailing address, email address, </a:t>
            </a:r>
            <a:b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b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employer name, employer address</a:t>
            </a:r>
          </a:p>
          <a:p>
            <a:pPr marL="914400" marR="0" lvl="1"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Must report above info to the Center for International Services every 6 months even if there is no change</a:t>
            </a:r>
          </a:p>
          <a:p>
            <a:pPr marL="914400" marR="0" lvl="1"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Automatic extension of status and work authorization up to</a:t>
            </a:r>
            <a:b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b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    180 days while a timely filed STEM extension OPT application </a:t>
            </a:r>
            <a:b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b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    is pending</a:t>
            </a:r>
            <a:b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b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Can still benefit from the cap-gap provision</a:t>
            </a: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endParaRPr>
          </a:p>
        </p:txBody>
      </p:sp>
    </p:spTree>
    <p:extLst>
      <p:ext uri="{BB962C8B-B14F-4D97-AF65-F5344CB8AC3E}">
        <p14:creationId xmlns:p14="http://schemas.microsoft.com/office/powerpoint/2010/main" val="2390916449"/>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71</a:t>
            </a:fld>
            <a:endParaRPr lang="en-US" dirty="0"/>
          </a:p>
        </p:txBody>
      </p:sp>
      <p:sp>
        <p:nvSpPr>
          <p:cNvPr id="3" name="Title 2"/>
          <p:cNvSpPr>
            <a:spLocks noGrp="1"/>
          </p:cNvSpPr>
          <p:nvPr>
            <p:ph type="title"/>
          </p:nvPr>
        </p:nvSpPr>
        <p:spPr/>
        <p:txBody>
          <a:bodyPr/>
          <a:lstStyle/>
          <a:p>
            <a:r>
              <a:rPr lang="en-US" dirty="0">
                <a:solidFill>
                  <a:srgbClr val="E25414"/>
                </a:solidFill>
              </a:rPr>
              <a:t>Immigration Status After F-1 Status</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817834" y="1112011"/>
            <a:ext cx="10990708" cy="3785652"/>
          </a:xfrm>
          <a:prstGeom prst="rect">
            <a:avLst/>
          </a:prstGeom>
          <a:noFill/>
        </p:spPr>
        <p:txBody>
          <a:bodyPr wrap="square" rtlCol="0">
            <a:spAutoFit/>
          </a:bodyPr>
          <a:lstStyle/>
          <a:p>
            <a:pPr lvl="1">
              <a:spcBef>
                <a:spcPct val="0"/>
              </a:spcBef>
            </a:pPr>
            <a:r>
              <a:rPr lang="en-US" altLang="en-US" sz="2000" b="1" dirty="0">
                <a:solidFill>
                  <a:schemeClr val="tx1">
                    <a:lumMod val="75000"/>
                    <a:lumOff val="25000"/>
                  </a:schemeClr>
                </a:solidFill>
                <a:cs typeface="Tahoma" panose="020B0604030504040204" pitchFamily="34" charset="0"/>
              </a:rPr>
              <a:t>Wednesday, October 23, 2024</a:t>
            </a:r>
          </a:p>
          <a:p>
            <a:pPr lvl="1">
              <a:spcBef>
                <a:spcPct val="0"/>
              </a:spcBef>
            </a:pPr>
            <a:r>
              <a:rPr lang="en-US" altLang="en-US" sz="2000">
                <a:solidFill>
                  <a:schemeClr val="tx1">
                    <a:lumMod val="75000"/>
                    <a:lumOff val="25000"/>
                  </a:schemeClr>
                </a:solidFill>
                <a:cs typeface="Tahoma" panose="020B0604030504040204" pitchFamily="34" charset="0"/>
              </a:rPr>
              <a:t>3:30 </a:t>
            </a:r>
            <a:r>
              <a:rPr lang="en-US" altLang="en-US" sz="2000" dirty="0">
                <a:solidFill>
                  <a:schemeClr val="tx1">
                    <a:lumMod val="75000"/>
                    <a:lumOff val="25000"/>
                  </a:schemeClr>
                </a:solidFill>
                <a:cs typeface="Tahoma" panose="020B0604030504040204" pitchFamily="34" charset="0"/>
              </a:rPr>
              <a:t>pm</a:t>
            </a:r>
          </a:p>
          <a:p>
            <a:pPr lvl="1">
              <a:spcBef>
                <a:spcPct val="0"/>
              </a:spcBef>
            </a:pPr>
            <a:r>
              <a:rPr lang="en-US" altLang="en-US" sz="2000" dirty="0">
                <a:solidFill>
                  <a:schemeClr val="tx1">
                    <a:lumMod val="75000"/>
                    <a:lumOff val="25000"/>
                  </a:schemeClr>
                </a:solidFill>
                <a:cs typeface="Tahoma" panose="020B0604030504040204" pitchFamily="34" charset="0"/>
              </a:rPr>
              <a:t>Room 104, Peter Graham Room</a:t>
            </a:r>
          </a:p>
          <a:p>
            <a:pPr lvl="1">
              <a:spcBef>
                <a:spcPct val="0"/>
              </a:spcBef>
            </a:pPr>
            <a:r>
              <a:rPr lang="en-US" altLang="en-US" sz="2000" dirty="0">
                <a:solidFill>
                  <a:schemeClr val="tx1">
                    <a:lumMod val="75000"/>
                    <a:lumOff val="25000"/>
                  </a:schemeClr>
                </a:solidFill>
                <a:cs typeface="Tahoma" panose="020B0604030504040204" pitchFamily="34" charset="0"/>
              </a:rPr>
              <a:t>Bird Library</a:t>
            </a:r>
          </a:p>
          <a:p>
            <a:pPr lvl="1">
              <a:spcBef>
                <a:spcPct val="0"/>
              </a:spcBef>
            </a:pPr>
            <a:r>
              <a:rPr lang="en-US" altLang="en-US" sz="2000" dirty="0">
                <a:solidFill>
                  <a:schemeClr val="tx1">
                    <a:lumMod val="75000"/>
                    <a:lumOff val="25000"/>
                  </a:schemeClr>
                </a:solidFill>
                <a:cs typeface="Tahoma" panose="020B0604030504040204" pitchFamily="34" charset="0"/>
              </a:rPr>
              <a:t>Andrea Godfread Brown, Berardi Immigration Services</a:t>
            </a:r>
          </a:p>
          <a:p>
            <a:pPr lvl="1">
              <a:spcBef>
                <a:spcPct val="0"/>
              </a:spcBef>
            </a:pPr>
            <a:endParaRPr lang="en-US" altLang="en-US" sz="2000" dirty="0">
              <a:solidFill>
                <a:schemeClr val="tx1">
                  <a:lumMod val="75000"/>
                  <a:lumOff val="25000"/>
                </a:schemeClr>
              </a:solidFill>
              <a:cs typeface="Tahoma" panose="020B0604030504040204" pitchFamily="34" charset="0"/>
            </a:endParaRPr>
          </a:p>
          <a:p>
            <a:pPr lvl="1">
              <a:spcBef>
                <a:spcPct val="0"/>
              </a:spcBef>
            </a:pPr>
            <a:endParaRPr lang="en-US" dirty="0"/>
          </a:p>
          <a:p>
            <a:r>
              <a:rPr lang="en-US" dirty="0"/>
              <a:t>		</a:t>
            </a:r>
            <a:r>
              <a:rPr lang="en-US" b="1" dirty="0"/>
              <a:t>Watch the Center for International Services Newsletter for Updates!</a:t>
            </a:r>
            <a:endParaRPr lang="en-US" altLang="en-US" sz="2800" b="1" dirty="0">
              <a:solidFill>
                <a:schemeClr val="tx1">
                  <a:lumMod val="75000"/>
                  <a:lumOff val="25000"/>
                </a:schemeClr>
              </a:solidFill>
              <a:cs typeface="Tahoma" panose="020B0604030504040204" pitchFamily="34" charset="0"/>
            </a:endParaRPr>
          </a:p>
          <a:p>
            <a:pPr lvl="1">
              <a:spcBef>
                <a:spcPct val="0"/>
              </a:spcBef>
            </a:pPr>
            <a:endParaRPr lang="en-US" altLang="en-US" sz="2800" b="1" dirty="0">
              <a:solidFill>
                <a:schemeClr val="tx1">
                  <a:lumMod val="75000"/>
                  <a:lumOff val="25000"/>
                </a:schemeClr>
              </a:solidFill>
              <a:cs typeface="Tahoma" panose="020B0604030504040204" pitchFamily="34" charset="0"/>
            </a:endParaRPr>
          </a:p>
          <a:p>
            <a:pPr lvl="1">
              <a:spcBef>
                <a:spcPct val="0"/>
              </a:spcBef>
            </a:pPr>
            <a:endParaRPr lang="en-US" altLang="en-US" sz="2800" dirty="0">
              <a:solidFill>
                <a:schemeClr val="tx1">
                  <a:lumMod val="75000"/>
                  <a:lumOff val="25000"/>
                </a:schemeClr>
              </a:solidFill>
              <a:cs typeface="Tahoma" panose="020B0604030504040204" pitchFamily="34" charset="0"/>
            </a:endParaRPr>
          </a:p>
          <a:p>
            <a:pPr>
              <a:spcBef>
                <a:spcPct val="0"/>
              </a:spcBef>
            </a:pPr>
            <a:r>
              <a:rPr lang="en-US" altLang="en-US" sz="2800" dirty="0">
                <a:solidFill>
                  <a:schemeClr val="tx1">
                    <a:lumMod val="75000"/>
                    <a:lumOff val="25000"/>
                  </a:schemeClr>
                </a:solidFill>
                <a:cs typeface="Tahoma" panose="020B0604030504040204" pitchFamily="34" charset="0"/>
              </a:rPr>
              <a:t>  </a:t>
            </a:r>
          </a:p>
        </p:txBody>
      </p:sp>
    </p:spTree>
    <p:extLst>
      <p:ext uri="{BB962C8B-B14F-4D97-AF65-F5344CB8AC3E}">
        <p14:creationId xmlns:p14="http://schemas.microsoft.com/office/powerpoint/2010/main" val="6258632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t>Who is Eligible for OPT?</a:t>
            </a:r>
          </a:p>
        </p:txBody>
      </p:sp>
      <p:sp>
        <p:nvSpPr>
          <p:cNvPr id="4" name="Text Placeholder 3"/>
          <p:cNvSpPr>
            <a:spLocks noGrp="1"/>
          </p:cNvSpPr>
          <p:nvPr>
            <p:ph type="body" sz="quarter" idx="20"/>
          </p:nvPr>
        </p:nvSpPr>
        <p:spPr>
          <a:xfrm>
            <a:off x="1066800" y="1155032"/>
            <a:ext cx="10743398" cy="4957010"/>
          </a:xfrm>
        </p:spPr>
        <p:txBody>
          <a:bodyPr/>
          <a:lstStyle/>
          <a:p>
            <a:pPr>
              <a:lnSpc>
                <a:spcPct val="80000"/>
              </a:lnSpc>
              <a:defRPr/>
            </a:pPr>
            <a:r>
              <a:rPr lang="en-US" altLang="en-US" sz="2800" dirty="0">
                <a:solidFill>
                  <a:schemeClr val="tx1">
                    <a:lumMod val="75000"/>
                    <a:lumOff val="25000"/>
                  </a:schemeClr>
                </a:solidFill>
                <a:latin typeface="+mn-lt"/>
                <a:cs typeface="Tahoma" panose="020B0604030504040204" pitchFamily="34" charset="0"/>
              </a:rPr>
              <a:t>OPT is a benefit of F-1 status</a:t>
            </a:r>
          </a:p>
          <a:p>
            <a:pPr>
              <a:lnSpc>
                <a:spcPct val="80000"/>
              </a:lnSpc>
              <a:defRPr/>
            </a:pPr>
            <a:endParaRPr lang="en-US" altLang="en-US" sz="2800" dirty="0">
              <a:solidFill>
                <a:schemeClr val="tx1">
                  <a:lumMod val="75000"/>
                  <a:lumOff val="25000"/>
                </a:schemeClr>
              </a:solidFill>
              <a:latin typeface="+mn-lt"/>
              <a:cs typeface="Tahoma" panose="020B0604030504040204" pitchFamily="34" charset="0"/>
            </a:endParaRPr>
          </a:p>
          <a:p>
            <a:pPr marL="457200" indent="-457200">
              <a:lnSpc>
                <a:spcPct val="80000"/>
              </a:lnSpc>
              <a:buFont typeface="Arial" panose="020B0604020202020204" pitchFamily="34" charset="0"/>
              <a:buChar char="•"/>
              <a:defRPr/>
            </a:pPr>
            <a:r>
              <a:rPr lang="en-US" altLang="en-US" sz="2800" dirty="0">
                <a:solidFill>
                  <a:schemeClr val="tx1">
                    <a:lumMod val="75000"/>
                    <a:lumOff val="25000"/>
                  </a:schemeClr>
                </a:solidFill>
                <a:latin typeface="+mn-lt"/>
                <a:cs typeface="Tahoma" panose="020B0604030504040204" pitchFamily="34" charset="0"/>
              </a:rPr>
              <a:t>You must currently be in lawful F-1 status-you must be physically present in the U.S.; you cannot apply for OPT from outside the U.S.</a:t>
            </a:r>
          </a:p>
          <a:p>
            <a:pPr marL="457200" indent="-457200">
              <a:lnSpc>
                <a:spcPct val="80000"/>
              </a:lnSpc>
              <a:buFont typeface="Arial" panose="020B0604020202020204" pitchFamily="34" charset="0"/>
              <a:buChar char="•"/>
              <a:defRPr/>
            </a:pPr>
            <a:endParaRPr lang="en-US" altLang="en-US" sz="2800" dirty="0">
              <a:solidFill>
                <a:schemeClr val="tx1">
                  <a:lumMod val="75000"/>
                  <a:lumOff val="25000"/>
                </a:schemeClr>
              </a:solidFill>
              <a:latin typeface="+mn-lt"/>
              <a:cs typeface="Tahoma" panose="020B0604030504040204" pitchFamily="34" charset="0"/>
            </a:endParaRPr>
          </a:p>
          <a:p>
            <a:pPr marL="457200" indent="-457200">
              <a:lnSpc>
                <a:spcPct val="80000"/>
              </a:lnSpc>
              <a:buFont typeface="Arial" panose="020B0604020202020204" pitchFamily="34" charset="0"/>
              <a:buChar char="•"/>
              <a:defRPr/>
            </a:pPr>
            <a:r>
              <a:rPr lang="en-US" altLang="en-US" sz="2800" dirty="0">
                <a:solidFill>
                  <a:schemeClr val="tx1">
                    <a:lumMod val="75000"/>
                    <a:lumOff val="25000"/>
                  </a:schemeClr>
                </a:solidFill>
                <a:latin typeface="+mn-lt"/>
                <a:cs typeface="Tahoma" panose="020B0604030504040204" pitchFamily="34" charset="0"/>
              </a:rPr>
              <a:t>J-1 students are not eligible for OPT but are eligible for Academic Training</a:t>
            </a:r>
          </a:p>
          <a:p>
            <a:pPr>
              <a:lnSpc>
                <a:spcPct val="80000"/>
              </a:lnSpc>
              <a:defRPr/>
            </a:pPr>
            <a:endParaRPr lang="en-US" altLang="en-US" sz="2800" dirty="0">
              <a:solidFill>
                <a:schemeClr val="tx1">
                  <a:lumMod val="75000"/>
                  <a:lumOff val="25000"/>
                </a:schemeClr>
              </a:solidFill>
              <a:latin typeface="+mn-lt"/>
              <a:cs typeface="Tahoma" panose="020B0604030504040204" pitchFamily="34" charset="0"/>
            </a:endParaRPr>
          </a:p>
          <a:p>
            <a:pPr marL="457200" indent="-457200">
              <a:lnSpc>
                <a:spcPct val="80000"/>
              </a:lnSpc>
              <a:buFont typeface="Arial" panose="020B0604020202020204" pitchFamily="34" charset="0"/>
              <a:buChar char="•"/>
              <a:defRPr/>
            </a:pPr>
            <a:r>
              <a:rPr lang="en-US" altLang="en-US" sz="2800" dirty="0">
                <a:solidFill>
                  <a:schemeClr val="tx1">
                    <a:lumMod val="75000"/>
                    <a:lumOff val="25000"/>
                  </a:schemeClr>
                </a:solidFill>
                <a:latin typeface="+mn-lt"/>
                <a:cs typeface="Tahoma" panose="020B0604030504040204" pitchFamily="34" charset="0"/>
              </a:rPr>
              <a:t>J-2s, H-4s, L-2s, etc. are not eligible for OPT but may have other employment authorization</a:t>
            </a:r>
          </a:p>
          <a:p>
            <a:pPr marL="342900" indent="-342900">
              <a:lnSpc>
                <a:spcPct val="80000"/>
              </a:lnSpc>
              <a:spcBef>
                <a:spcPct val="20000"/>
              </a:spcBef>
              <a:buFont typeface="Arial" panose="020B0604020202020204" pitchFamily="34" charset="0"/>
              <a:buChar char="•"/>
              <a:defRPr/>
            </a:pPr>
            <a:endParaRPr lang="en-US" altLang="en-US" sz="2400" kern="0" dirty="0">
              <a:solidFill>
                <a:prstClr val="black"/>
              </a:solidFill>
              <a:latin typeface="+mn-lt"/>
              <a:cs typeface="Tahoma" panose="020B0604030504040204" pitchFamily="34" charset="0"/>
            </a:endParaRPr>
          </a:p>
          <a:p>
            <a:pPr marL="342900" indent="-342900">
              <a:lnSpc>
                <a:spcPct val="80000"/>
              </a:lnSpc>
              <a:spcBef>
                <a:spcPct val="20000"/>
              </a:spcBef>
              <a:buFont typeface="Arial" panose="020B0604020202020204" pitchFamily="34" charset="0"/>
              <a:buChar char="•"/>
              <a:defRPr/>
            </a:pPr>
            <a:endParaRPr lang="en-US" altLang="en-US" sz="2400" kern="0" dirty="0">
              <a:solidFill>
                <a:prstClr val="black"/>
              </a:solidFill>
              <a:latin typeface="+mn-lt"/>
              <a:cs typeface="Tahoma" panose="020B0604030504040204" pitchFamily="34" charset="0"/>
            </a:endParaRPr>
          </a:p>
          <a:p>
            <a:endParaRPr lang="en-US" sz="2800" dirty="0"/>
          </a:p>
        </p:txBody>
      </p:sp>
      <p:sp>
        <p:nvSpPr>
          <p:cNvPr id="6" name="Text Placeholder 5"/>
          <p:cNvSpPr>
            <a:spLocks noGrp="1"/>
          </p:cNvSpPr>
          <p:nvPr>
            <p:ph type="body" sz="quarter" idx="21"/>
          </p:nvPr>
        </p:nvSpPr>
        <p:spPr/>
        <p:txBody>
          <a:bodyPr/>
          <a:lstStyle/>
          <a:p>
            <a:r>
              <a:rPr lang="en-US" dirty="0"/>
              <a:t>Center for International Services</a:t>
            </a:r>
          </a:p>
        </p:txBody>
      </p:sp>
    </p:spTree>
    <p:extLst>
      <p:ext uri="{BB962C8B-B14F-4D97-AF65-F5344CB8AC3E}">
        <p14:creationId xmlns:p14="http://schemas.microsoft.com/office/powerpoint/2010/main" val="95120037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t>Who is Eligible for OPT?</a:t>
            </a:r>
          </a:p>
        </p:txBody>
      </p:sp>
      <p:sp>
        <p:nvSpPr>
          <p:cNvPr id="4" name="Text Placeholder 3"/>
          <p:cNvSpPr>
            <a:spLocks noGrp="1"/>
          </p:cNvSpPr>
          <p:nvPr>
            <p:ph type="body" sz="quarter" idx="20"/>
          </p:nvPr>
        </p:nvSpPr>
        <p:spPr>
          <a:xfrm>
            <a:off x="1066800" y="1155032"/>
            <a:ext cx="10743398" cy="3175906"/>
          </a:xfrm>
        </p:spPr>
        <p:txBody>
          <a:bodyPr/>
          <a:lstStyle/>
          <a:p>
            <a:pPr>
              <a:lnSpc>
                <a:spcPct val="80000"/>
              </a:lnSpc>
              <a:defRPr/>
            </a:pPr>
            <a:r>
              <a:rPr lang="en-US" altLang="en-US" sz="2800" dirty="0">
                <a:solidFill>
                  <a:schemeClr val="tx1">
                    <a:lumMod val="75000"/>
                    <a:lumOff val="25000"/>
                  </a:schemeClr>
                </a:solidFill>
                <a:latin typeface="+mn-lt"/>
                <a:cs typeface="Tahoma" panose="020B0604030504040204" pitchFamily="34" charset="0"/>
              </a:rPr>
              <a:t>You must have been a full-time student for at least one academic year (Fall and Spring or Spring and Fall)</a:t>
            </a:r>
          </a:p>
          <a:p>
            <a:pPr>
              <a:lnSpc>
                <a:spcPct val="80000"/>
              </a:lnSpc>
              <a:defRPr/>
            </a:pPr>
            <a:endParaRPr lang="en-US" altLang="en-US" sz="2800" dirty="0">
              <a:solidFill>
                <a:schemeClr val="tx1">
                  <a:lumMod val="75000"/>
                  <a:lumOff val="25000"/>
                </a:schemeClr>
              </a:solidFill>
              <a:latin typeface="+mn-lt"/>
              <a:cs typeface="Tahoma" panose="020B0604030504040204" pitchFamily="34" charset="0"/>
            </a:endParaRPr>
          </a:p>
          <a:p>
            <a:pPr marL="800100" lvl="1" indent="-342900">
              <a:lnSpc>
                <a:spcPct val="80000"/>
              </a:lnSpc>
              <a:buFont typeface="Arial" panose="020B0604020202020204" pitchFamily="34" charset="0"/>
              <a:buChar char="•"/>
              <a:defRPr/>
            </a:pPr>
            <a:r>
              <a:rPr lang="en-US" altLang="en-US" sz="2800" dirty="0">
                <a:solidFill>
                  <a:schemeClr val="tx1">
                    <a:lumMod val="75000"/>
                    <a:lumOff val="25000"/>
                  </a:schemeClr>
                </a:solidFill>
                <a:latin typeface="+mn-lt"/>
                <a:cs typeface="Tahoma" panose="020B0604030504040204" pitchFamily="34" charset="0"/>
              </a:rPr>
              <a:t>no time spent in an English language program counts toward this one year full-time requirement</a:t>
            </a:r>
          </a:p>
          <a:p>
            <a:pPr lvl="1">
              <a:lnSpc>
                <a:spcPct val="80000"/>
              </a:lnSpc>
              <a:defRPr/>
            </a:pPr>
            <a:endParaRPr lang="en-US" altLang="en-US" sz="2800" dirty="0">
              <a:solidFill>
                <a:schemeClr val="tx1">
                  <a:lumMod val="75000"/>
                  <a:lumOff val="25000"/>
                </a:schemeClr>
              </a:solidFill>
              <a:latin typeface="+mn-lt"/>
              <a:cs typeface="Tahoma" panose="020B0604030504040204" pitchFamily="34" charset="0"/>
            </a:endParaRPr>
          </a:p>
          <a:p>
            <a:pPr marL="800100" lvl="1" indent="-342900">
              <a:lnSpc>
                <a:spcPct val="80000"/>
              </a:lnSpc>
              <a:buFont typeface="Arial" panose="020B0604020202020204" pitchFamily="34" charset="0"/>
              <a:buChar char="•"/>
              <a:defRPr/>
            </a:pPr>
            <a:r>
              <a:rPr lang="en-US" altLang="en-US" sz="2800" dirty="0">
                <a:solidFill>
                  <a:schemeClr val="tx1">
                    <a:lumMod val="75000"/>
                    <a:lumOff val="25000"/>
                  </a:schemeClr>
                </a:solidFill>
                <a:latin typeface="+mn-lt"/>
                <a:cs typeface="Tahoma" panose="020B0604030504040204" pitchFamily="34" charset="0"/>
              </a:rPr>
              <a:t>time as a full-time student in another immigration status (H-4, L-2, J-2, etc.) does count toward the one year full-time requirement </a:t>
            </a:r>
          </a:p>
        </p:txBody>
      </p:sp>
      <p:sp>
        <p:nvSpPr>
          <p:cNvPr id="6" name="Text Placeholder 5"/>
          <p:cNvSpPr>
            <a:spLocks noGrp="1"/>
          </p:cNvSpPr>
          <p:nvPr>
            <p:ph type="body" sz="quarter" idx="21"/>
          </p:nvPr>
        </p:nvSpPr>
        <p:spPr/>
        <p:txBody>
          <a:bodyPr/>
          <a:lstStyle/>
          <a:p>
            <a:r>
              <a:rPr lang="en-US" dirty="0"/>
              <a:t>Center for International Services</a:t>
            </a:r>
          </a:p>
        </p:txBody>
      </p:sp>
      <p:pic>
        <p:nvPicPr>
          <p:cNvPr id="5" name="Picture 4"/>
          <p:cNvPicPr>
            <a:picLocks noChangeAspect="1"/>
          </p:cNvPicPr>
          <p:nvPr/>
        </p:nvPicPr>
        <p:blipFill>
          <a:blip r:embed="rId2"/>
          <a:stretch>
            <a:fillRect/>
          </a:stretch>
        </p:blipFill>
        <p:spPr>
          <a:xfrm>
            <a:off x="1560016" y="4330938"/>
            <a:ext cx="3926998" cy="1730076"/>
          </a:xfrm>
          <a:prstGeom prst="rect">
            <a:avLst/>
          </a:prstGeom>
        </p:spPr>
      </p:pic>
      <p:pic>
        <p:nvPicPr>
          <p:cNvPr id="9" name="Picture 8"/>
          <p:cNvPicPr>
            <a:picLocks noChangeAspect="1"/>
          </p:cNvPicPr>
          <p:nvPr/>
        </p:nvPicPr>
        <p:blipFill>
          <a:blip r:embed="rId3"/>
          <a:stretch>
            <a:fillRect/>
          </a:stretch>
        </p:blipFill>
        <p:spPr>
          <a:xfrm>
            <a:off x="7190357" y="4381966"/>
            <a:ext cx="3934843" cy="1730076"/>
          </a:xfrm>
          <a:prstGeom prst="rect">
            <a:avLst/>
          </a:prstGeom>
        </p:spPr>
      </p:pic>
      <p:sp>
        <p:nvSpPr>
          <p:cNvPr id="10" name="Rectangle 9"/>
          <p:cNvSpPr/>
          <p:nvPr/>
        </p:nvSpPr>
        <p:spPr>
          <a:xfrm>
            <a:off x="5771277" y="4785339"/>
            <a:ext cx="104227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rPr>
              <a:t>OR</a:t>
            </a:r>
          </a:p>
        </p:txBody>
      </p:sp>
    </p:spTree>
    <p:extLst>
      <p:ext uri="{BB962C8B-B14F-4D97-AF65-F5344CB8AC3E}">
        <p14:creationId xmlns:p14="http://schemas.microsoft.com/office/powerpoint/2010/main" val="1765422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racuse_traditional_widescreen_system_template" id="{80835E4C-BF3B-774F-94D3-A317D862B622}" vid="{95995BBF-4AF3-9346-92CD-D332D5DED6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4278a402-1a9e-4eb9-8414-ffb55a5fcf1e}" enabled="0" method="" siteId="{4278a402-1a9e-4eb9-8414-ffb55a5fcf1e}" removed="1"/>
</clbl:labelList>
</file>

<file path=docProps/app.xml><?xml version="1.0" encoding="utf-8"?>
<Properties xmlns="http://schemas.openxmlformats.org/officeDocument/2006/extended-properties" xmlns:vt="http://schemas.openxmlformats.org/officeDocument/2006/docPropsVTypes">
  <TotalTime>985</TotalTime>
  <Words>5669</Words>
  <Application>Microsoft Office PowerPoint</Application>
  <PresentationFormat>Widescreen</PresentationFormat>
  <Paragraphs>895</Paragraphs>
  <Slides>71</Slides>
  <Notes>49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71</vt:i4>
      </vt:variant>
    </vt:vector>
  </HeadingPairs>
  <TitlesOfParts>
    <vt:vector size="82" baseType="lpstr">
      <vt:lpstr>Arial</vt:lpstr>
      <vt:lpstr>Calibri</vt:lpstr>
      <vt:lpstr>Engravers MT</vt:lpstr>
      <vt:lpstr>Georgia</vt:lpstr>
      <vt:lpstr>ShermanSans</vt:lpstr>
      <vt:lpstr>Symbol</vt:lpstr>
      <vt:lpstr>Tahoma</vt:lpstr>
      <vt:lpstr>Trebuchet MS</vt:lpstr>
      <vt:lpstr>Verdana</vt:lpstr>
      <vt:lpstr>Wingdings</vt:lpstr>
      <vt:lpstr>1_Office Theme</vt:lpstr>
      <vt:lpstr>F-1 Optional Practical Training Seminar</vt:lpstr>
      <vt:lpstr>Optional Practical Training (OPT)</vt:lpstr>
      <vt:lpstr>How long can OPT Training be authorized for?</vt:lpstr>
      <vt:lpstr>What Makes OPT Optional?</vt:lpstr>
      <vt:lpstr>Must the Training Be Related to my Major?</vt:lpstr>
      <vt:lpstr>Do I Need a Job Offer to Apply for OPT?</vt:lpstr>
      <vt:lpstr>Who Authorizes OPT?  </vt:lpstr>
      <vt:lpstr>Who is Eligible for OPT?</vt:lpstr>
      <vt:lpstr>Who is Eligible for OPT?</vt:lpstr>
      <vt:lpstr>What Would Make Me Ineligible for OPT? </vt:lpstr>
      <vt:lpstr>Does Approval for CPT Affect How Much OPT I am Eligible for ?</vt:lpstr>
      <vt:lpstr>When Can I Use OPT?</vt:lpstr>
      <vt:lpstr>How Much OPT am I eligible for?</vt:lpstr>
      <vt:lpstr>When Can/Should I Apply for OPT?</vt:lpstr>
      <vt:lpstr>When Can/Should I Apply for OPT?</vt:lpstr>
      <vt:lpstr>How much does it cost to apply for OPT?</vt:lpstr>
      <vt:lpstr>How long does it take for USCIS to approve OPT?</vt:lpstr>
      <vt:lpstr>PowerPoint Presentation</vt:lpstr>
      <vt:lpstr>Can my OPT application be expedited?  </vt:lpstr>
      <vt:lpstr>Premium Processing</vt:lpstr>
      <vt:lpstr>How much does Premium Processing cost?</vt:lpstr>
      <vt:lpstr>OPT Application Process Overview</vt:lpstr>
      <vt:lpstr>STEP 1: Obtain an OPT Recommendation Letter from your Academic Department</vt:lpstr>
      <vt:lpstr>STEP 2: Determine your Requested OPT Start and End Date</vt:lpstr>
      <vt:lpstr>STEP 2: Determine your Requested OPT Start and End Date</vt:lpstr>
      <vt:lpstr>STEP 2: Determine your Requested OPT Start and End Date</vt:lpstr>
      <vt:lpstr>STEP 2: Determine your Requested OPT Start and End Date</vt:lpstr>
      <vt:lpstr>STEP 2: Determine your Requested OPT Start and End Date</vt:lpstr>
      <vt:lpstr>STEP 3: Request an OPT Recommendation I-20</vt:lpstr>
      <vt:lpstr>STEP 3: Request an OPT Recommendation I-20</vt:lpstr>
      <vt:lpstr>STEP 4: Prepare Documents for OPT Application (I-765)</vt:lpstr>
      <vt:lpstr>STEP 4: Prepare Documents for OPT Application (I-765)</vt:lpstr>
      <vt:lpstr>STEP 4: Prepare Documents for OPT Application (I-765)</vt:lpstr>
      <vt:lpstr>STEP 4: Prepare Documents for OPT Application (I-765)</vt:lpstr>
      <vt:lpstr>STEP 4: Prepare Documents for OPT Application (I-765)</vt:lpstr>
      <vt:lpstr>STEP 5: Creating your USCIS Account &amp; Completing the I-765</vt:lpstr>
      <vt:lpstr>STEP 5: Completing the I-765</vt:lpstr>
      <vt:lpstr>STEP 5: Completing the I-765</vt:lpstr>
      <vt:lpstr>STEP 5: Completing the I-765</vt:lpstr>
      <vt:lpstr>STEP 5: Completing the I-765</vt:lpstr>
      <vt:lpstr>STEP 5: Completing the I-765</vt:lpstr>
      <vt:lpstr>STEP 5: Completing the I-765</vt:lpstr>
      <vt:lpstr>STEP 5: Completing the I-765</vt:lpstr>
      <vt:lpstr>STEP 5: Completing the I-765</vt:lpstr>
      <vt:lpstr>STEP 6: Optional I-765 Review  If you would like your I-765 reviewed by a CIS Advisor – DO NOT SUBMIT YOUR APPLICATION TO USCIS</vt:lpstr>
      <vt:lpstr>STEP 7: Submit and Pay</vt:lpstr>
      <vt:lpstr>Changing Requested Dates of OPT </vt:lpstr>
      <vt:lpstr>Cancelling or Withdrawing an OPT Application </vt:lpstr>
      <vt:lpstr>Cancelling or Withdrawing an OPT Application </vt:lpstr>
      <vt:lpstr>Checking the Status of your Pending Application</vt:lpstr>
      <vt:lpstr>Employment Authorization Document (EAD)</vt:lpstr>
      <vt:lpstr>When Can I begin working?</vt:lpstr>
      <vt:lpstr>Do I have to be Employed during OPT?</vt:lpstr>
      <vt:lpstr>What is considered “Employment”?</vt:lpstr>
      <vt:lpstr>How Do I Report Employment While on OPT? </vt:lpstr>
      <vt:lpstr>Other Reporting Requirements While on OPT? </vt:lpstr>
      <vt:lpstr>What if I Lose MY EAD Card?</vt:lpstr>
      <vt:lpstr>Can I Travel Outside the U.S. While on OPT?</vt:lpstr>
      <vt:lpstr>Can I Travel Outside the U.S. While my OPT is Pending?</vt:lpstr>
      <vt:lpstr>I-9s, Social Security and Taxes</vt:lpstr>
      <vt:lpstr>H-1B Status</vt:lpstr>
      <vt:lpstr>H-1B Status</vt:lpstr>
      <vt:lpstr>OPT Cap Gap and H-1Bs</vt:lpstr>
      <vt:lpstr>Cap Gap and H-1Bs</vt:lpstr>
      <vt:lpstr>Cap Gap and H-1Bs</vt:lpstr>
      <vt:lpstr>How D0 I Request a Cap Gap I-20?</vt:lpstr>
      <vt:lpstr>STEM Extension of OPT</vt:lpstr>
      <vt:lpstr>STEM Extension of OPT</vt:lpstr>
      <vt:lpstr>Application Process for STEM Extension of OPT</vt:lpstr>
      <vt:lpstr>STEM Extension of OPT</vt:lpstr>
      <vt:lpstr>Immigration Status After F-1 Status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F-1 Optional Practical Training Seminar</dc:title>
  <dc:creator>Annie Dievendorf</dc:creator>
  <cp:lastModifiedBy>Mary Idzior</cp:lastModifiedBy>
  <cp:revision>42</cp:revision>
  <dcterms:created xsi:type="dcterms:W3CDTF">2022-10-10T15:36:38Z</dcterms:created>
  <dcterms:modified xsi:type="dcterms:W3CDTF">2024-09-13T16:21:47Z</dcterms:modified>
</cp:coreProperties>
</file>