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6" r:id="rId2"/>
    <p:sldId id="273" r:id="rId3"/>
    <p:sldId id="263" r:id="rId4"/>
    <p:sldId id="266" r:id="rId5"/>
    <p:sldId id="297" r:id="rId6"/>
    <p:sldId id="327" r:id="rId7"/>
    <p:sldId id="338" r:id="rId8"/>
    <p:sldId id="328" r:id="rId9"/>
    <p:sldId id="329" r:id="rId10"/>
    <p:sldId id="330" r:id="rId11"/>
    <p:sldId id="262" r:id="rId12"/>
    <p:sldId id="276" r:id="rId13"/>
    <p:sldId id="340" r:id="rId14"/>
    <p:sldId id="277" r:id="rId15"/>
    <p:sldId id="335" r:id="rId16"/>
    <p:sldId id="336" r:id="rId17"/>
    <p:sldId id="283" r:id="rId18"/>
    <p:sldId id="278" r:id="rId19"/>
    <p:sldId id="280" r:id="rId20"/>
    <p:sldId id="333" r:id="rId21"/>
    <p:sldId id="334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4500"/>
    <a:srgbClr val="6F777D"/>
    <a:srgbClr val="3E3D3C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86438"/>
  </p:normalViewPr>
  <p:slideViewPr>
    <p:cSldViewPr snapToGrid="0" snapToObjects="1" showGuides="1">
      <p:cViewPr varScale="1">
        <p:scale>
          <a:sx n="98" d="100"/>
          <a:sy n="98" d="100"/>
        </p:scale>
        <p:origin x="1458" y="114"/>
      </p:cViewPr>
      <p:guideLst>
        <p:guide orient="horz" pos="2160"/>
        <p:guide pos="384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B0E00-9206-3A4E-AD6C-96DEFB21C94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2BF1-4B9E-BC44-AF37-A026AB48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CD27-4B6F-264E-84EB-01FB92F2B3E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360-FF46-004C-BFD2-6B36BE4C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63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78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0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63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24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 sid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5125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1066800" y="914400"/>
            <a:ext cx="10058400" cy="2444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Presenter’s Name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24825"/>
            <a:ext cx="10058400" cy="360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Name </a:t>
            </a:r>
          </a:p>
        </p:txBody>
      </p:sp>
      <p:sp>
        <p:nvSpPr>
          <p:cNvPr id="15" name="Presenter’s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3864125"/>
            <a:ext cx="7772400" cy="546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9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5719036"/>
            <a:ext cx="2550368" cy="324240"/>
          </a:xfrm>
          <a:prstGeom prst="rect">
            <a:avLst/>
          </a:prstGeom>
        </p:spPr>
      </p:pic>
      <p:sp>
        <p:nvSpPr>
          <p:cNvPr id="7" name="Division Name, if applicable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00" y="6030563"/>
            <a:ext cx="10058400" cy="6122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School, Division, Office or Department Name, if applicable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7" hasCustomPrompt="1"/>
          </p:nvPr>
        </p:nvSpPr>
        <p:spPr>
          <a:xfrm>
            <a:off x="8839199" y="5771808"/>
            <a:ext cx="2895599" cy="25068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1" name="hairline rule [design object]"/>
          <p:cNvCxnSpPr/>
          <p:nvPr userDrawn="1"/>
        </p:nvCxnSpPr>
        <p:spPr>
          <a:xfrm>
            <a:off x="1066800" y="5450913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913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844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066801" y="2362200"/>
            <a:ext cx="4569012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2"/>
            <a:ext cx="5638800" cy="57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1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4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1066800" y="2362200"/>
            <a:ext cx="10058400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5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4567883" cy="80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3" name="Main heading and bullets text"/>
          <p:cNvSpPr>
            <a:spLocks noGrp="1"/>
          </p:cNvSpPr>
          <p:nvPr>
            <p:ph type="body" sz="quarter" idx="21"/>
          </p:nvPr>
        </p:nvSpPr>
        <p:spPr>
          <a:xfrm>
            <a:off x="1066800" y="2122595"/>
            <a:ext cx="4567882" cy="3225693"/>
          </a:xfrm>
          <a:prstGeom prst="rect">
            <a:avLst/>
          </a:prstGeom>
        </p:spPr>
        <p:txBody>
          <a:bodyPr/>
          <a:lstStyle>
            <a:lvl1pPr marL="0" indent="0">
              <a:buSzPct val="60000"/>
              <a:buNone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26689"/>
            <a:ext cx="5638800" cy="52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9"/>
            <a:ext cx="10668000" cy="590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4" name="Main heading and bullets text"/>
          <p:cNvSpPr>
            <a:spLocks noGrp="1"/>
          </p:cNvSpPr>
          <p:nvPr>
            <p:ph type="body" sz="quarter" idx="20"/>
          </p:nvPr>
        </p:nvSpPr>
        <p:spPr>
          <a:xfrm>
            <a:off x="1066800" y="1890713"/>
            <a:ext cx="10668000" cy="38322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SzPct val="60000"/>
              <a:buNone/>
              <a:defRPr sz="36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sz="32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sz="2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w/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39201" y="914399"/>
            <a:ext cx="2895598" cy="11201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 baseline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Main content or caption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2362200"/>
            <a:ext cx="2895600" cy="346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 dirty="0"/>
              <a:t>Click to add text 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9" y="457202"/>
            <a:ext cx="7578503" cy="573971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Drag photo here or click image icon to select a photo</a:t>
            </a:r>
          </a:p>
        </p:txBody>
      </p:sp>
      <p:pic>
        <p:nvPicPr>
          <p:cNvPr id="17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9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able content"/>
          <p:cNvSpPr>
            <a:spLocks noGrp="1"/>
          </p:cNvSpPr>
          <p:nvPr>
            <p:ph type="tbl" sz="quarter" idx="11" hasCustomPrompt="1"/>
          </p:nvPr>
        </p:nvSpPr>
        <p:spPr>
          <a:xfrm>
            <a:off x="1066799" y="1806575"/>
            <a:ext cx="10667999" cy="3858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Click to add table</a:t>
            </a:r>
          </a:p>
        </p:txBody>
      </p:sp>
      <p:sp>
        <p:nvSpPr>
          <p:cNvPr id="19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595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1600" y="6325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D44500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61" r:id="rId4"/>
    <p:sldLayoutId id="2147483660" r:id="rId5"/>
    <p:sldLayoutId id="2147483662" r:id="rId6"/>
    <p:sldLayoutId id="2147483663" r:id="rId7"/>
    <p:sldLayoutId id="2147483665" r:id="rId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1488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672" userDrawn="1">
          <p15:clr>
            <a:srgbClr val="F26B43"/>
          </p15:clr>
        </p15:guide>
        <p15:guide id="1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esentation Title"/>
          <p:cNvSpPr>
            <a:spLocks noGrp="1"/>
          </p:cNvSpPr>
          <p:nvPr>
            <p:ph type="title"/>
          </p:nvPr>
        </p:nvSpPr>
        <p:spPr>
          <a:xfrm>
            <a:off x="1066800" y="914399"/>
            <a:ext cx="10502766" cy="4350620"/>
          </a:xfrm>
        </p:spPr>
        <p:txBody>
          <a:bodyPr/>
          <a:lstStyle/>
          <a:p>
            <a:r>
              <a:rPr lang="en-US" dirty="0"/>
              <a:t>Fall 2024</a:t>
            </a:r>
            <a:br>
              <a:rPr lang="en-US" dirty="0"/>
            </a:br>
            <a:r>
              <a:rPr lang="en-US" dirty="0"/>
              <a:t>Grad Immigration Essentials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35815696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A0A5-6BCF-6BBA-2960-0EC6F42D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71753-3623-FCB6-7EEB-ACA5A978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Request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323AC-89BF-BC6A-E753-D0DA3EB43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CCA677-BE2F-B384-0C6B-BD80B51E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328" y="1094048"/>
            <a:ext cx="5881966" cy="49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2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19275" y="1851354"/>
            <a:ext cx="4002156" cy="1812235"/>
          </a:xfrm>
        </p:spPr>
        <p:txBody>
          <a:bodyPr/>
          <a:lstStyle/>
          <a:p>
            <a:r>
              <a:rPr lang="en-US" dirty="0"/>
              <a:t>Tour of Documents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 descr="Passport Imag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4912">
            <a:off x="4398623" y="666572"/>
            <a:ext cx="1602731" cy="2286000"/>
          </a:xfrm>
          <a:prstGeom prst="rect">
            <a:avLst/>
          </a:prstGeom>
        </p:spPr>
      </p:pic>
      <p:pic>
        <p:nvPicPr>
          <p:cNvPr id="8" name="Picture 7" descr="Passport Image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6" y="270248"/>
            <a:ext cx="1678825" cy="2286000"/>
          </a:xfrm>
          <a:prstGeom prst="rect">
            <a:avLst/>
          </a:prstGeom>
        </p:spPr>
      </p:pic>
      <p:pic>
        <p:nvPicPr>
          <p:cNvPr id="9" name="Picture 8" descr="Passport Image Example"/>
          <p:cNvPicPr>
            <a:picLocks noChangeAspect="1"/>
          </p:cNvPicPr>
          <p:nvPr/>
        </p:nvPicPr>
        <p:blipFill rotWithShape="1">
          <a:blip r:embed="rId5"/>
          <a:srcRect l="29737" t="4608" r="30014" b="5391"/>
          <a:stretch/>
        </p:blipFill>
        <p:spPr>
          <a:xfrm rot="1120770">
            <a:off x="7053847" y="863251"/>
            <a:ext cx="1610138" cy="2286000"/>
          </a:xfrm>
          <a:prstGeom prst="rect">
            <a:avLst/>
          </a:prstGeom>
        </p:spPr>
      </p:pic>
      <p:pic>
        <p:nvPicPr>
          <p:cNvPr id="11" name="Picture 10" descr="Document Ex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7254">
            <a:off x="4713193" y="3313363"/>
            <a:ext cx="1960686" cy="2506585"/>
          </a:xfrm>
          <a:prstGeom prst="rect">
            <a:avLst/>
          </a:prstGeom>
        </p:spPr>
      </p:pic>
      <p:pic>
        <p:nvPicPr>
          <p:cNvPr id="14" name="Picture 13" descr="Website Ex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074">
            <a:off x="9335636" y="3696435"/>
            <a:ext cx="2186479" cy="1564999"/>
          </a:xfrm>
          <a:prstGeom prst="rect">
            <a:avLst/>
          </a:prstGeom>
        </p:spPr>
      </p:pic>
      <p:pic>
        <p:nvPicPr>
          <p:cNvPr id="2" name="Picture 1" descr="Visa Ex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2049">
            <a:off x="9209537" y="932505"/>
            <a:ext cx="2676617" cy="1824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04FF6-9F74-468B-9EA8-07C73F667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09">
            <a:off x="6189416" y="3210804"/>
            <a:ext cx="2051840" cy="26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8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66801" y="854110"/>
            <a:ext cx="4569012" cy="5154804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1" y="152615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Passport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817" y="1003852"/>
            <a:ext cx="4919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Know your passport expiration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Your passport needs to be valid for at least 6 months into the future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Replace at your Consulate in New York City or Embassy in Washington, DC</a:t>
            </a:r>
          </a:p>
        </p:txBody>
      </p:sp>
      <p:pic>
        <p:nvPicPr>
          <p:cNvPr id="8" name="Picture 7" descr="Passport Exam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1" y="1003852"/>
            <a:ext cx="5880453" cy="4217600"/>
          </a:xfrm>
          <a:prstGeom prst="rect">
            <a:avLst/>
          </a:prstGeom>
        </p:spPr>
      </p:pic>
      <p:sp>
        <p:nvSpPr>
          <p:cNvPr id="7" name="Oval 6" descr="Passport Example"/>
          <p:cNvSpPr/>
          <p:nvPr/>
        </p:nvSpPr>
        <p:spPr>
          <a:xfrm>
            <a:off x="9740429" y="2765380"/>
            <a:ext cx="1520687" cy="447261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528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Are you an F or are you a J?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4807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Sherman Sans Book"/>
              </a:rPr>
              <a:t>F = the default visa for students</a:t>
            </a:r>
          </a:p>
          <a:p>
            <a:endParaRPr lang="en-US" sz="26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Sherman Sans Book"/>
              </a:rPr>
              <a:t>J = an Exchange Visitor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Sherman Sans Book"/>
              </a:rPr>
              <a:t>many categories, not just student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Sherman Sans Book"/>
              </a:rPr>
              <a:t>have to qualify by participating in an exchange, be selected, receive government funding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10EDE-D0B8-E927-1C7B-1B4BD3981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615" y="709126"/>
            <a:ext cx="4850618" cy="533357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4206473-8167-91F0-7A42-C91D8742ABAE}"/>
              </a:ext>
            </a:extLst>
          </p:cNvPr>
          <p:cNvSpPr/>
          <p:nvPr/>
        </p:nvSpPr>
        <p:spPr>
          <a:xfrm>
            <a:off x="6214188" y="4626753"/>
            <a:ext cx="1679510" cy="2438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80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465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Visa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854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Know expiration date and Number of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Needs to be valid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Number of entries and length determined by diplomatic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SEVIS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school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only be renewed at a U.S. Embassy or Consulate-all located outside the U.S.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Visa cannot be renewed inside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expire while in the U.S.   </a:t>
            </a:r>
          </a:p>
        </p:txBody>
      </p:sp>
      <p:pic>
        <p:nvPicPr>
          <p:cNvPr id="8" name="Picture 7" descr="Visa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228718"/>
            <a:ext cx="4731071" cy="2816040"/>
          </a:xfrm>
          <a:prstGeom prst="rect">
            <a:avLst/>
          </a:prstGeom>
        </p:spPr>
      </p:pic>
      <p:sp>
        <p:nvSpPr>
          <p:cNvPr id="9" name="Oval 8" descr="Visa Example"/>
          <p:cNvSpPr/>
          <p:nvPr/>
        </p:nvSpPr>
        <p:spPr>
          <a:xfrm>
            <a:off x="10182144" y="1121196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Visa Example">
            <a:extLst>
              <a:ext uri="{FF2B5EF4-FFF2-40B4-BE49-F238E27FC236}">
                <a16:creationId xmlns:a16="http://schemas.microsoft.com/office/drawing/2014/main" id="{36DD3207-7AB3-7A90-6F95-08591A093320}"/>
              </a:ext>
            </a:extLst>
          </p:cNvPr>
          <p:cNvSpPr/>
          <p:nvPr/>
        </p:nvSpPr>
        <p:spPr>
          <a:xfrm>
            <a:off x="8091393" y="1636738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j-1 visa">
            <a:extLst>
              <a:ext uri="{FF2B5EF4-FFF2-40B4-BE49-F238E27FC236}">
                <a16:creationId xmlns:a16="http://schemas.microsoft.com/office/drawing/2014/main" id="{AB4C4D8D-D2BE-3F5B-0202-8EA4EE92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38" y="3192928"/>
            <a:ext cx="4851800" cy="28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11F2D1-7AB6-E1A5-8D3F-2BF1D48401B8}"/>
              </a:ext>
            </a:extLst>
          </p:cNvPr>
          <p:cNvSpPr/>
          <p:nvPr/>
        </p:nvSpPr>
        <p:spPr>
          <a:xfrm>
            <a:off x="8091393" y="4464997"/>
            <a:ext cx="556546" cy="3891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80313E-C4FC-45ED-9883-EEA88D0A0367}"/>
              </a:ext>
            </a:extLst>
          </p:cNvPr>
          <p:cNvSpPr/>
          <p:nvPr/>
        </p:nvSpPr>
        <p:spPr>
          <a:xfrm>
            <a:off x="9815208" y="4552545"/>
            <a:ext cx="914401" cy="3891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51EE61-F797-B05A-50FA-174E7E1E03FB}"/>
              </a:ext>
            </a:extLst>
          </p:cNvPr>
          <p:cNvSpPr/>
          <p:nvPr/>
        </p:nvSpPr>
        <p:spPr>
          <a:xfrm>
            <a:off x="10262681" y="3988340"/>
            <a:ext cx="1074553" cy="416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F52A45-D8A8-F58B-FF72-996644622E23}"/>
              </a:ext>
            </a:extLst>
          </p:cNvPr>
          <p:cNvSpPr/>
          <p:nvPr/>
        </p:nvSpPr>
        <p:spPr>
          <a:xfrm>
            <a:off x="9765771" y="1636738"/>
            <a:ext cx="963838" cy="418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1052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Two Year Home Residency Requirement</a:t>
            </a:r>
          </a:p>
        </p:txBody>
      </p:sp>
      <p:pic>
        <p:nvPicPr>
          <p:cNvPr id="10" name="Picture 2" descr="Image result for j-1 v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15" y="688837"/>
            <a:ext cx="4094282" cy="27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Visa Example"/>
          <p:cNvSpPr/>
          <p:nvPr/>
        </p:nvSpPr>
        <p:spPr>
          <a:xfrm>
            <a:off x="7639489" y="2325445"/>
            <a:ext cx="3002640" cy="650688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3548" y="816781"/>
            <a:ext cx="4972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Some people in J status are subject to a Two Year Home Residency Requirement:  the facts of your situation matter, not necessarily what it says on your visa</a:t>
            </a:r>
          </a:p>
          <a:p>
            <a:endParaRPr lang="en-US" sz="2000" dirty="0">
              <a:latin typeface="Sherman Sans Book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Sherman Sans Book"/>
              </a:rPr>
              <a:t>If you received government funding for your J program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Sherman Sans Book"/>
              </a:rPr>
              <a:t>If your country has your field of study on its Exchange Visitor Skills List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Sherman Sans Book"/>
              </a:rPr>
              <a:t>If your J program is for a Medical Residency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8EC9C-4C36-BBA7-D955-A47FCBF6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915" y="3511686"/>
            <a:ext cx="4094282" cy="262922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25C2FE9-AEA4-6FB1-1D7A-6B0DCF51F303}"/>
              </a:ext>
            </a:extLst>
          </p:cNvPr>
          <p:cNvSpPr/>
          <p:nvPr/>
        </p:nvSpPr>
        <p:spPr>
          <a:xfrm>
            <a:off x="7821037" y="5233481"/>
            <a:ext cx="2159541" cy="447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5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4079" y="168965"/>
            <a:ext cx="996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Two Year Home Residency Requirement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079" y="892930"/>
            <a:ext cx="55752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herman Sans Book"/>
              </a:rPr>
              <a:t>If you are subject to the Two Year Home Residency Requirement: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cannot change status within the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are not eligible for an H, K or L visa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are not eligible for permanent residence in the U.S.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r>
              <a:rPr lang="en-US" sz="2400" b="1" dirty="0">
                <a:latin typeface="Sherman Sans Book"/>
              </a:rPr>
              <a:t>UNTIL</a:t>
            </a:r>
            <a:r>
              <a:rPr lang="en-US" sz="2400" dirty="0">
                <a:latin typeface="Sherman Sans Book"/>
              </a:rPr>
              <a:t> you have been physically present in your home country for two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F63CBB-FFC0-729A-EA0A-0AE53FD53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252112"/>
            <a:ext cx="5927387" cy="40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2886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93195" y="149088"/>
            <a:ext cx="4569012" cy="715616"/>
          </a:xfrm>
        </p:spPr>
        <p:txBody>
          <a:bodyPr/>
          <a:lstStyle/>
          <a:p>
            <a:r>
              <a:rPr lang="en-US" sz="3600" dirty="0"/>
              <a:t>Travel</a:t>
            </a: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700" y="971042"/>
            <a:ext cx="49496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Need a valid passport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F-1/J-1 Visa needs to be valid to enter the U.S.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44500"/>
                </a:solidFill>
                <a:latin typeface="Sherman Sans Book"/>
              </a:rPr>
              <a:t>Exception: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Returning to the U.S. after a trip to Canada, Mexico, or the adjacent islands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of less than 30 days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solely to Canada, Mexico, or the adjacent islands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Cannot apply for U.S. Visa while there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Not a citizen of Iran, Syria, Sudan, or North Korea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But need to determine if you need a vis to travel to those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1AE3C-92E1-4A1F-B801-BD56BD1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06" y="248241"/>
            <a:ext cx="4669856" cy="58357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BA5AF-4818-470C-8468-42C4F42860F8}"/>
              </a:ext>
            </a:extLst>
          </p:cNvPr>
          <p:cNvCxnSpPr/>
          <p:nvPr/>
        </p:nvCxnSpPr>
        <p:spPr>
          <a:xfrm flipH="1" flipV="1">
            <a:off x="8791434" y="2781701"/>
            <a:ext cx="1228086" cy="558265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3C42E-313B-4632-9DE5-2AA6CA8C24CD}"/>
              </a:ext>
            </a:extLst>
          </p:cNvPr>
          <p:cNvCxnSpPr/>
          <p:nvPr/>
        </p:nvCxnSpPr>
        <p:spPr>
          <a:xfrm flipH="1">
            <a:off x="8508354" y="3335571"/>
            <a:ext cx="1511166" cy="1376413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D2460DF-9E03-99BB-AA8C-D8B31FDC1F35}"/>
              </a:ext>
            </a:extLst>
          </p:cNvPr>
          <p:cNvSpPr/>
          <p:nvPr/>
        </p:nvSpPr>
        <p:spPr>
          <a:xfrm>
            <a:off x="9572017" y="4513635"/>
            <a:ext cx="1906621" cy="752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34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I-20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1" y="1103242"/>
            <a:ext cx="5085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195262"/>
            <a:ext cx="4253948" cy="5726721"/>
          </a:xfrm>
          <a:prstGeom prst="rect">
            <a:avLst/>
          </a:prstGeom>
        </p:spPr>
      </p:pic>
      <p:cxnSp>
        <p:nvCxnSpPr>
          <p:cNvPr id="10" name="Straight Arrow Connector 9" descr="Arrow Pointing to Document Example"/>
          <p:cNvCxnSpPr/>
          <p:nvPr/>
        </p:nvCxnSpPr>
        <p:spPr>
          <a:xfrm>
            <a:off x="5923722" y="1699591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Document Example"/>
          <p:cNvSpPr/>
          <p:nvPr/>
        </p:nvSpPr>
        <p:spPr>
          <a:xfrm>
            <a:off x="6811664" y="2107096"/>
            <a:ext cx="4171075" cy="665921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50" y="2727898"/>
            <a:ext cx="4212701" cy="7011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6853100" y="615295"/>
            <a:ext cx="4171075" cy="93437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I-20 - Page 2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897" y="934278"/>
            <a:ext cx="45690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Employment Authorizations-should be blank, only used for off-campus employment authorization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Endorsement-needed to re-enter the U.S.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Advisor on Call, Monday – Friday, 11 am – 3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Through </a:t>
            </a:r>
            <a:r>
              <a:rPr lang="en-US" sz="2400" dirty="0" err="1">
                <a:latin typeface="Sherman Sans Book"/>
              </a:rPr>
              <a:t>MySlice</a:t>
            </a:r>
            <a:r>
              <a:rPr lang="en-US" sz="2400" dirty="0">
                <a:latin typeface="Sherman Sans Book"/>
              </a:rPr>
              <a:t> ISSS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Express Travel Signatures</a:t>
            </a:r>
            <a:br>
              <a:rPr lang="en-US" dirty="0">
                <a:latin typeface="Sherman Sans Book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14" y="317768"/>
            <a:ext cx="4260573" cy="5811098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6971223" y="700710"/>
            <a:ext cx="4260573" cy="869673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Document Example"/>
          <p:cNvGrpSpPr/>
          <p:nvPr/>
        </p:nvGrpSpPr>
        <p:grpSpPr>
          <a:xfrm>
            <a:off x="7043530" y="2714357"/>
            <a:ext cx="5353298" cy="184666"/>
            <a:chOff x="6971224" y="2629690"/>
            <a:chExt cx="5353298" cy="184666"/>
          </a:xfrm>
        </p:grpSpPr>
        <p:sp>
          <p:nvSpPr>
            <p:cNvPr id="10" name="TextBox 9"/>
            <p:cNvSpPr txBox="1"/>
            <p:nvPr/>
          </p:nvSpPr>
          <p:spPr>
            <a:xfrm>
              <a:off x="6971224" y="2629690"/>
              <a:ext cx="53532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Ann Dievendorf International Student Advisor		07/30/2021              </a:t>
              </a:r>
              <a:r>
                <a:rPr lang="en-US" sz="600" dirty="0" err="1"/>
                <a:t>Syracuse,NY</a:t>
              </a:r>
              <a:endParaRPr lang="en-US" sz="600" dirty="0"/>
            </a:p>
          </p:txBody>
        </p:sp>
        <p:pic>
          <p:nvPicPr>
            <p:cNvPr id="11" name="Picture 10" descr="Signature on Document Example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862" t="11801" r="7517" b="23913"/>
            <a:stretch/>
          </p:blipFill>
          <p:spPr>
            <a:xfrm>
              <a:off x="8845494" y="2664629"/>
              <a:ext cx="554906" cy="11744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35A17-1DE3-09D7-0D04-588AE8E62BCE}"/>
              </a:ext>
            </a:extLst>
          </p:cNvPr>
          <p:cNvGrpSpPr/>
          <p:nvPr/>
        </p:nvGrpSpPr>
        <p:grpSpPr>
          <a:xfrm>
            <a:off x="4977474" y="3223317"/>
            <a:ext cx="5353299" cy="3203469"/>
            <a:chOff x="4268893" y="3150472"/>
            <a:chExt cx="4365415" cy="2906205"/>
          </a:xfrm>
        </p:grpSpPr>
        <p:sp>
          <p:nvSpPr>
            <p:cNvPr id="6" name="Explosion 2 6">
              <a:extLst>
                <a:ext uri="{FF2B5EF4-FFF2-40B4-BE49-F238E27FC236}">
                  <a16:creationId xmlns:a16="http://schemas.microsoft.com/office/drawing/2014/main" id="{56CA8BCD-9EF0-BEFB-65A1-8E1E720036EC}"/>
                </a:ext>
              </a:extLst>
            </p:cNvPr>
            <p:cNvSpPr/>
            <p:nvPr/>
          </p:nvSpPr>
          <p:spPr>
            <a:xfrm>
              <a:off x="4268893" y="3150472"/>
              <a:ext cx="4365415" cy="2906205"/>
            </a:xfrm>
            <a:prstGeom prst="irregularSeal2">
              <a:avLst/>
            </a:prstGeom>
            <a:solidFill>
              <a:srgbClr val="D44500"/>
            </a:solidFill>
            <a:ln>
              <a:solidFill>
                <a:srgbClr val="D44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B915F7E9-CE25-1F34-1ED3-DA2A035CFF69}"/>
                </a:ext>
              </a:extLst>
            </p:cNvPr>
            <p:cNvSpPr txBox="1"/>
            <p:nvPr/>
          </p:nvSpPr>
          <p:spPr>
            <a:xfrm>
              <a:off x="5093708" y="4056394"/>
              <a:ext cx="2599032" cy="97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herman Sans Book"/>
                </a:rPr>
                <a:t>Express Travel Signatures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herman Sans Book"/>
                </a:rPr>
                <a:t>September 30-October 4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Sherman Sans Book"/>
                </a:rPr>
                <a:t>9 am-4 pm</a:t>
              </a:r>
              <a:br>
                <a:rPr lang="en-US" sz="1600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sz="1600" dirty="0">
                  <a:solidFill>
                    <a:schemeClr val="bg1"/>
                  </a:solidFill>
                  <a:latin typeface="Sherman Sans Book"/>
                </a:rPr>
                <a:t>310 Walnut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73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Student Population at SU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, if applicable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2023-2024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Sherman Sans Book"/>
              </a:rPr>
              <a:t>Center for International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527" y="1575707"/>
            <a:ext cx="6979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Student Enrollment: 22,948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International Students: 4,163</a:t>
            </a:r>
          </a:p>
          <a:p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Undergraduate Student Enrollment: 15,739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Undergraduate Students:  1,784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Graduate &amp; Law Student Enrollment: 7,209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Graduate Students:  2,379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 2023/2024</a:t>
            </a:r>
          </a:p>
          <a:p>
            <a:r>
              <a:rPr lang="en-US" sz="2000" dirty="0">
                <a:latin typeface="Sherman Sans Book"/>
              </a:rPr>
              <a:t>CPT Applications Processed:  609/239-less</a:t>
            </a:r>
          </a:p>
          <a:p>
            <a:r>
              <a:rPr lang="en-US" sz="2000" dirty="0">
                <a:latin typeface="Sherman Sans Book"/>
              </a:rPr>
              <a:t>OPT Applications Processed:  728/788-more</a:t>
            </a:r>
          </a:p>
          <a:p>
            <a:r>
              <a:rPr lang="en-US" sz="2000" dirty="0">
                <a:latin typeface="Sherman Sans Book"/>
              </a:rPr>
              <a:t>STEM OPT Applications Processed:  195/221-more</a:t>
            </a:r>
          </a:p>
          <a:p>
            <a:endParaRPr lang="en-US" sz="2000" dirty="0">
              <a:latin typeface="Sherman Sans Book"/>
            </a:endParaRPr>
          </a:p>
          <a:p>
            <a:endParaRPr lang="en-US" sz="2000" dirty="0">
              <a:latin typeface="Sherman Sans Book"/>
            </a:endParaRPr>
          </a:p>
        </p:txBody>
      </p:sp>
      <p:pic>
        <p:nvPicPr>
          <p:cNvPr id="9" name="Picture 8" descr="Picture of student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2479202"/>
            <a:ext cx="4602478" cy="35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197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DS-2019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2" name="Picture 1" descr="Document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5" y="144379"/>
            <a:ext cx="4662194" cy="6034533"/>
          </a:xfrm>
          <a:prstGeom prst="rect">
            <a:avLst/>
          </a:prstGeom>
        </p:spPr>
      </p:pic>
      <p:cxnSp>
        <p:nvCxnSpPr>
          <p:cNvPr id="10" name="Straight Arrow Connector 9" descr="Arrow Example"/>
          <p:cNvCxnSpPr/>
          <p:nvPr/>
        </p:nvCxnSpPr>
        <p:spPr>
          <a:xfrm>
            <a:off x="6191861" y="1257776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30695" y="1022519"/>
            <a:ext cx="50855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 or J-1 Program Sponsor (Fulbright, IIE, LASPAU, </a:t>
            </a:r>
            <a:r>
              <a:rPr lang="en-US" sz="2400" dirty="0" err="1">
                <a:latin typeface="Sherman Sans Book"/>
              </a:rPr>
              <a:t>Amideast</a:t>
            </a:r>
            <a:r>
              <a:rPr lang="en-US" sz="2400" dirty="0">
                <a:latin typeface="Sherman Sans Book"/>
              </a:rPr>
              <a:t>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</p:txBody>
      </p:sp>
      <p:sp>
        <p:nvSpPr>
          <p:cNvPr id="11" name="Rectangle 10" descr="Document Example"/>
          <p:cNvSpPr/>
          <p:nvPr/>
        </p:nvSpPr>
        <p:spPr>
          <a:xfrm>
            <a:off x="7072605" y="1986053"/>
            <a:ext cx="3852069" cy="471134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05" y="2370066"/>
            <a:ext cx="3852069" cy="7657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7072605" y="506932"/>
            <a:ext cx="3852069" cy="77569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96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Travel Endorsement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137" y="1095024"/>
            <a:ext cx="49347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Signatures-needed to re-enter the U.S.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J students sponsored by other than Syracuse University must obtain travel signatures from their J Sponsor-IIE, LASPAU, </a:t>
            </a:r>
            <a:r>
              <a:rPr lang="en-US" sz="2400" dirty="0" err="1">
                <a:latin typeface="Sherman Sans Book"/>
              </a:rPr>
              <a:t>Amideast</a:t>
            </a:r>
            <a:r>
              <a:rPr lang="en-US" sz="2400" dirty="0">
                <a:latin typeface="Sherman Sans Book"/>
              </a:rPr>
              <a:t>, etc. </a:t>
            </a:r>
            <a:br>
              <a:rPr lang="en-US" dirty="0">
                <a:latin typeface="Sherman Sans Book"/>
              </a:rPr>
            </a:br>
            <a:br>
              <a:rPr lang="en-US" dirty="0">
                <a:latin typeface="Sherman Sans Book"/>
              </a:rPr>
            </a:br>
            <a:endParaRPr lang="en-US" dirty="0">
              <a:latin typeface="Sherman Sans Book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3745149" y="3163235"/>
            <a:ext cx="3910519" cy="3054678"/>
          </a:xfrm>
          <a:prstGeom prst="irregularSeal2">
            <a:avLst/>
          </a:prstGeom>
          <a:solidFill>
            <a:srgbClr val="D44500"/>
          </a:solidFill>
          <a:ln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Sherman Sans Book"/>
              </a:rPr>
              <a:t>Express Travel Signatures</a:t>
            </a:r>
            <a:br>
              <a:rPr lang="en-US" sz="1600" b="1" dirty="0">
                <a:latin typeface="Sherman Sans Book"/>
              </a:rPr>
            </a:br>
            <a:r>
              <a:rPr lang="en-US" sz="1600" b="1" dirty="0">
                <a:latin typeface="Sherman Sans Book"/>
              </a:rPr>
              <a:t>September 30-October 4</a:t>
            </a:r>
            <a:endParaRPr lang="en-US" sz="1600" dirty="0">
              <a:latin typeface="Sherman Sans Book"/>
            </a:endParaRPr>
          </a:p>
          <a:p>
            <a:pPr algn="ctr"/>
            <a:r>
              <a:rPr lang="en-US" sz="1600" dirty="0">
                <a:latin typeface="Sherman Sans Book"/>
              </a:rPr>
              <a:t>9 am-4 pm</a:t>
            </a:r>
            <a:br>
              <a:rPr lang="en-US" sz="1600" dirty="0">
                <a:latin typeface="Sherman Sans Book"/>
              </a:rPr>
            </a:br>
            <a:r>
              <a:rPr lang="en-US" sz="1600" dirty="0">
                <a:latin typeface="Sherman Sans Book"/>
              </a:rPr>
              <a:t>310 Walnut Place</a:t>
            </a:r>
          </a:p>
        </p:txBody>
      </p:sp>
      <p:pic>
        <p:nvPicPr>
          <p:cNvPr id="14" name="Picture 13" descr="Document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5" y="144379"/>
            <a:ext cx="4662194" cy="6034533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9945072" y="4085656"/>
            <a:ext cx="1789727" cy="150662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 descr="Document Example"/>
          <p:cNvGrpSpPr/>
          <p:nvPr/>
        </p:nvGrpSpPr>
        <p:grpSpPr>
          <a:xfrm>
            <a:off x="10514785" y="4556240"/>
            <a:ext cx="731078" cy="402919"/>
            <a:chOff x="10514785" y="4556240"/>
            <a:chExt cx="731078" cy="402919"/>
          </a:xfrm>
        </p:grpSpPr>
        <p:pic>
          <p:nvPicPr>
            <p:cNvPr id="11" name="Picture 10" descr="Document Example"/>
            <p:cNvPicPr>
              <a:picLocks noChangeAspect="1"/>
            </p:cNvPicPr>
            <p:nvPr/>
          </p:nvPicPr>
          <p:blipFill rotWithShape="1">
            <a:blip r:embed="rId4"/>
            <a:srcRect l="7862" t="11801" r="7517" b="23913"/>
            <a:stretch/>
          </p:blipFill>
          <p:spPr>
            <a:xfrm>
              <a:off x="10551398" y="4837018"/>
              <a:ext cx="577073" cy="12214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514785" y="4556240"/>
              <a:ext cx="73107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07/30/2021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580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159027"/>
            <a:ext cx="8315738" cy="596347"/>
          </a:xfrm>
        </p:spPr>
        <p:txBody>
          <a:bodyPr/>
          <a:lstStyle/>
          <a:p>
            <a:r>
              <a:rPr lang="en-US" sz="3600" dirty="0"/>
              <a:t>I-94 Arrival Record/Travel History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069" y="874643"/>
            <a:ext cx="48304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herman Sans Book"/>
              </a:rPr>
              <a:t>www.cbp.gov</a:t>
            </a:r>
            <a:r>
              <a:rPr lang="en-US" sz="2400" dirty="0">
                <a:latin typeface="Sherman Sans Book"/>
              </a:rPr>
              <a:t>/I-94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Updated every time you travel out of the U.S. and 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Check every time to be sure you were admitted to the US in F-1/J-1 status and for D/S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D/S = Duration of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F-1 = Program End Date + 60 day grace period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J-1 = Program End Date + 30 day grace period</a:t>
            </a:r>
          </a:p>
          <a:p>
            <a:pPr lvl="1"/>
            <a:r>
              <a:rPr lang="en-US" sz="2400" dirty="0">
                <a:latin typeface="Sherman Sans Book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F1E62-1CB0-BE91-4C3D-F550856D8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528" y="272373"/>
            <a:ext cx="4611016" cy="59487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072EA8D-B964-0383-B218-E5D6562AB5A7}"/>
              </a:ext>
            </a:extLst>
          </p:cNvPr>
          <p:cNvSpPr/>
          <p:nvPr/>
        </p:nvSpPr>
        <p:spPr>
          <a:xfrm>
            <a:off x="6721812" y="1906623"/>
            <a:ext cx="1535910" cy="369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457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Sherman Serif Book"/>
              </a:rPr>
              <a:t>Center for International Services</a:t>
            </a:r>
          </a:p>
        </p:txBody>
      </p:sp>
      <p:sp>
        <p:nvSpPr>
          <p:cNvPr id="1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Center for International Services</a:t>
            </a:r>
          </a:p>
        </p:txBody>
      </p:sp>
      <p:pic>
        <p:nvPicPr>
          <p:cNvPr id="8" name="Picture 7" descr="Center for International Servi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29" y="1398531"/>
            <a:ext cx="5846571" cy="3895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023730"/>
            <a:ext cx="4618383" cy="1631216"/>
          </a:xfrm>
          <a:prstGeom prst="rect">
            <a:avLst/>
          </a:prstGeom>
          <a:solidFill>
            <a:srgbClr val="D445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herman Sans Book"/>
              </a:rPr>
              <a:t>310 Walnut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corner of Walnut Place and Waverly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across the street from Bird Library and </a:t>
            </a:r>
            <a:r>
              <a:rPr lang="en-US" sz="2000" dirty="0" err="1">
                <a:solidFill>
                  <a:schemeClr val="bg1"/>
                </a:solidFill>
                <a:latin typeface="Sherman Sans Book"/>
              </a:rPr>
              <a:t>Schine</a:t>
            </a:r>
            <a:r>
              <a:rPr lang="en-US" sz="2000" dirty="0">
                <a:solidFill>
                  <a:schemeClr val="bg1"/>
                </a:solidFill>
                <a:latin typeface="Sherman Sans Book"/>
              </a:rPr>
              <a:t> Student 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654946"/>
            <a:ext cx="4618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Hours: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8:30 am - 5:00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Summer: 8:00 am - 4:30 pm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Phone:  315-443-2457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Email:  international@syr.edu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Website:  https://experience.syracuse.edu/international </a:t>
            </a:r>
          </a:p>
        </p:txBody>
      </p:sp>
    </p:spTree>
    <p:extLst>
      <p:ext uri="{BB962C8B-B14F-4D97-AF65-F5344CB8AC3E}">
        <p14:creationId xmlns:p14="http://schemas.microsoft.com/office/powerpoint/2010/main" val="12002633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/>
          <a:p>
            <a:fld id="{F343A32A-436A-8143-8894-653E984578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Center for International Services Continued</a:t>
            </a:r>
          </a:p>
        </p:txBody>
      </p:sp>
      <p:sp>
        <p:nvSpPr>
          <p:cNvPr id="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000965"/>
            <a:ext cx="5999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Advisor on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Monday-Friday, 11 am-3 pm</a:t>
            </a:r>
          </a:p>
          <a:p>
            <a:r>
              <a:rPr lang="en-US" sz="2000" dirty="0">
                <a:latin typeface="Sherman Sans Book"/>
              </a:rPr>
              <a:t>In person, By Phone, via Zoom, Teams, or Skype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Informational Seminars: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Curricular and Optional Practical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1st &amp; 3rd Wednesday, 2nd Friday every month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Newsletter –every other week</a:t>
            </a:r>
          </a:p>
        </p:txBody>
      </p:sp>
      <p:grpSp>
        <p:nvGrpSpPr>
          <p:cNvPr id="8" name="Group 7" descr="PowerPoint Presentation Icon"/>
          <p:cNvGrpSpPr/>
          <p:nvPr/>
        </p:nvGrpSpPr>
        <p:grpSpPr>
          <a:xfrm>
            <a:off x="8509538" y="3857728"/>
            <a:ext cx="2921042" cy="1964241"/>
            <a:chOff x="7326623" y="3585157"/>
            <a:chExt cx="2486025" cy="1706028"/>
          </a:xfrm>
        </p:grpSpPr>
        <p:pic>
          <p:nvPicPr>
            <p:cNvPr id="4" name="Picture 3" descr="PowerPoint Presentation Icon"/>
            <p:cNvPicPr>
              <a:picLocks noChangeAspect="1"/>
            </p:cNvPicPr>
            <p:nvPr/>
          </p:nvPicPr>
          <p:blipFill rotWithShape="1">
            <a:blip r:embed="rId3"/>
            <a:srcRect b="7196"/>
            <a:stretch/>
          </p:blipFill>
          <p:spPr>
            <a:xfrm>
              <a:off x="7326623" y="3585157"/>
              <a:ext cx="2486025" cy="17060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99108" y="4013157"/>
              <a:ext cx="924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Sherman Sans Book"/>
                </a:rPr>
                <a:t>CPT</a:t>
              </a:r>
              <a:endParaRPr lang="en-US" sz="2800" b="1" dirty="0">
                <a:latin typeface="Sherman Sans Book"/>
              </a:endParaRPr>
            </a:p>
          </p:txBody>
        </p:sp>
      </p:grpSp>
      <p:pic>
        <p:nvPicPr>
          <p:cNvPr id="11" name="Picture 10" descr="Center for International Services Newsletter Header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86" y="4171064"/>
            <a:ext cx="5119778" cy="199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98717-1482-4B2E-849F-FBD684D3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31" y="1207381"/>
            <a:ext cx="22435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70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55169-1C33-4F2B-B63D-3925F2FD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306" y="1015092"/>
            <a:ext cx="6863032" cy="50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4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568A3-1F4E-0C96-773E-19EEC6A7C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3FC28-CF41-0BBA-C994-FF386FC9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834C-F959-D7A5-BF99-3C710C4AD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EA8E9F-542F-5833-7B6E-DFD862BC10E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D252E-965C-B52B-73D8-979EEACD66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EDA103-C193-3859-28C1-6887ED98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28" y="1094049"/>
            <a:ext cx="11086371" cy="528335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008C660-ED62-BAE4-5883-14982E5B0FDE}"/>
              </a:ext>
            </a:extLst>
          </p:cNvPr>
          <p:cNvSpPr/>
          <p:nvPr/>
        </p:nvSpPr>
        <p:spPr>
          <a:xfrm>
            <a:off x="7803931" y="765965"/>
            <a:ext cx="484632" cy="817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32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DDC5A-55BD-DE3A-8DA2-CD72D9035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FED2D-8434-F3B4-3357-33B090D9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will be done in </a:t>
            </a:r>
            <a:r>
              <a:rPr lang="en-US" dirty="0" err="1"/>
              <a:t>MySlice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4EF7A-ADBD-B74A-FB82-B0315B596B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34D43-2050-A8F2-B208-E355226121B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79349-7DB3-8614-3ADF-89AEAEE33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7CD-441F-DE69-A0DF-CF3432C4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38" y="757452"/>
            <a:ext cx="11126362" cy="5579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556281-0462-E3B2-3F9F-5257AA9A4FBD}"/>
              </a:ext>
            </a:extLst>
          </p:cNvPr>
          <p:cNvSpPr/>
          <p:nvPr/>
        </p:nvSpPr>
        <p:spPr>
          <a:xfrm>
            <a:off x="8733453" y="3741576"/>
            <a:ext cx="3354356" cy="24598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71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9A1AC-0429-0B28-B034-E128599B2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09294-A57B-8072-2C0A-A63C4E92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My Slice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7267C-822E-9922-B60C-7E6BAC4FB3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66766-4216-45F2-4BD1-4A46A1DF6A3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i="0" dirty="0"/>
              <a:t>Use the My Slice ISSS tile for most requests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E868D-E858-2B62-3FAD-DB80403947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621B9-07BB-D549-C886-6E951220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" y="1700942"/>
            <a:ext cx="4177862" cy="394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31728-13DA-7F80-71EE-6291A56B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22" y="1575706"/>
            <a:ext cx="6684578" cy="394746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2461071-4FA6-DF4E-2005-3A4DA600D94F}"/>
              </a:ext>
            </a:extLst>
          </p:cNvPr>
          <p:cNvSpPr/>
          <p:nvPr/>
        </p:nvSpPr>
        <p:spPr>
          <a:xfrm>
            <a:off x="11126362" y="4386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30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17191-FCAC-07BA-F7D8-CC80F356B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86920-4122-DD59-F22A-7742A1B4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International Services Check-In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915F3-4D6A-50EF-9E6B-11891CD86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6800" y="918311"/>
            <a:ext cx="10667998" cy="5277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4AEBF-5FFF-943C-400C-8F92EF4BD5F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656608-8757-480F-52AD-86BD0FD742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A1704-0FB7-85C0-D580-1461D4D9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13" y="1225513"/>
            <a:ext cx="4671849" cy="4452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60BB8-4324-46C1-7976-C0EBAC10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99" y="886926"/>
            <a:ext cx="5030943" cy="541887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333DA-2A18-D2E1-36C9-4DC21105DCD3}"/>
              </a:ext>
            </a:extLst>
          </p:cNvPr>
          <p:cNvSpPr/>
          <p:nvPr/>
        </p:nvSpPr>
        <p:spPr>
          <a:xfrm flipV="1">
            <a:off x="6206940" y="5157854"/>
            <a:ext cx="557048" cy="346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258763-973E-406E-E53D-C81445075278}"/>
              </a:ext>
            </a:extLst>
          </p:cNvPr>
          <p:cNvSpPr/>
          <p:nvPr/>
        </p:nvSpPr>
        <p:spPr>
          <a:xfrm>
            <a:off x="3767013" y="54645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7039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_traditional_widescreen_sherman_template_REV" id="{418FABB0-AFA1-3C42-88F0-126E60776543}" vid="{05C513C1-448A-6D45-A0D5-25B6F5ACB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syracuse_traditional_widescreen_sherman_template</Template>
  <TotalTime>2378</TotalTime>
  <Words>1015</Words>
  <Application>Microsoft Office PowerPoint</Application>
  <PresentationFormat>Widescreen</PresentationFormat>
  <Paragraphs>202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Sherman Sans Book</vt:lpstr>
      <vt:lpstr>Sherman Serif Book</vt:lpstr>
      <vt:lpstr>Trebuchet MS</vt:lpstr>
      <vt:lpstr>Office Theme</vt:lpstr>
      <vt:lpstr>Fall 2024 Grad Immigration Essentials Part 1</vt:lpstr>
      <vt:lpstr>International Student Population at SU </vt:lpstr>
      <vt:lpstr>Center for International Services</vt:lpstr>
      <vt:lpstr>Center for International Services Continued</vt:lpstr>
      <vt:lpstr>https://experience.syracuse.edu/international/</vt:lpstr>
      <vt:lpstr>https://experience.syracuse.edu/international/</vt:lpstr>
      <vt:lpstr>Requests will be done in MySlice</vt:lpstr>
      <vt:lpstr>Through My Slice</vt:lpstr>
      <vt:lpstr>Center for International Services Check-In </vt:lpstr>
      <vt:lpstr>Student Request Center</vt:lpstr>
      <vt:lpstr>Tour of Documents</vt:lpstr>
      <vt:lpstr>   </vt:lpstr>
      <vt:lpstr>PowerPoint Presentation</vt:lpstr>
      <vt:lpstr>PowerPoint Presentation</vt:lpstr>
      <vt:lpstr>PowerPoint Presentation</vt:lpstr>
      <vt:lpstr>PowerPoint Presentation</vt:lpstr>
      <vt:lpstr>Travel</vt:lpstr>
      <vt:lpstr>I-20  </vt:lpstr>
      <vt:lpstr>I-20 - Page 2</vt:lpstr>
      <vt:lpstr>DS-2019  </vt:lpstr>
      <vt:lpstr>Travel Endorsement</vt:lpstr>
      <vt:lpstr>I-94 Arrival Record/Travel History 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Essentials</dc:title>
  <dc:creator>Mary Idzior</dc:creator>
  <cp:lastModifiedBy>Mary Idzior</cp:lastModifiedBy>
  <cp:revision>186</cp:revision>
  <dcterms:created xsi:type="dcterms:W3CDTF">2018-07-22T21:06:20Z</dcterms:created>
  <dcterms:modified xsi:type="dcterms:W3CDTF">2024-08-21T14:16:58Z</dcterms:modified>
</cp:coreProperties>
</file>