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" r:id="rId2"/>
    <p:sldId id="288" r:id="rId3"/>
    <p:sldId id="370" r:id="rId4"/>
    <p:sldId id="368" r:id="rId5"/>
    <p:sldId id="276" r:id="rId6"/>
    <p:sldId id="339" r:id="rId7"/>
    <p:sldId id="335" r:id="rId8"/>
    <p:sldId id="334" r:id="rId9"/>
    <p:sldId id="372" r:id="rId10"/>
    <p:sldId id="371" r:id="rId11"/>
    <p:sldId id="373" r:id="rId12"/>
    <p:sldId id="400" r:id="rId13"/>
    <p:sldId id="337" r:id="rId14"/>
    <p:sldId id="333" r:id="rId15"/>
    <p:sldId id="270" r:id="rId16"/>
    <p:sldId id="375" r:id="rId17"/>
    <p:sldId id="344" r:id="rId18"/>
    <p:sldId id="365" r:id="rId19"/>
    <p:sldId id="346" r:id="rId20"/>
    <p:sldId id="398" r:id="rId21"/>
    <p:sldId id="292" r:id="rId22"/>
    <p:sldId id="313" r:id="rId23"/>
    <p:sldId id="315" r:id="rId24"/>
    <p:sldId id="374" r:id="rId25"/>
    <p:sldId id="307" r:id="rId26"/>
    <p:sldId id="3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5414"/>
    <a:srgbClr val="F62D28"/>
    <a:srgbClr val="3E3D3C"/>
    <a:srgbClr val="6F777D"/>
    <a:srgbClr val="D44500"/>
    <a:srgbClr val="F86226"/>
    <a:srgbClr val="E04616"/>
    <a:srgbClr val="C42F16"/>
    <a:srgbClr val="C23018"/>
    <a:srgbClr val="E8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1" autoAdjust="0"/>
    <p:restoredTop sz="87558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440" y="78"/>
      </p:cViewPr>
      <p:guideLst>
        <p:guide orient="horz" pos="2160"/>
        <p:guide pos="384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B0E00-9206-3A4E-AD6C-96DEFB21C943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2BF1-4B9E-BC44-AF37-A026AB48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FCD27-4B6F-264E-84EB-01FB92F2B3E8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E360-FF46-004C-BFD2-6B36BE4C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5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4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1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7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5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0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8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0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4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sid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5125"/>
          </a:xfrm>
        </p:spPr>
        <p:txBody>
          <a:bodyPr/>
          <a:lstStyle/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1066800" y="914400"/>
            <a:ext cx="10058400" cy="2444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Presenter’s Name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436548"/>
            <a:ext cx="10058400" cy="36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15" name="Presenter’s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3864125"/>
            <a:ext cx="7772400" cy="546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1" baseline="0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Title</a:t>
            </a:r>
          </a:p>
        </p:txBody>
      </p:sp>
      <p:pic>
        <p:nvPicPr>
          <p:cNvPr id="9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8" y="5719036"/>
            <a:ext cx="2550368" cy="324240"/>
          </a:xfrm>
          <a:prstGeom prst="rect">
            <a:avLst/>
          </a:prstGeom>
        </p:spPr>
      </p:pic>
      <p:sp>
        <p:nvSpPr>
          <p:cNvPr id="7" name="Division Name, if applicable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00" y="6030563"/>
            <a:ext cx="10058400" cy="612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School, Division, Office or Department Name, </a:t>
            </a:r>
            <a:r>
              <a:rPr lang="en-US"/>
              <a:t>if applicable</a:t>
            </a:r>
            <a:endParaRPr lang="en-US" dirty="0"/>
          </a:p>
        </p:txBody>
      </p:sp>
      <p:sp>
        <p:nvSpPr>
          <p:cNvPr id="16" name="Date"/>
          <p:cNvSpPr>
            <a:spLocks noGrp="1"/>
          </p:cNvSpPr>
          <p:nvPr>
            <p:ph type="body" sz="quarter" idx="17" hasCustomPrompt="1"/>
          </p:nvPr>
        </p:nvSpPr>
        <p:spPr>
          <a:xfrm>
            <a:off x="8839199" y="5771808"/>
            <a:ext cx="2895599" cy="2506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1" name="hairline rule [design object]"/>
          <p:cNvCxnSpPr/>
          <p:nvPr userDrawn="1"/>
        </p:nvCxnSpPr>
        <p:spPr>
          <a:xfrm>
            <a:off x="1066800" y="5450913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913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Main slide content text"/>
          <p:cNvSpPr>
            <a:spLocks noGrp="1"/>
          </p:cNvSpPr>
          <p:nvPr>
            <p:ph type="body" sz="quarter" idx="20"/>
          </p:nvPr>
        </p:nvSpPr>
        <p:spPr>
          <a:xfrm>
            <a:off x="1066800" y="1876680"/>
            <a:ext cx="10667998" cy="3646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10667999" cy="481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pic>
        <p:nvPicPr>
          <p:cNvPr id="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2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vision Name, if applicable"/>
          <p:cNvSpPr>
            <a:spLocks noGrp="1"/>
          </p:cNvSpPr>
          <p:nvPr>
            <p:ph type="body" sz="quarter" idx="21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0091844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066801" y="2362200"/>
            <a:ext cx="4569012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57202"/>
            <a:ext cx="5638800" cy="5739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1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5" name="Division Name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no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ection Title"/>
          <p:cNvSpPr>
            <a:spLocks noGrp="1"/>
          </p:cNvSpPr>
          <p:nvPr>
            <p:ph type="title" hasCustomPrompt="1"/>
          </p:nvPr>
        </p:nvSpPr>
        <p:spPr>
          <a:xfrm>
            <a:off x="1066800" y="2362200"/>
            <a:ext cx="10058400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5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6" name="Division Name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4567883" cy="80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3" name="Main heading and bullets text"/>
          <p:cNvSpPr>
            <a:spLocks noGrp="1"/>
          </p:cNvSpPr>
          <p:nvPr>
            <p:ph type="body" sz="quarter" idx="21"/>
          </p:nvPr>
        </p:nvSpPr>
        <p:spPr>
          <a:xfrm>
            <a:off x="1066800" y="2122595"/>
            <a:ext cx="4567882" cy="3225693"/>
          </a:xfrm>
          <a:prstGeom prst="rect">
            <a:avLst/>
          </a:prstGeom>
        </p:spPr>
        <p:txBody>
          <a:bodyPr/>
          <a:lstStyle>
            <a:lvl1pPr marL="0" indent="0">
              <a:buSzPct val="60000"/>
              <a:buNone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6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926689"/>
            <a:ext cx="5638800" cy="527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9"/>
            <a:ext cx="10668000" cy="590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4" name="Main heading and bullets text"/>
          <p:cNvSpPr>
            <a:spLocks noGrp="1"/>
          </p:cNvSpPr>
          <p:nvPr>
            <p:ph type="body" sz="quarter" idx="20"/>
          </p:nvPr>
        </p:nvSpPr>
        <p:spPr>
          <a:xfrm>
            <a:off x="1066800" y="1890713"/>
            <a:ext cx="10668000" cy="38322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SzPct val="60000"/>
              <a:buNone/>
              <a:defRPr sz="36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buSzPct val="60000"/>
              <a:defRPr sz="32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buSzPct val="60000"/>
              <a:defRPr sz="24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buSzPct val="60000"/>
              <a:defRPr sz="20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buSzPct val="60000"/>
              <a:defRPr sz="20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22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w/ 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8634"/>
            <a:ext cx="608437" cy="365125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39201" y="914399"/>
            <a:ext cx="2895598" cy="11201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4" name="Main content or caption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8839200" y="2362200"/>
            <a:ext cx="2895600" cy="346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D445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dirty="0"/>
              <a:t>Click to add text </a:t>
            </a:r>
            <a:endParaRPr lang="en-US" dirty="0"/>
          </a:p>
        </p:txBody>
      </p:sp>
      <p:sp>
        <p:nvSpPr>
          <p:cNvPr id="9" name="Picture"/>
          <p:cNvSpPr>
            <a:spLocks noGrp="1"/>
          </p:cNvSpPr>
          <p:nvPr>
            <p:ph type="pic" sz="quarter" idx="15" hasCustomPrompt="1"/>
          </p:nvPr>
        </p:nvSpPr>
        <p:spPr>
          <a:xfrm>
            <a:off x="1066799" y="457202"/>
            <a:ext cx="7578503" cy="57397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Drag photo here or click image icon to select a photo</a:t>
            </a:r>
          </a:p>
        </p:txBody>
      </p:sp>
      <p:pic>
        <p:nvPicPr>
          <p:cNvPr id="17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9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able content"/>
          <p:cNvSpPr>
            <a:spLocks noGrp="1"/>
          </p:cNvSpPr>
          <p:nvPr>
            <p:ph type="tbl" sz="quarter" idx="11" hasCustomPrompt="1"/>
          </p:nvPr>
        </p:nvSpPr>
        <p:spPr>
          <a:xfrm>
            <a:off x="1066800" y="1806575"/>
            <a:ext cx="10058402" cy="385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12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5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559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325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3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61" r:id="rId4"/>
    <p:sldLayoutId id="2147483660" r:id="rId5"/>
    <p:sldLayoutId id="2147483662" r:id="rId6"/>
    <p:sldLayoutId id="2147483663" r:id="rId7"/>
    <p:sldLayoutId id="2147483665" r:id="rId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376" userDrawn="1">
          <p15:clr>
            <a:srgbClr val="F26B43"/>
          </p15:clr>
        </p15:guide>
        <p15:guide id="6" orient="horz" pos="3264" userDrawn="1">
          <p15:clr>
            <a:srgbClr val="F26B43"/>
          </p15:clr>
        </p15:guide>
        <p15:guide id="7" orient="horz" pos="1488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pos="5568" userDrawn="1">
          <p15:clr>
            <a:srgbClr val="F26B43"/>
          </p15:clr>
        </p15:guide>
        <p15:guide id="11" pos="672" userDrawn="1">
          <p15:clr>
            <a:srgbClr val="F26B43"/>
          </p15:clr>
        </p15:guide>
        <p15:guide id="12" pos="7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racuse.edu/academics/calenda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hyperlink" Target="https://i94.cbp.dhs.gov/I94/#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ational.syr.edu/documents/full_time_status_certification-Jan04.pdf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p519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F-1 Curricular Practical Training Seminar</a:t>
            </a:r>
          </a:p>
        </p:txBody>
      </p:sp>
      <p:sp>
        <p:nvSpPr>
          <p:cNvPr id="7" name="Division Name, if applicable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850001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 I need to be registered at the time I do my Internship?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135781"/>
            <a:ext cx="10655166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for an Internship/Practicum/Field Experience that is part of your curriculum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are registered for a Fall Internship or a Spring Internship or a Summer Internship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authorized by semester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For example:  If you are requesting CPT in the Fall semester, you must be registered for a Fall Internship/Practicum/Field Experience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065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>
          <a:xfrm>
            <a:off x="1066800" y="253937"/>
            <a:ext cx="10668000" cy="1441513"/>
          </a:xfrm>
        </p:spPr>
        <p:txBody>
          <a:bodyPr/>
          <a:lstStyle/>
          <a:p>
            <a:r>
              <a:rPr lang="en-US" sz="2400" dirty="0"/>
              <a:t>Must My Internship Begin on the Beginning Date of the semester and End on the end date of the semester?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737421"/>
            <a:ext cx="1065516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2400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Participation in CPT may begin after the last day of the previous semester of registration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 must end before the first day of the following semester of registration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For example: Summer CPT cannot begin until after the Spring semester ends and must end before the Fall semester starts-have to look at the 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  <a:hlinkClick r:id="rId3"/>
              </a:rPr>
              <a:t>Academic Calendar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!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5AEF4-2908-C391-7C8F-47BCA005F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35" y="3875781"/>
            <a:ext cx="10655165" cy="23320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192857A-BA6B-8053-7F94-C3FBA1E7B51B}"/>
              </a:ext>
            </a:extLst>
          </p:cNvPr>
          <p:cNvSpPr/>
          <p:nvPr/>
        </p:nvSpPr>
        <p:spPr>
          <a:xfrm>
            <a:off x="2240782" y="4505344"/>
            <a:ext cx="432080" cy="464345"/>
          </a:xfrm>
          <a:prstGeom prst="ellipse">
            <a:avLst/>
          </a:prstGeom>
          <a:noFill/>
          <a:ln w="38100">
            <a:solidFill>
              <a:srgbClr val="F62D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ABBD55-AA7C-C40D-2B4D-7406A8EEC833}"/>
              </a:ext>
            </a:extLst>
          </p:cNvPr>
          <p:cNvSpPr/>
          <p:nvPr/>
        </p:nvSpPr>
        <p:spPr>
          <a:xfrm>
            <a:off x="8983226" y="5654036"/>
            <a:ext cx="452176" cy="466543"/>
          </a:xfrm>
          <a:prstGeom prst="ellipse">
            <a:avLst/>
          </a:prstGeom>
          <a:noFill/>
          <a:ln w="38100">
            <a:solidFill>
              <a:srgbClr val="F62D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87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>
          <a:xfrm>
            <a:off x="1066800" y="253937"/>
            <a:ext cx="10668000" cy="1441513"/>
          </a:xfrm>
        </p:spPr>
        <p:txBody>
          <a:bodyPr/>
          <a:lstStyle/>
          <a:p>
            <a:r>
              <a:rPr lang="en-US" sz="2400" dirty="0"/>
              <a:t>Must My Internship Begin on the Beginning Date of the semester and End on the end date of the semester?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67AAEE-853C-FDA0-AD28-6BAE539228FF}"/>
              </a:ext>
            </a:extLst>
          </p:cNvPr>
          <p:cNvSpPr/>
          <p:nvPr/>
        </p:nvSpPr>
        <p:spPr>
          <a:xfrm flipH="1">
            <a:off x="5812470" y="40695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E32D40-C9C2-6C5D-56EC-D4FE6538F1D8}"/>
              </a:ext>
            </a:extLst>
          </p:cNvPr>
          <p:cNvSpPr txBox="1"/>
          <p:nvPr/>
        </p:nvSpPr>
        <p:spPr>
          <a:xfrm>
            <a:off x="7097626" y="968537"/>
            <a:ext cx="4521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must be registered in the semester that your CPT is approved for HOWEVER,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Fall CPT can begin after the Summer session ends; must end before the Spring semester begins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Spring CPT can begin after the Fall semester ends; must end before the Summer session begins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Summer CPT can begin after the Spring semester ends; must end before the Fall semester begins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49EC1-D2CF-7FD2-EA3C-DE9B9611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114425"/>
            <a:ext cx="59912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8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Full-time Enrollment During CPT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985623"/>
            <a:ext cx="10655166" cy="519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applying for CPT in Fall or Spring semester, you must maintain your full-time enrollment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Undergraduate Students: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be registered for 12 credit hours unless </a:t>
            </a:r>
            <a:br>
              <a:rPr lang="en-US" altLang="en-US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</a:b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it is your last semester and fewer than 12 credits are required to graduate</a:t>
            </a:r>
          </a:p>
          <a:p>
            <a:pPr marL="154305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file a Last Semester Memo with the Center for International Services</a:t>
            </a: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Graduate Students: 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be registered for 9 credit hours OR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File a Certificate of Full-Time Status with the Registrar’s Office (copy to Center for International Services); or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it is your last semester and fewer than 9 credits are required to graduate</a:t>
            </a:r>
          </a:p>
          <a:p>
            <a:pPr marL="154305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file a Last Semester Memo with the Center for International Services</a:t>
            </a:r>
            <a:endParaRPr lang="en-US" alt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b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657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I-20 Extensions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135144"/>
            <a:ext cx="106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Because the internship must be integral to the program of study for CPT purposes: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The duration of an I-20 should provide sufficient time to complete the academic degree for which it was issued</a:t>
            </a:r>
          </a:p>
          <a:p>
            <a:pPr lvl="1"/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must plan your program of study to include time for your internship without requiring an extension of your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Participation in CPT should not delay your program completion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An I-20 will not be extended to continue working on CPT unless the Internship/Practicum/Field Experience is required for the degree</a:t>
            </a:r>
          </a:p>
        </p:txBody>
      </p:sp>
    </p:spTree>
    <p:extLst>
      <p:ext uri="{BB962C8B-B14F-4D97-AF65-F5344CB8AC3E}">
        <p14:creationId xmlns:p14="http://schemas.microsoft.com/office/powerpoint/2010/main" val="32830735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648584"/>
          </a:xfrm>
        </p:spPr>
        <p:txBody>
          <a:bodyPr/>
          <a:lstStyle/>
          <a:p>
            <a:r>
              <a:rPr lang="en-US" sz="3600" dirty="0">
                <a:solidFill>
                  <a:srgbClr val="E25414"/>
                </a:solidFill>
              </a:rPr>
              <a:t>CPT Application Process Overview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23297" y="954186"/>
            <a:ext cx="5698548" cy="52222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To get here from our website &gt; Immigration Status &gt; Employment &gt; Curricular Practical Training (CPT) – F-1 &gt; How to Apply for CPT</a:t>
            </a:r>
          </a:p>
          <a:p>
            <a:pPr>
              <a:lnSpc>
                <a:spcPct val="80000"/>
              </a:lnSpc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16C64-1A9E-588B-3B75-3B157F38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36" y="1879733"/>
            <a:ext cx="7709064" cy="4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29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1: Secure an Internship/Practicum/Field Experience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011353"/>
            <a:ext cx="10655166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Secure an internship/practicum/field experience and save a copy of your internship off/placement letter. You will submit this letter with your application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The letter should include: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Location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beginning date and ending date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number of hours</a:t>
            </a:r>
          </a:p>
        </p:txBody>
      </p:sp>
      <p:pic>
        <p:nvPicPr>
          <p:cNvPr id="1026" name="Picture 2" descr="Image result for sample internship offer 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26" y="1753583"/>
            <a:ext cx="3570973" cy="43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634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648584"/>
          </a:xfrm>
        </p:spPr>
        <p:txBody>
          <a:bodyPr/>
          <a:lstStyle/>
          <a:p>
            <a:r>
              <a:rPr lang="en-US" sz="2800" dirty="0">
                <a:solidFill>
                  <a:srgbClr val="E25414"/>
                </a:solidFill>
              </a:rPr>
              <a:t>STEP 2: Obtain a CPT Recommendation Letter from your Academic Department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23296" y="1500602"/>
            <a:ext cx="4869581" cy="5010594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Obtain a Recommendation Letter from your department printed on departmental letterhead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will need to Upload this letter to your request for CPT Authorization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Do NOT ask your department to send it to the Center for International Services</a:t>
            </a:r>
            <a:endParaRPr lang="en-US" altLang="en-US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579"/>
          <a:stretch/>
        </p:blipFill>
        <p:spPr>
          <a:xfrm>
            <a:off x="6282812" y="818706"/>
            <a:ext cx="5232241" cy="53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3: Register for the Corresponding Course (If Required)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011353"/>
            <a:ext cx="1065516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If you are applying for CPT that is integral to your degree or required for dissertation research register for the corresponding course as indicated in your department recommendation letter.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CPT applications will not be processed if you are not yet registered for the corresponding course.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9" y="3170333"/>
            <a:ext cx="5211793" cy="2897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F8762-1583-F40C-67BC-9B27C019ED8A}"/>
              </a:ext>
            </a:extLst>
          </p:cNvPr>
          <p:cNvSpPr txBox="1"/>
          <p:nvPr/>
        </p:nvSpPr>
        <p:spPr>
          <a:xfrm>
            <a:off x="6416842" y="2929233"/>
            <a:ext cx="521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Take a screenshot of your </a:t>
            </a:r>
            <a:r>
              <a:rPr lang="en-US" sz="2400" kern="0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MySlice</a:t>
            </a: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record showing you are registered for the corresponding course. You will upload this screenshot to your request for CPT authorization.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95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C52C70-5C18-FD29-0E03-8ADE091F5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02" y="1792390"/>
            <a:ext cx="6938458" cy="3311332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078940-8C8D-FE0A-449E-B098CA4C7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202" y="2424384"/>
            <a:ext cx="6938458" cy="2371429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AFEB2A-432C-C55E-392F-75C3CD5A4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062" y="2755728"/>
            <a:ext cx="6938458" cy="3311332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2DBDB3-AF61-A265-CE35-45B8C32BE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202" y="2831399"/>
            <a:ext cx="6938458" cy="3304457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990763"/>
          </a:xfrm>
        </p:spPr>
        <p:txBody>
          <a:bodyPr/>
          <a:lstStyle/>
          <a:p>
            <a:r>
              <a:rPr lang="en-US" sz="2800" dirty="0">
                <a:solidFill>
                  <a:srgbClr val="E25414"/>
                </a:solidFill>
              </a:rPr>
              <a:t>STEP 4: Complete the Curricular Practical Training Request in the </a:t>
            </a:r>
            <a:r>
              <a:rPr lang="en-US" sz="2800" dirty="0" err="1">
                <a:solidFill>
                  <a:srgbClr val="E25414"/>
                </a:solidFill>
              </a:rPr>
              <a:t>ISSS</a:t>
            </a:r>
            <a:r>
              <a:rPr lang="en-US" sz="2800" dirty="0">
                <a:solidFill>
                  <a:srgbClr val="E25414"/>
                </a:solidFill>
              </a:rPr>
              <a:t> Portal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C1EC4-C375-2D0D-5900-97175B17F38C}"/>
              </a:ext>
            </a:extLst>
          </p:cNvPr>
          <p:cNvSpPr txBox="1"/>
          <p:nvPr/>
        </p:nvSpPr>
        <p:spPr>
          <a:xfrm>
            <a:off x="783771" y="1379622"/>
            <a:ext cx="4102291" cy="468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in to the International Student and Scholar (</a:t>
            </a:r>
            <a:r>
              <a:rPr lang="en-US" sz="1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ISSS</a:t>
            </a: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Portal through </a:t>
            </a:r>
            <a:r>
              <a:rPr lang="en-US" sz="1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MySlice</a:t>
            </a: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Student Request Center.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Curricular Practical Training (CPT) Request.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Questionnaire.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 the Required Documents: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Advisor’s Recommendation Letter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Internship, Practicum, Field Experience Offer Letter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Enrollment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Most recent I-94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the Next Steps and Confirm.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Request.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9E881-DCA2-86D6-3053-A343AF7C9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573" y="1379622"/>
            <a:ext cx="3114675" cy="2514600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3788C1-F383-D167-07A8-C84BE06AD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6062" y="3495512"/>
            <a:ext cx="6848737" cy="255725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A7B173-0361-CAFA-3BFC-EB1C9E0C693C}"/>
              </a:ext>
            </a:extLst>
          </p:cNvPr>
          <p:cNvCxnSpPr/>
          <p:nvPr/>
        </p:nvCxnSpPr>
        <p:spPr>
          <a:xfrm>
            <a:off x="10490479" y="4059534"/>
            <a:ext cx="542611" cy="7536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A36C9E9-86B3-DCFB-BC58-C90A611B0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7022" y="2099101"/>
            <a:ext cx="2937880" cy="233724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40371C-4F43-0F1A-6CB4-A1F130241E53}"/>
              </a:ext>
            </a:extLst>
          </p:cNvPr>
          <p:cNvCxnSpPr>
            <a:cxnSpLocks/>
          </p:cNvCxnSpPr>
          <p:nvPr/>
        </p:nvCxnSpPr>
        <p:spPr>
          <a:xfrm>
            <a:off x="10532136" y="5031897"/>
            <a:ext cx="462224" cy="806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74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066799" y="1095376"/>
            <a:ext cx="10175508" cy="50101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A training experience (Internship, Practicum, Field Experience, etc.) that occurs off campus that is either: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required of all candidates for a degree-must be stated in the program description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no registration required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u="sng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integral to your degree program 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register for a course (e.g., Internship, Practicum, Experience Credit, etc.) for at least 1 credit hour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dissertation research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doctoral student who must engage in off-campus work to complete research necessary for a dissertation 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register for GRD 998 and/or a department-specific dissertation credit and file a</a:t>
            </a: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latin typeface="+mn-lt"/>
                <a:cs typeface="Tahoma" panose="020B0604030504040204" pitchFamily="34" charset="0"/>
                <a:hlinkClick r:id="rId2"/>
              </a:rPr>
              <a:t>Certificate of Full Time Status</a:t>
            </a:r>
            <a:endParaRPr lang="en-US" altLang="en-US" sz="20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28287789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6B1C9C-C1D5-3901-B762-88923F8C5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737" y="2585206"/>
            <a:ext cx="6848737" cy="25572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82725-F20B-DE1D-97C0-6A339AECC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32A-436A-8143-8894-653E9845785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44500"/>
                </a:solidFill>
                <a:effectLst/>
                <a:uLnTx/>
                <a:uFillTx/>
                <a:latin typeface="Trebuchet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4500"/>
              </a:solidFill>
              <a:effectLst/>
              <a:uLnTx/>
              <a:uFillTx/>
              <a:latin typeface="Trebuchet M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D3BA2-1372-CF5F-F26C-0EA2C2F4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39" y="211027"/>
            <a:ext cx="10668000" cy="632988"/>
          </a:xfrm>
        </p:spPr>
        <p:txBody>
          <a:bodyPr/>
          <a:lstStyle/>
          <a:p>
            <a:r>
              <a:rPr lang="en-US" sz="3200" dirty="0"/>
              <a:t>Downloading your CPT I-20 from the </a:t>
            </a:r>
            <a:r>
              <a:rPr lang="en-US" sz="3200" dirty="0" err="1"/>
              <a:t>ISSS</a:t>
            </a:r>
            <a:r>
              <a:rPr lang="en-US" sz="3200" dirty="0"/>
              <a:t> Portal: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9D6B2-1670-5CBF-2F42-2276897DE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177" y="1044489"/>
            <a:ext cx="10667998" cy="50156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Within 3-5 business days you should receive an email that your CPT I-20 has been processed and is available in the </a:t>
            </a:r>
            <a:r>
              <a:rPr lang="en-US" sz="1800" dirty="0" err="1">
                <a:latin typeface="+mn-lt"/>
              </a:rPr>
              <a:t>ISSS</a:t>
            </a:r>
            <a:r>
              <a:rPr lang="en-US" sz="1800" dirty="0">
                <a:latin typeface="+mn-lt"/>
              </a:rPr>
              <a:t> Portal.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Steps to retrieve your I-20: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Go to the ISSS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Navigate to the Student Request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Find the documents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Download, print and sign your I-20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BCBEB-F6FD-C0A2-A59D-921D064E1A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BB37F-1743-6479-CCBE-B3AC4BB2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924" y="1530255"/>
            <a:ext cx="3234198" cy="261109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FB4E33-9AC4-25B3-F9D8-794998795915}"/>
              </a:ext>
            </a:extLst>
          </p:cNvPr>
          <p:cNvCxnSpPr/>
          <p:nvPr/>
        </p:nvCxnSpPr>
        <p:spPr>
          <a:xfrm>
            <a:off x="10592207" y="3429000"/>
            <a:ext cx="534155" cy="555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C5310-140E-2144-4610-DC80CA201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525" y="3716629"/>
            <a:ext cx="7493298" cy="21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76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CPT Authorization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066799" y="1094048"/>
            <a:ext cx="10667999" cy="862571"/>
          </a:xfrm>
        </p:spPr>
        <p:txBody>
          <a:bodyPr/>
          <a:lstStyle/>
          <a:p>
            <a:r>
              <a:rPr lang="en-US" altLang="en-US" i="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Your CPT Authorization will be on Pg. 2 of your I-20. Make sure to review the information to ensure it is correct.</a:t>
            </a: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br>
              <a:rPr lang="en-US" altLang="en-US" i="0" dirty="0">
                <a:latin typeface="+mn-lt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20BAF-4D7A-F3B3-F8EE-E42CA142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19" y="1956619"/>
            <a:ext cx="8596162" cy="41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46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9CB770-AD01-448D-582B-96C939CF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44" y="1874065"/>
            <a:ext cx="8739106" cy="42357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When Can I begin working?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066799" y="1094048"/>
            <a:ext cx="10667999" cy="5027619"/>
          </a:xfrm>
        </p:spPr>
        <p:txBody>
          <a:bodyPr/>
          <a:lstStyle/>
          <a:p>
            <a:r>
              <a:rPr lang="en-US" altLang="en-US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anose="020B0604030504040204" pitchFamily="34" charset="0"/>
              </a:rPr>
              <a:t>In order to begin “working”: </a:t>
            </a:r>
            <a:r>
              <a:rPr lang="en-US" alt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anose="020B0604030504040204" pitchFamily="34" charset="0"/>
              </a:rPr>
              <a:t>You must have CPT approval and it must be the day of or after the CPT authorization start date</a:t>
            </a:r>
          </a:p>
          <a:p>
            <a:endParaRPr lang="en-US" altLang="en-US" b="1" i="0" dirty="0">
              <a:latin typeface="+mn-lt"/>
              <a:cs typeface="Tahoma" panose="020B0604030504040204" pitchFamily="34" charset="0"/>
            </a:endParaRPr>
          </a:p>
          <a:p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altLang="en-US" sz="1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956596" y="3028369"/>
            <a:ext cx="1549230" cy="457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9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25414"/>
                </a:solidFill>
              </a:rPr>
              <a:t>Can I end my </a:t>
            </a:r>
            <a:r>
              <a:rPr lang="en-US" sz="3200" dirty="0" err="1">
                <a:solidFill>
                  <a:srgbClr val="E25414"/>
                </a:solidFill>
              </a:rPr>
              <a:t>CPT</a:t>
            </a:r>
            <a:r>
              <a:rPr lang="en-US" sz="3200" dirty="0">
                <a:solidFill>
                  <a:srgbClr val="E25414"/>
                </a:solidFill>
              </a:rPr>
              <a:t> early or change internships on </a:t>
            </a:r>
            <a:r>
              <a:rPr lang="en-US" sz="3200" dirty="0" err="1">
                <a:solidFill>
                  <a:srgbClr val="E25414"/>
                </a:solidFill>
              </a:rPr>
              <a:t>CPT</a:t>
            </a:r>
            <a:r>
              <a:rPr lang="en-US" sz="3200" dirty="0">
                <a:solidFill>
                  <a:srgbClr val="E25414"/>
                </a:solidFill>
              </a:rPr>
              <a:t>?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724" y="1022096"/>
            <a:ext cx="10395856" cy="18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Yes, 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any of these situations occur, please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contact the Center for International Services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will need to obtain documentation from your department: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	that your internship has ended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	that you have been recommended for a different internship</a:t>
            </a:r>
          </a:p>
        </p:txBody>
      </p:sp>
    </p:spTree>
    <p:extLst>
      <p:ext uri="{BB962C8B-B14F-4D97-AF65-F5344CB8AC3E}">
        <p14:creationId xmlns:p14="http://schemas.microsoft.com/office/powerpoint/2010/main" val="139254353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I-9s, Social Security and Taxes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724" y="1022096"/>
            <a:ext cx="10395856" cy="470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I-9: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All employees in the U.S. must complete an I-9 Employment Eligibility Verification Form with their employers within 3 days of starting employment.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E-verify: 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Some employers participate in an electronic verification of identity and employment eligibility; this is not yet required by law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Social Security: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Employment in the U.S. requires a Social Security Number (SSN). If you do not have an SSN, you may apply for a SSN once your CPT has been authorized and the start date </a:t>
            </a:r>
            <a:r>
              <a:rPr lang="en-US" altLang="en-US" sz="22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is within 30 days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Taxes: 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See IRS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  <a:hlinkClick r:id="rId3"/>
              </a:rPr>
              <a:t>Publication 519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, US Tax Guide for Aliens.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Social Security and Medicare Taxes: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Typically, non-resident F-1 students with authorized CPT are exempt from Social Security (F.I.C.A) and Medicare taxes as long as you continue to declare non-resident status for tax purposes. 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Income Taxes: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Federal, state, and local taxes will be withheld from your paycheck by employers unless you qualify for a tax treaty exemption. (More information also available at the IRS website)</a:t>
            </a: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340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Can I Travel Outside the U.S. While on CPT?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34" y="1112011"/>
            <a:ext cx="109907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remain in F-1 status while Authorized for CPT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Requirements for travel are the same 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Valid Passport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Valid F-1 visa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I-20 signed for Travel on Page 2 </a:t>
            </a: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within the last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12 months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</a:t>
            </a:r>
            <a:endParaRPr lang="en-US" b="1" dirty="0"/>
          </a:p>
          <a:p>
            <a:r>
              <a:rPr lang="en-US" dirty="0"/>
              <a:t>	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696590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Immigration Status After F-1 Status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34" y="1112011"/>
            <a:ext cx="109907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Tuesday, April 2, 2024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3:00 pm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Room 104, Peter Graham Room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Bird Library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Andrea Godfread Brown, Berardi Immigration Services</a:t>
            </a: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sz="2800" b="1" dirty="0"/>
              <a:t>Watch for Fall 2024 dates in the CIS Newsletter!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25863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066799" y="1095376"/>
            <a:ext cx="10175508" cy="501015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CPT is permission to be off campus for the training/course: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at a specific location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from a specific date to another specific date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for 20 hours per week or less (part-time) or more than 20 hours per week (full-time)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The training experience must be arranged before you apply for CPT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7093322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2837" y="1019405"/>
            <a:ext cx="10175508" cy="5314949"/>
          </a:xfrm>
        </p:spPr>
        <p:txBody>
          <a:bodyPr/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be directly related to your major field of study indicated on your I-20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Cannot be in a minor field of study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Cannot be in a previous field of study if different than your current major field of study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Only available prior to degree completion-for an Internship after you complete your degree you must apply for Optional Practical Training (OPT)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be authorized by the Center for International Services on a new I-20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May be paid or unpaid 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5420812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 for CPT?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066800" y="1123241"/>
            <a:ext cx="10743398" cy="495701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CPT is a benefit of F-1 status</a:t>
            </a:r>
          </a:p>
          <a:p>
            <a:pPr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 must currently be in lawful F-1 status-you must be physically present in the U.S.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when you file your application for CPT</a:t>
            </a: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J-1 students are not eligible for CPT but are eligible for Academic Training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J-2s, H-4s, L-2s, etc. are not eligible for CPT but may have other employment authorization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prstClr val="black"/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prstClr val="black"/>
              </a:solidFill>
              <a:latin typeface="+mn-lt"/>
              <a:cs typeface="Tahoma" panose="020B0604030504040204" pitchFamily="34" charset="0"/>
            </a:endParaRP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9512003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 for CPT?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066800" y="1155032"/>
            <a:ext cx="10743398" cy="317590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 must have been a full-time student for at least one academic year (Fall and Spring or Spring and Fall)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Exception:  if you are in a graduate program requires the internship in the first year of study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no time spent in an English language program counts toward this one year full-time requirement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time as a full-time student in another immigration status (H-4, L-2, J-2, etc.) does count toward the one year full-time requirement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16" y="4330938"/>
            <a:ext cx="3926998" cy="1730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57" y="4381966"/>
            <a:ext cx="3934843" cy="1730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71277" y="4785339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6542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CPT am I Eligible For?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135781"/>
            <a:ext cx="10655166" cy="4457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There is no regulatory limit to how much CPT you are eligible for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It is based on your curriculum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may participate in as much CPT as your degree program will allow and your department will recommend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curriculum allows you to do multiple internships, you may be authorized for CPT multiple times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submit a new CPT request for each semester including summer session(s).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752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Part-time CPT vs. Full-time CPT?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816" y="1259614"/>
            <a:ext cx="1065516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Part-Time: 20 hours or less per week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Internship is up to 20 hours per week, you will be authorized for part-	time CPT 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Full-Time: More than 20 hours per week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internship is more than 20 hours per week, you will be authorized for full-time CPT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05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CPT Affect My Eligibility for OPT?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816" y="895820"/>
            <a:ext cx="1065516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800" dirty="0"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never deducted from OPT; you can use CPT and OPT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HOWEVER, if you are authorized for one year of full-time CPT, you will not be eligible for any OPT</a:t>
            </a:r>
          </a:p>
          <a:p>
            <a:pPr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can use as much part-time CPT and “up to 364 days” of full-time CPT and still be eligible for OPT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USCIS is closely examining extended periods of full-time CPT authorization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19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acuse_traditional_widescreen_system_template" id="{80835E4C-BF3B-774F-94D3-A317D862B622}" vid="{95995BBF-4AF3-9346-92CD-D332D5DED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syracuse_traditional_widescreen_system_template</Template>
  <TotalTime>3051</TotalTime>
  <Words>2001</Words>
  <Application>Microsoft Office PowerPoint</Application>
  <PresentationFormat>Widescreen</PresentationFormat>
  <Paragraphs>303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Tahoma</vt:lpstr>
      <vt:lpstr>Trebuchet MS</vt:lpstr>
      <vt:lpstr>Verdana</vt:lpstr>
      <vt:lpstr>Wingdings</vt:lpstr>
      <vt:lpstr>Office Theme</vt:lpstr>
      <vt:lpstr>F-1 Curricular Practical Training Seminar</vt:lpstr>
      <vt:lpstr>Curricular Practical Training (CPT)</vt:lpstr>
      <vt:lpstr>Curricular Practical Training (CPT)</vt:lpstr>
      <vt:lpstr>Curricular Practical Training (CPT)</vt:lpstr>
      <vt:lpstr>Who is Eligible for CPT?</vt:lpstr>
      <vt:lpstr>Who is Eligible for CPT?</vt:lpstr>
      <vt:lpstr>How Much CPT am I Eligible For?</vt:lpstr>
      <vt:lpstr>What is Part-time CPT vs. Full-time CPT?</vt:lpstr>
      <vt:lpstr>Does CPT Affect My Eligibility for OPT?</vt:lpstr>
      <vt:lpstr>Do I need to be registered at the time I do my Internship?</vt:lpstr>
      <vt:lpstr>Must My Internship Begin on the Beginning Date of the semester and End on the end date of the semester?</vt:lpstr>
      <vt:lpstr>Must My Internship Begin on the Beginning Date of the semester and End on the end date of the semester?</vt:lpstr>
      <vt:lpstr>Full-time Enrollment During CPT</vt:lpstr>
      <vt:lpstr>I-20 Extensions</vt:lpstr>
      <vt:lpstr>CPT Application Process Overview</vt:lpstr>
      <vt:lpstr>STEP 1: Secure an Internship/Practicum/Field Experience</vt:lpstr>
      <vt:lpstr>STEP 2: Obtain a CPT Recommendation Letter from your Academic Department</vt:lpstr>
      <vt:lpstr>STEP 3: Register for the Corresponding Course (If Required)</vt:lpstr>
      <vt:lpstr>STEP 4: Complete the Curricular Practical Training Request in the ISSS Portal</vt:lpstr>
      <vt:lpstr>Downloading your CPT I-20 from the ISSS Portal:</vt:lpstr>
      <vt:lpstr>CPT Authorization</vt:lpstr>
      <vt:lpstr>When Can I begin working?</vt:lpstr>
      <vt:lpstr>Can I end my CPT early or change internships on CPT?</vt:lpstr>
      <vt:lpstr>I-9s, Social Security and Taxes</vt:lpstr>
      <vt:lpstr>Can I Travel Outside the U.S. While on CPT?</vt:lpstr>
      <vt:lpstr>Immigration Status After F-1 Status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Arrival Seminar</dc:title>
  <dc:creator>Ann Marie Dievendorf</dc:creator>
  <cp:lastModifiedBy>Mary Idzior</cp:lastModifiedBy>
  <cp:revision>251</cp:revision>
  <dcterms:created xsi:type="dcterms:W3CDTF">2018-06-20T16:23:27Z</dcterms:created>
  <dcterms:modified xsi:type="dcterms:W3CDTF">2024-07-12T17:31:07Z</dcterms:modified>
</cp:coreProperties>
</file>