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23" r:id="rId4"/>
    <p:sldId id="318" r:id="rId5"/>
    <p:sldId id="276" r:id="rId6"/>
    <p:sldId id="324" r:id="rId7"/>
    <p:sldId id="325" r:id="rId8"/>
    <p:sldId id="326" r:id="rId9"/>
    <p:sldId id="280" r:id="rId10"/>
    <p:sldId id="310" r:id="rId11"/>
    <p:sldId id="311" r:id="rId12"/>
    <p:sldId id="327" r:id="rId13"/>
    <p:sldId id="300" r:id="rId14"/>
    <p:sldId id="301" r:id="rId15"/>
    <p:sldId id="302" r:id="rId16"/>
    <p:sldId id="312" r:id="rId17"/>
    <p:sldId id="305" r:id="rId18"/>
    <p:sldId id="307" r:id="rId19"/>
    <p:sldId id="281" r:id="rId20"/>
    <p:sldId id="315" r:id="rId21"/>
    <p:sldId id="328" r:id="rId22"/>
    <p:sldId id="314" r:id="rId23"/>
    <p:sldId id="329" r:id="rId24"/>
    <p:sldId id="330" r:id="rId25"/>
    <p:sldId id="319" r:id="rId26"/>
    <p:sldId id="320" r:id="rId27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7360C6-6E32-42CF-9A67-FABBF6011EFF}">
          <p14:sldIdLst>
            <p14:sldId id="256"/>
            <p14:sldId id="257"/>
            <p14:sldId id="323"/>
            <p14:sldId id="318"/>
            <p14:sldId id="276"/>
            <p14:sldId id="324"/>
            <p14:sldId id="325"/>
            <p14:sldId id="326"/>
            <p14:sldId id="280"/>
          </p14:sldIdLst>
        </p14:section>
        <p14:section name="Untitled Section" id="{C728BCCC-17F7-4353-84D4-6AE2AFA077FF}">
          <p14:sldIdLst>
            <p14:sldId id="310"/>
            <p14:sldId id="311"/>
            <p14:sldId id="327"/>
            <p14:sldId id="300"/>
            <p14:sldId id="301"/>
            <p14:sldId id="302"/>
            <p14:sldId id="312"/>
            <p14:sldId id="305"/>
            <p14:sldId id="307"/>
            <p14:sldId id="281"/>
            <p14:sldId id="315"/>
            <p14:sldId id="328"/>
            <p14:sldId id="314"/>
            <p14:sldId id="329"/>
            <p14:sldId id="330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7053" cy="46721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5" y="0"/>
            <a:ext cx="3057053" cy="46721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876FE221-F8A6-4529-A607-733F05E21C7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85"/>
            <a:ext cx="3057053" cy="46721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5" y="8841885"/>
            <a:ext cx="3057053" cy="46721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E0579D13-6E3C-48BD-890A-3470809D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54DE751F-58B5-4579-BE1B-EA27B056FED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5"/>
            <a:ext cx="5642610" cy="3665459"/>
          </a:xfrm>
          <a:prstGeom prst="rect">
            <a:avLst/>
          </a:prstGeom>
        </p:spPr>
        <p:txBody>
          <a:bodyPr vert="horz" lIns="92610" tIns="46305" rIns="92610" bIns="463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60403B82-F885-43D2-B48A-E6BA57845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2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5146" y="6459785"/>
            <a:ext cx="3066854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r>
              <a:rPr lang="en-US" dirty="0"/>
              <a:t>Copyright Berardi Immigration Law 2018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71" y="131655"/>
            <a:ext cx="1773417" cy="1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568300E-C023-45CD-A0BE-EDB7A8C6EA8B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2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B620EAD-E369-4933-8469-ED7764B56A1B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2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9462EF3-3C4F-43EE-ACEE-D4B806740EA3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5623" y="6459785"/>
            <a:ext cx="258686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Copyright 2018 Berardi Immigration Law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1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09472EB-AC54-4713-BFC2-BEB621108C63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2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9455A0C-791E-4545-B787-F98AD45CD76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2536B77-F4F4-4427-AC4F-9A623798AD82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0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8BE790C-34EB-4565-8437-CACF4CDB7822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0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84A4C11-22B8-4A4E-8126-B3AF6B948A8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6ED06B6-C816-4861-964D-15A98395707D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0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0B1A8AB-EA7C-4B1B-9D73-E2551851FAB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5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5528" y="6459785"/>
            <a:ext cx="2586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Copyright Berardi Immigration Law 2018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FEAD19-DA63-4690-9E80-2F6CD1F6FC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71" y="131655"/>
            <a:ext cx="1773417" cy="1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ravel.state.gov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e.gov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erardiimmigrationlaw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gbrown@usimmlawy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669" y="1873101"/>
            <a:ext cx="8968661" cy="22481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Immigration 101:</a:t>
            </a:r>
            <a:br>
              <a:rPr lang="en-US" sz="5400" b="1" dirty="0"/>
            </a:br>
            <a:r>
              <a:rPr lang="en-US" sz="5400" b="1" dirty="0"/>
              <a:t>Options After The F-1</a:t>
            </a: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905" y="4406900"/>
            <a:ext cx="10058400" cy="170076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/>
              <a:t>Andrea Godfread-Brown, Esq.</a:t>
            </a:r>
          </a:p>
          <a:p>
            <a:pPr algn="ctr"/>
            <a:r>
              <a:rPr lang="en-US" sz="2000" b="1" dirty="0"/>
              <a:t>Senior </a:t>
            </a:r>
            <a:r>
              <a:rPr lang="en-US" sz="2000" b="1" dirty="0" err="1"/>
              <a:t>CounseL</a:t>
            </a:r>
            <a:endParaRPr lang="en-US" sz="2000" b="1" dirty="0"/>
          </a:p>
          <a:p>
            <a:pPr algn="ctr"/>
            <a:r>
              <a:rPr lang="en-US" sz="2000" b="1" dirty="0"/>
              <a:t>Berardi Immigration Law</a:t>
            </a:r>
          </a:p>
          <a:p>
            <a:pPr algn="ctr"/>
            <a:r>
              <a:rPr lang="en-US" sz="2000" b="1" dirty="0"/>
              <a:t>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95140-8639-BA8D-5338-960B7FD62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205" y="85448"/>
            <a:ext cx="1820200" cy="14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Alternatives to the H-1B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4A4D45-B5A6-D715-39B9-85078121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0974"/>
            <a:ext cx="9464040" cy="4352544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TN (Trade NAFTA) for Canadians and Mexicans in specified professions (including faculty members)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Special Free Trade Hs for Chileans and Singaporeans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E-3s for Australian professionals	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O-1s (Aliens of Extraordinary Ability)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F-1 students (</a:t>
            </a:r>
            <a:r>
              <a:rPr lang="en-US" dirty="0" err="1"/>
              <a:t>CPT</a:t>
            </a:r>
            <a:r>
              <a:rPr lang="en-US" dirty="0"/>
              <a:t> and OPT)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H-2Bs for temporary need (usually unskilled workers)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J-1s for exchange visitors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H-3s, Ps, Qs, etc.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C91CF-57DA-D404-CC48-DA631B95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51" y="3192875"/>
            <a:ext cx="3837047" cy="17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26CA-F8C4-4824-BF65-1E0BB660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J-1 Cultural Exchange Visas </a:t>
            </a:r>
            <a:endParaRPr lang="en-U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EDB4D9-ABFF-C7F2-94F7-F7FD7613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1957"/>
            <a:ext cx="9464040" cy="4352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INTENDED AS A ‘CULTURAL EXCHANGE’ OPPORTUNITY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Administration through U.S. Dept. of State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Employer must be authorized by DOS to sponsor J-1 visas themselves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  	 </a:t>
            </a:r>
            <a:r>
              <a:rPr lang="en-US" sz="1600" dirty="0"/>
              <a:t>(universities, hotel chains, medical centers) 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Employer must work through approved sponsoring agencies for defined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   	</a:t>
            </a:r>
            <a:r>
              <a:rPr lang="en-US" sz="1600" dirty="0"/>
              <a:t>categories:  J-1 Trainees, Summer Work Study,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Approved sponsors listed on DOS website (http://j1visa.state.gov)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MANY CATEGORIES OF J-1 VISAS: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Professor / Research Scholar  (5 years)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Specialist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Short-Term Scholar (6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Trainee (18 months) / Intern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Au pair (2 years) / Camp counselors (4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Teachers – primary &amp; secondary (3 years)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3A66A-1DAD-CB1A-2109-4D70C681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605" y="3006055"/>
            <a:ext cx="2284411" cy="14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26CA-F8C4-4824-BF65-1E0BB660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J-1 Visas: Exchange Visitors</a:t>
            </a:r>
            <a:endParaRPr lang="en-US" sz="4000" dirty="0"/>
          </a:p>
        </p:txBody>
      </p:sp>
      <p:graphicFrame>
        <p:nvGraphicFramePr>
          <p:cNvPr id="8" name="Group 57">
            <a:extLst>
              <a:ext uri="{FF2B5EF4-FFF2-40B4-BE49-F238E27FC236}">
                <a16:creationId xmlns:a16="http://schemas.microsoft.com/office/drawing/2014/main" id="{BB47C9B5-C433-D569-B003-06FDA538F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26660"/>
              </p:ext>
            </p:extLst>
          </p:nvPr>
        </p:nvGraphicFramePr>
        <p:xfrm>
          <a:off x="1745514" y="1849442"/>
          <a:ext cx="8700971" cy="4367160"/>
        </p:xfrm>
        <a:graphic>
          <a:graphicData uri="http://schemas.openxmlformats.org/drawingml/2006/table">
            <a:tbl>
              <a:tblPr/>
              <a:tblGrid>
                <a:gridCol w="268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149"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Must be sponsored by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with approved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program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Must fall within sponsor’s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defined program:  e.g.,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research scholars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, 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professors, specialists, etc.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Some participants are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subject to mandatory two-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year home residency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requirement.  Waiver of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 can be difficult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or impossible.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Approved J-1 sponsor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issues DS-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2019 to applicant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Issuance of J visa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in U.S., change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status via USCIS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overseas, apply for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entry visa stamp at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U.S. consulate overseas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  Applicant may start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 work when has I-94 with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 J-1stamp in hand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30 days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 weeks - 3 mos. for consular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At least12 months for change of status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Depends on category: 1 month to six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Research scholars: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Trainees: 18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Specialists: 1 year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DS-2019: depends on umbrella organization, if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Visa application fees at consulate or $370 for change of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7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J-1 Risk: Home Residency Requirement 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2A684-8B2D-7847-8048-32B5494D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688" y="4299031"/>
            <a:ext cx="2651639" cy="14507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63DF8C-4768-111B-2BF1-608C034D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579"/>
            <a:ext cx="9464040" cy="4352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u="sng" dirty="0"/>
              <a:t>TWO-YEAR HOME RESIDENCY REQUIREMENT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6800" dirty="0"/>
              <a:t>Some participants in full-time programs must go to home country before change to H or L visa, or ‘green card’.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6800" dirty="0"/>
              <a:t>Two-year home residency requirement applies if: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Either U.S. or home government paid for the sojourn in the US OR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Country has filed Skills List with DOS designating study areas which are needed in country – no matter who paid for the study.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Participant has engaged in Graduate Medical Education in US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“Home country” = country of citizenship or last residence at time of J grant</a:t>
            </a:r>
            <a:endParaRPr lang="en-US" sz="6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u="sng" dirty="0"/>
              <a:t>WAIVER OF HOME RESIDENCY REQUIREMENT BY DOS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4 statutory grounds for waiver application; decision is ALWAYS discretionary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Some situations where waivers are almost NEVER granted:  Fulbright, AID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Medical graduates: special alternatives, service in medically-underserved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7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15109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altLang="en-US" b="1" dirty="0"/>
            </a:br>
            <a:r>
              <a:rPr lang="en-US" altLang="en-US" b="1" dirty="0"/>
              <a:t>TN Visas : Trade NAFTA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AEF260-AAD4-460F-8CE3-1DA8FEEA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742" y="1822939"/>
            <a:ext cx="9464040" cy="637132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(United States-Mexico-Canada Agreement [</a:t>
            </a:r>
            <a:r>
              <a:rPr lang="en-US" sz="1600" dirty="0" err="1"/>
              <a:t>USMCA</a:t>
            </a:r>
            <a:r>
              <a:rPr lang="en-US" sz="1600" dirty="0"/>
              <a:t>]: new trade deal replacing NAFTA; not expected to have any impact on NAFTA’s immigration/visa provisions)</a:t>
            </a:r>
          </a:p>
          <a:p>
            <a:endParaRPr lang="en-US" dirty="0"/>
          </a:p>
        </p:txBody>
      </p:sp>
      <p:graphicFrame>
        <p:nvGraphicFramePr>
          <p:cNvPr id="7" name="Group 77">
            <a:extLst>
              <a:ext uri="{FF2B5EF4-FFF2-40B4-BE49-F238E27FC236}">
                <a16:creationId xmlns:a16="http://schemas.microsoft.com/office/drawing/2014/main" id="{56A91C7A-D215-3475-0F4D-03EA3B3F1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253701"/>
              </p:ext>
            </p:extLst>
          </p:nvPr>
        </p:nvGraphicFramePr>
        <p:xfrm>
          <a:off x="1981200" y="2434631"/>
          <a:ext cx="8229600" cy="3608260"/>
        </p:xfrm>
        <a:graphic>
          <a:graphicData uri="http://schemas.openxmlformats.org/drawingml/2006/table">
            <a:tbl>
              <a:tblPr/>
              <a:tblGrid>
                <a:gridCol w="269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0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 or Mexican citizen: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Job on list of TN professions, e.g.: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Teacher (high school &amp;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univ.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Science/engineering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Medical professionals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have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req’d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education or training:  usually BA/BS and/or license.  Exceptions include: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Scientific technicians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(2 yr. degree min.)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border or airport port of entry: processed on the spot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No visa petition or USCIS preprocessing required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consulate in Mexico; fast processing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Almost immediate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Avoid processing at high-traffic or holiday weekends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2-3 weeks: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make appt. at consulate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May be granted up to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Renewable without set limitation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Border fees: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$56+$6 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I-94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6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O-1A Visas</a:t>
            </a:r>
            <a:endParaRPr lang="en-US" dirty="0"/>
          </a:p>
        </p:txBody>
      </p:sp>
      <p:sp>
        <p:nvSpPr>
          <p:cNvPr id="5" name="AutoShape 4" descr="Image result for UB Medical 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Image result for UB Medical campus and catholic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60" y="2455274"/>
            <a:ext cx="4266220" cy="27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C9F3A3-A525-A4C4-38C4-F30B36A0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01" y="1816122"/>
            <a:ext cx="9464040" cy="43525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None/>
              <a:defRPr/>
            </a:pPr>
            <a:r>
              <a:rPr lang="en-US" altLang="en-US" sz="2600" dirty="0"/>
              <a:t>Individuals with Extraordinary Ability or Achievement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Science, Education, Business or Athletics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National or International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Letters of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Publication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High salary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Media, citations, press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Judge 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Awards, critical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Selective professional memberships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Available to J-1 holders who are subject to home residence requirement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8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740C-01DC-4FBB-84A1-81C187F6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ＭＳ Ｐゴシック" charset="0"/>
              </a:rPr>
              <a:t>Overview: Green Card Process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104B24-67F8-390C-E205-AD37F31F6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62" y="1846817"/>
            <a:ext cx="8312275" cy="4351338"/>
          </a:xfrm>
        </p:spPr>
      </p:pic>
    </p:spTree>
    <p:extLst>
      <p:ext uri="{BB962C8B-B14F-4D97-AF65-F5344CB8AC3E}">
        <p14:creationId xmlns:p14="http://schemas.microsoft.com/office/powerpoint/2010/main" val="4111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4D38-6A6D-4B35-A836-747E8A33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Quotas and Priority Dates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32CBD0-6E5D-ED9E-E57B-4744893E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91" y="1737360"/>
            <a:ext cx="10570129" cy="42439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LIMITS ON NUMBER OF GREEN CARDS PER YEAR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Each type of green card (preference category) have numerical limits: numbers vary by year and by usage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Approximately 140,000 </a:t>
            </a:r>
            <a:r>
              <a:rPr lang="en-US" sz="1600" dirty="0" err="1"/>
              <a:t>EB</a:t>
            </a:r>
            <a:r>
              <a:rPr lang="en-US" sz="1600" dirty="0"/>
              <a:t>-based GCs in all categories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Approximately 226,000 FB-based GCs in all categories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Each country is also limited to a ceiling number of visas, regardless of demand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When either preference group or country quotas are met, waiting lists build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PRIORITY DATE DETERMINES PLACE ON WAITING LIST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When waiting lists build, cases are processed in priority date order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Priority date established at the first official filing date of the paperwork (</a:t>
            </a:r>
            <a:r>
              <a:rPr lang="en-US" sz="1600" dirty="0" err="1"/>
              <a:t>USCIS</a:t>
            </a:r>
            <a:r>
              <a:rPr lang="en-US" sz="1600" dirty="0"/>
              <a:t>, </a:t>
            </a:r>
            <a:r>
              <a:rPr lang="en-US" sz="1600" dirty="0" err="1"/>
              <a:t>DOL</a:t>
            </a:r>
            <a:r>
              <a:rPr lang="en-US" sz="1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GLOBAL VS. COUNTRY WAITING LISTS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Country which hits country ceiling taken out of the worldwide visa pool and given its own separate pool of visas (approximately 7% of total available)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Ensures even distribution of visas across all GC categories.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Leads to longer waits in many categories.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The Visa Bulletin (www.travel.state.gov): priority dates for each month</a:t>
            </a:r>
            <a:r>
              <a:rPr lang="en-US" sz="1400" dirty="0"/>
              <a:t>.</a:t>
            </a:r>
          </a:p>
          <a:p>
            <a:pPr>
              <a:lnSpc>
                <a:spcPct val="100000"/>
              </a:lnSpc>
            </a:pP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68156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9911-B3B0-4668-8317-C7AB429C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Visa Bulletin: Employment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0AC8E8-9216-9A3D-B2F1-A0BD7000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146" y="1807733"/>
            <a:ext cx="9464040" cy="43525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VISA BULLETIN   April 2024</a:t>
            </a:r>
            <a:r>
              <a:rPr lang="en-US" sz="1600" dirty="0"/>
              <a:t>	</a:t>
            </a:r>
            <a:r>
              <a:rPr lang="en-US" sz="1050" i="1" dirty="0">
                <a:latin typeface="Tahoma" charset="0"/>
              </a:rPr>
              <a:t>	           	   </a:t>
            </a:r>
            <a:r>
              <a:rPr lang="en-US" sz="1600" u="sng" dirty="0">
                <a:hlinkClick r:id="rId2"/>
              </a:rPr>
              <a:t>www.travel.state.gov</a:t>
            </a:r>
            <a:r>
              <a:rPr lang="en-US" sz="1600" u="sng" dirty="0"/>
              <a:t> </a:t>
            </a:r>
            <a:endParaRPr lang="en-US" sz="3600" u="sng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Annual employment-based immigration:  140,000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Employment-based immigrant visa cases with priority dates </a:t>
            </a:r>
            <a:r>
              <a:rPr lang="en-US" sz="1800" i="1" u="sng" dirty="0"/>
              <a:t>before</a:t>
            </a:r>
            <a:r>
              <a:rPr lang="en-US" sz="1800" dirty="0"/>
              <a:t> the stated dates are eligible for final action: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9EFE8-EFCB-4DC2-2D56-5B18878A3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7" y="2963671"/>
            <a:ext cx="8166264" cy="31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1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698" y="987077"/>
            <a:ext cx="9882659" cy="706964"/>
          </a:xfrm>
        </p:spPr>
        <p:txBody>
          <a:bodyPr>
            <a:noAutofit/>
          </a:bodyPr>
          <a:lstStyle/>
          <a:p>
            <a:r>
              <a:rPr lang="en-US" sz="3600" b="1" dirty="0"/>
              <a:t>Why are waiting lists a problem?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B7F628-1D97-80B0-D713-B3B6126F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698" y="1942665"/>
            <a:ext cx="9386430" cy="43525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500" dirty="0"/>
              <a:t>Core Issue: Cannot file adjustment of status until priority date is current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900" dirty="0"/>
              <a:t>Labor certification and I-140 can be filed without regard to priority date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900" dirty="0"/>
              <a:t>Cannot file adjustment of status or consular process an immigrant visa unless a priority date is current.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500" dirty="0"/>
              <a:t>Deprives applicants of AOS-related benefits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900" dirty="0"/>
              <a:t>Obtaining EADs and Advance Parole earlier in process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900" dirty="0"/>
              <a:t>Eliminating the need for H-1B visa renewals; visa stamp processing, etc.  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900" dirty="0"/>
              <a:t>Minor children can “age out”, i.e., turn 21 &amp; fall off parents’ applications</a:t>
            </a:r>
          </a:p>
          <a:p>
            <a:endParaRPr lang="en-US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42829B1B-D161-C80E-6A99-FB3686DF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44" y="4118937"/>
            <a:ext cx="2770131" cy="175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7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Immigration Basic Concepts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442985"/>
            <a:ext cx="7499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Non-Immigrant Visa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Lawful Permanent Resident/Immigrant Visa (Green Card)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Citizenship (Naturalization)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03892"/>
            <a:ext cx="1854980" cy="1462934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CAD8087-492C-5DCA-6864-48AB78D6C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09" y="2381129"/>
            <a:ext cx="2208211" cy="28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03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DC6-66C5-4BC1-8C59-57FCBE4B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ＭＳ Ｐゴシック" charset="0"/>
              </a:rPr>
              <a:t>PERM Labor Certification 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71FC50-56C9-288E-AF89-BA6539E1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590" y="2000679"/>
            <a:ext cx="9464040" cy="435254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400" u="sng" dirty="0"/>
              <a:t>MOST COMMON EMPLOYMENT-BASED GREEN CARD PROCESS: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400" dirty="0"/>
              <a:t>Application by employer to USDOL to certify individual and position after statutorily mandated recruitment campaign	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7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400" dirty="0"/>
              <a:t>Nearly all positions qualify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7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400" dirty="0"/>
              <a:t>Process requires significant employer involvement, including payment of legal fees and all associated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20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DC6-66C5-4BC1-8C59-57FCBE4B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ＭＳ Ｐゴシック" charset="0"/>
              </a:rPr>
              <a:t>PERM Labor Certification (cont.) 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71FC50-56C9-288E-AF89-BA6539E1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590" y="1874844"/>
            <a:ext cx="9464040" cy="43525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/>
              <a:t>PROCEDURES/ADVERTISING: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2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Define job and skills on DOL forms in compliance with DOL requirements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Obtain DOL prevailing wage determination (these are taking 7-9 months!)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Advertise two Sundays in paper of general circulation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Professional positions: 3 additional recruitment steps (job fairs, web ads, etc.)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Interview and evaluate applicants; prepare recruitment report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Submit ETA 9089 to DOL with recruitment results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DOL reviews and approves or audits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Possible audits in 30% of cases (??)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Requirements simplified for university faculty under “Special Handling”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Only 1 national journal advertisement required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“Most qualified” standard as opposed to minimally qualified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84DCA-B592-1786-83B4-06FECB55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609" y="3996276"/>
            <a:ext cx="2828218" cy="18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2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CBD6-1B25-4EEE-848E-D33F2D75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Other Employment Based Green Card Options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A3FA-C43A-40DD-B8B7-72051930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10" y="1904300"/>
            <a:ext cx="8772555" cy="381699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Extraordinary Ability Alien (EB-1A)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Outstanding Researcher (EB-1B)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Multinational Manager (EB-1C)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National Interest Wavier (EB-2)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*All of the above are exempt from the labor certification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1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CBD6-1B25-4EEE-848E-D33F2D75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EB-1B Outstanding Researcher or Professor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A3FA-C43A-40DD-B8B7-72051930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10" y="1904300"/>
            <a:ext cx="8772555" cy="381699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/>
              <a:t>Intended to accommodate prospective </a:t>
            </a:r>
            <a:r>
              <a:rPr lang="en-US" sz="2000" b="1" i="1" dirty="0"/>
              <a:t>immigrants</a:t>
            </a:r>
            <a:r>
              <a:rPr lang="en-US" sz="2000" b="1" dirty="0"/>
              <a:t> who</a:t>
            </a:r>
            <a:r>
              <a:rPr lang="en-US" sz="2000" dirty="0"/>
              <a:t> are recognized nationally or internationally for their outstanding achievement in their field.  An </a:t>
            </a:r>
            <a:r>
              <a:rPr lang="en-US" sz="2000" u="sng" dirty="0"/>
              <a:t>employer</a:t>
            </a:r>
            <a:r>
              <a:rPr lang="en-US" sz="2000" dirty="0"/>
              <a:t> must submit this petition on behalf of a prospective permanent resident.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USCIS regulations provide that applicant must demonstrate international recognition for outstanding achievements in a particular academic field, as well as at least 3 years’ experience in teaching or research in that academic area.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Applicant must be entering the United States in order to pursue tenure or tenure track teaching or comparable research position at a university or other institution of higher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CBD6-1B25-4EEE-848E-D33F2D75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EB-1B Evidence Requirements</a:t>
            </a:r>
            <a:endParaRPr lang="en-US" sz="6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09944D-E069-921D-C561-F14349F7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9226"/>
            <a:ext cx="9464040" cy="43525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b="1" dirty="0"/>
              <a:t>Documentary Evidence must include at least </a:t>
            </a:r>
            <a:r>
              <a:rPr lang="en-US" sz="8800" b="1" u="sng" dirty="0"/>
              <a:t>2</a:t>
            </a:r>
            <a:r>
              <a:rPr lang="en-US" sz="8800" dirty="0"/>
              <a:t> </a:t>
            </a:r>
            <a:r>
              <a:rPr lang="en-US" sz="8800" b="1" dirty="0"/>
              <a:t>of the following:</a:t>
            </a: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receipt of major prizes or awards for outstanding achievement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membership in associations that require their members to demonstrate outstanding achievement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published material in professional publications written by others about the alien's work in the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participation, either on a panel or individually, as a judge of the work of others in the same or allied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original scientific or scholarly research contributions in the field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authorship of scholarly books or articles (in scholarly journals with international circulation) in the field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54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A745-0A8C-48F4-A95A-F1FE5E28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A6AFC5-27B9-D72B-F3E0-3972BABA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1348"/>
            <a:ext cx="9464040" cy="43525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Immigration and Customs Enforcement (</a:t>
            </a:r>
            <a:r>
              <a:rPr lang="en-US" altLang="en-US" sz="2800" dirty="0">
                <a:hlinkClick r:id="rId2"/>
              </a:rPr>
              <a:t>www.ice.gov</a:t>
            </a:r>
            <a:r>
              <a:rPr lang="en-US" alt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err="1"/>
              <a:t>NAFSA</a:t>
            </a:r>
            <a:r>
              <a:rPr lang="en-US" altLang="en-US" sz="2800" dirty="0"/>
              <a:t>: Association of International Educators (www.nafsa.org)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U.S. Citizenship and Immigration Services (www.uscis.gov)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Immigration Attorney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39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26F3-26FE-4BEE-A0D6-C1B45C0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24F0-6E62-48C7-94D1-8A1309CE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811" y="4182758"/>
            <a:ext cx="3919220" cy="206032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Berardi Immigration Law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Buffalo &amp; Syracuse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716-634-1010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hlinkClick r:id="rId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2"/>
              </a:rPr>
              <a:t>berardiimmigrationlaw.com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7172" name="Picture 4" descr="Image result for social media follow image">
            <a:extLst>
              <a:ext uri="{FF2B5EF4-FFF2-40B4-BE49-F238E27FC236}">
                <a16:creationId xmlns:a16="http://schemas.microsoft.com/office/drawing/2014/main" id="{81577151-E84F-4332-B908-0A3060333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50000"/>
          <a:stretch/>
        </p:blipFill>
        <p:spPr bwMode="auto">
          <a:xfrm>
            <a:off x="7300407" y="2222500"/>
            <a:ext cx="3645088" cy="22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AEAF2-89C8-234F-54D9-D803B6B69311}"/>
              </a:ext>
            </a:extLst>
          </p:cNvPr>
          <p:cNvSpPr txBox="1">
            <a:spLocks/>
          </p:cNvSpPr>
          <p:nvPr/>
        </p:nvSpPr>
        <p:spPr>
          <a:xfrm>
            <a:off x="1246505" y="1946502"/>
            <a:ext cx="5257799" cy="233788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</a:pPr>
            <a:r>
              <a:rPr lang="en-US" sz="2800" dirty="0"/>
              <a:t>Andrea Godfread-Brown 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</a:pPr>
            <a:endParaRPr lang="en-US" sz="2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</a:pPr>
            <a:r>
              <a:rPr lang="en-US" sz="2800" dirty="0">
                <a:hlinkClick r:id="rId4"/>
              </a:rPr>
              <a:t>agbrown@usimmlawyer.com</a:t>
            </a:r>
            <a:endParaRPr lang="en-US" sz="2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</a:pPr>
            <a:r>
              <a:rPr lang="en-US" sz="2800" dirty="0"/>
              <a:t>Berardi Immigration Law (BIL)</a:t>
            </a:r>
            <a:br>
              <a:rPr lang="en-US" sz="2800" dirty="0"/>
            </a:br>
            <a:br>
              <a:rPr lang="en-US" sz="2800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162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Overview of U.S. Immigration Process</a:t>
            </a:r>
            <a:r>
              <a:rPr lang="en-US" b="1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580" y="103892"/>
            <a:ext cx="1820200" cy="1435505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CA35A85-4BB8-1986-4F50-BE10A5A57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7" y="1803169"/>
            <a:ext cx="9191625" cy="1171575"/>
          </a:xfrm>
        </p:spPr>
      </p:pic>
      <p:sp>
        <p:nvSpPr>
          <p:cNvPr id="4" name="Text Box 49">
            <a:extLst>
              <a:ext uri="{FF2B5EF4-FFF2-40B4-BE49-F238E27FC236}">
                <a16:creationId xmlns:a16="http://schemas.microsoft.com/office/drawing/2014/main" id="{46DE047E-BB55-A92D-EA0E-63D7FC7E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81" y="2890781"/>
            <a:ext cx="28956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57785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57785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785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B-1/2	Visitor for Business/Pleasure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E-1/2	Treaty Trader/Investor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E-3	Specialty worker – </a:t>
            </a:r>
            <a:r>
              <a:rPr lang="en-US" altLang="en-US" sz="1200" dirty="0" err="1">
                <a:latin typeface="+mn-lt"/>
                <a:cs typeface="Times New Roman" pitchFamily="18" charset="0"/>
              </a:rPr>
              <a:t>Austr</a:t>
            </a:r>
            <a:r>
              <a:rPr lang="en-US" altLang="en-US" sz="1200" dirty="0">
                <a:latin typeface="+mn-lt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F -1	Student - OPT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H-1B	Specialty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H-2	Temporary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H-3	Trainee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J-1	Exchange Visitor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L-1	Intracompany Transferee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O-1	Alien of Extraordinary Ability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R-1/2	Religious Worker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TN	Trade NAFTA </a:t>
            </a: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B9F61E3E-C176-5FFB-0B19-1838AEFF3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095" y="2866627"/>
            <a:ext cx="3352800" cy="33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173038" algn="l"/>
                <a:tab pos="458788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173038" algn="l"/>
                <a:tab pos="458788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3038" algn="l"/>
                <a:tab pos="458788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+mj-lt"/>
              </a:rPr>
              <a:t>FAMILY-BASED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IR	     	Immediate relatives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FB-1  	Unmarried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FB-2  	Spouses/children of LPR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FB-3 	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FB-4	Brothers/sisters of USC</a:t>
            </a:r>
            <a:r>
              <a:rPr lang="en-US" altLang="en-US" sz="1400" dirty="0">
                <a:latin typeface="+mj-lt"/>
              </a:rPr>
              <a:t>			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+mj-lt"/>
              </a:rPr>
              <a:t>EMPLOYMENT-BASED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EB-1  	Outstanding researchers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	        Aliens of extraordinary ability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         	Multinational managers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EB-2  	Advanced degrees/NIW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EB-3  	Professionals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	     	2 yrs. experience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	        Other workers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EB-4  	Special immigrants/religious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EB-5	Investors</a:t>
            </a:r>
            <a:r>
              <a:rPr lang="en-US" altLang="en-US" sz="1400" dirty="0">
                <a:latin typeface="+mj-lt"/>
              </a:rPr>
              <a:t>     </a:t>
            </a: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id="{D48801FC-AC8E-9945-A9EE-4F4EA6541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193" y="2971496"/>
            <a:ext cx="1828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 yrs. if by marriage to U.S. citizen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 yrs. for everyone else</a:t>
            </a:r>
          </a:p>
        </p:txBody>
      </p:sp>
    </p:spTree>
    <p:extLst>
      <p:ext uri="{BB962C8B-B14F-4D97-AF65-F5344CB8AC3E}">
        <p14:creationId xmlns:p14="http://schemas.microsoft.com/office/powerpoint/2010/main" val="96729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383E-9DAF-4E2E-80D4-1B521285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H-1B Visa: Professionals</a:t>
            </a:r>
            <a:endParaRPr lang="en-US" sz="5400" dirty="0"/>
          </a:p>
        </p:txBody>
      </p:sp>
      <p:graphicFrame>
        <p:nvGraphicFramePr>
          <p:cNvPr id="6" name="Group 98">
            <a:extLst>
              <a:ext uri="{FF2B5EF4-FFF2-40B4-BE49-F238E27FC236}">
                <a16:creationId xmlns:a16="http://schemas.microsoft.com/office/drawing/2014/main" id="{B8583F04-AAF2-271B-23E9-A44716595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838686"/>
              </p:ext>
            </p:extLst>
          </p:nvPr>
        </p:nvGraphicFramePr>
        <p:xfrm>
          <a:off x="1233182" y="1788226"/>
          <a:ext cx="9922498" cy="4300404"/>
        </p:xfrm>
        <a:graphic>
          <a:graphicData uri="http://schemas.openxmlformats.org/drawingml/2006/table">
            <a:tbl>
              <a:tblPr/>
              <a:tblGrid>
                <a:gridCol w="29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8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REQUIREMENTS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APPLICATION STEPS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TIMETABLE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DURATION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363">
                <a:tc rowSpan="3"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Job must require BA/BS degree or equiv. as minimum entry-level requirement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Applicant must have degree equivalent to U.S. BA/BS, or equiv. experience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3.  Employer must pay at least prevailing wage for the position in geographic area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NO TEST OF U.S. LABOR MARKET REQUIRED; NO ADVERTISING; NO RECRUITMENT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Determine prevailing wage for 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Post Labor Condition Application (LCA) at employer’s workplace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>
                          <a:tab pos="2254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File LCA with U.S. Dept. of Labor;  wait 7 days for certification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4.  File visa petition with USCIS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5.  Change of status with petition if in US</a:t>
                      </a:r>
                    </a:p>
                    <a:p>
                      <a:pPr marL="228600" marR="0" lvl="0" indent="317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US consular processing overseas if out of status or overseas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Canadians can apply at U.S. border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3-6 months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Variable!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Premium processing: decision in 15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H-1B portability: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May work as soon as filed if already holding H-1B visa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WATCH OUT FOR GAPS IN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Granted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Renewable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Extend beyond 6 years if GC or PERM pending  one year before H maxes out.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COSTS (04/01/2024 change)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$780 USCIS filing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$500 Antifraud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$750 (25 or fewer EEs) or $1,500 ACWIA fee (&gt; 25 EEs)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Credentials evaluation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($75-500)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Premium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($2,805)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29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H-1B Basics</a:t>
            </a:r>
            <a:endParaRPr lang="en-US" sz="6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EE4F2-CDBD-497E-0593-830E1AFF95F4}"/>
              </a:ext>
            </a:extLst>
          </p:cNvPr>
          <p:cNvSpPr txBox="1">
            <a:spLocks/>
          </p:cNvSpPr>
          <p:nvPr/>
        </p:nvSpPr>
        <p:spPr>
          <a:xfrm>
            <a:off x="1097280" y="2218853"/>
            <a:ext cx="9464040" cy="4352544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/>
              <a:t>“Specialty Occupation” – job must require BA/BS or equivalent in a specific field for entry-level requirement</a:t>
            </a:r>
          </a:p>
          <a:p>
            <a:pPr marL="1600200" lvl="1" indent="-1143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And employee must have a degree related to the specialty occupation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/>
              <a:t>Employer-employee relationship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W-2 employee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Employer-specific – no moonlighting, but can have concurrent H-1Bs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Off-site employment permitted if petitioner retains control over work, salary, etc.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prstClr val="black"/>
                </a:solidFill>
              </a:rPr>
              <a:t>Granted for up to 3 years at a time; maximum of 6 years in H-1B status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u="sng" dirty="0"/>
              <a:t>Employer</a:t>
            </a:r>
            <a:r>
              <a:rPr lang="en-US" sz="9600" dirty="0"/>
              <a:t> must pay all costs/fees associated with H-1B petition process – by law, employees/beneficiaries are prohibited from paying these costs, even if they want to</a:t>
            </a:r>
            <a:endParaRPr lang="en-US" sz="9600" u="sng" dirty="0"/>
          </a:p>
          <a:p>
            <a:pPr>
              <a:buClr>
                <a:srgbClr val="F79646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457200" lvl="1" indent="0">
              <a:buFont typeface="Calibri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4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H-1B Visas – The Numerical Cap</a:t>
            </a:r>
            <a:endParaRPr lang="en-US" sz="5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EE4F2-CDBD-497E-0593-830E1AFF95F4}"/>
              </a:ext>
            </a:extLst>
          </p:cNvPr>
          <p:cNvSpPr txBox="1">
            <a:spLocks/>
          </p:cNvSpPr>
          <p:nvPr/>
        </p:nvSpPr>
        <p:spPr>
          <a:xfrm>
            <a:off x="1097280" y="2143291"/>
            <a:ext cx="9464040" cy="4352544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9600" dirty="0"/>
              <a:t>For Non-Exempt/Private Employers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9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9600" dirty="0"/>
              <a:t>H-1B Visas Currently Capped at 65,000 per year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/>
              <a:t>Cap exemptions for colleges, universities and some non-profit/government research institutions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/>
              <a:t>Fiscal Year (FY) begins in October	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96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9600" dirty="0">
                <a:solidFill>
                  <a:prstClr val="black"/>
                </a:solidFill>
              </a:rPr>
              <a:t>Advanced Degree Allocation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prstClr val="black"/>
                </a:solidFill>
              </a:rPr>
              <a:t>Additional 20,000 visas reserved for graduates of Masters or higher degree programs from U.S. colleges</a:t>
            </a:r>
            <a:endParaRPr lang="en-US" sz="160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457200" lvl="1" indent="0">
              <a:buFont typeface="Calibri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H-1B Cap</a:t>
            </a:r>
            <a:endParaRPr lang="en-US" sz="5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EE4F2-CDBD-497E-0593-830E1AFF95F4}"/>
              </a:ext>
            </a:extLst>
          </p:cNvPr>
          <p:cNvSpPr txBox="1">
            <a:spLocks/>
          </p:cNvSpPr>
          <p:nvPr/>
        </p:nvSpPr>
        <p:spPr>
          <a:xfrm>
            <a:off x="1097280" y="2327849"/>
            <a:ext cx="9464040" cy="43525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Insufficient H-1B Visas In Every Year Since 2004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Some years: hit the cap AFTER the start of the FY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Other years: hit the cap between filing &amp; start of the FY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2008, 2009, 2014, 2015, 2016, 2017: hit the cap on April 1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2014: 124,000 cases filed for 85,000 visas (68% chance)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2015: 174,000 cased filed for  85,000 visas (48% chance)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2016: 233,000+ cases for 85,000 (36% chance)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2017: 199,000 cases for 85,000 visas (43% chance)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2018: 190,098 cases for 85,000 visas (95,885 AD – 21% chance; 94,213 Bachelor’s 38%)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2022: 308,613 registrations; 87,500 selected</a:t>
            </a:r>
          </a:p>
          <a:p>
            <a:pPr lvl="1"/>
            <a:endParaRPr lang="en-US" dirty="0"/>
          </a:p>
          <a:p>
            <a:pPr marL="457200" lvl="1" indent="0">
              <a:buFont typeface="Calibri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2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H-1B Employer Registration</a:t>
            </a:r>
            <a:endParaRPr lang="en-US" sz="5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EE4F2-CDBD-497E-0593-830E1AFF95F4}"/>
              </a:ext>
            </a:extLst>
          </p:cNvPr>
          <p:cNvSpPr txBox="1">
            <a:spLocks/>
          </p:cNvSpPr>
          <p:nvPr/>
        </p:nvSpPr>
        <p:spPr>
          <a:xfrm>
            <a:off x="1097280" y="2285904"/>
            <a:ext cx="9464040" cy="43525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USCIS has implemented an Employer Registration process from which to conduct the “lottery” or selection for H-1B processing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March 1 – March 20 Employers can register (via their attorney representative) into the online account.  Selections will be randomly made by end of March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As of April 1, if selected in the on-line lottery, the Employer can then file the full H-1B petition on behalf of their H-1B employee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90-day window to file the H-1B petition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169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469503" cy="706964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H-1Bs Cap Subject vs. Cap Exempt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BE64D9-C1C2-A21A-7F78-133B10944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417" y="1958735"/>
            <a:ext cx="9464040" cy="435254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Numerical cap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limited to 65,000 visas per year plus 20,000 extra for those who possess Master’s degrees from U.S. institutions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NO numerical cap for:	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Employees of institutions of higher education as defined by Higher Education Act of 1965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Organizations related to/affiliated with institutions of higher education</a:t>
            </a:r>
          </a:p>
          <a:p>
            <a:pPr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Fee Exemption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government fees normally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$1,500 Workforce Training Fee ($750- for entities under 25 employees)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$500 Anti-Fraud fee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$780 I-129 Form fee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Fee exemption for institutions of higher education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No $1500 Workforce Training Fee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$500 Anti-Fraud fee still required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$780 I-129 Form fee still required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37C32-22A4-4047-C8EC-90204A833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928" y="3935691"/>
            <a:ext cx="3389670" cy="18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601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0B0B0"/>
      </a:accent1>
      <a:accent2>
        <a:srgbClr val="600808"/>
      </a:accent2>
      <a:accent3>
        <a:srgbClr val="FFFFFF"/>
      </a:accent3>
      <a:accent4>
        <a:srgbClr val="B0B0B0"/>
      </a:accent4>
      <a:accent5>
        <a:srgbClr val="990000"/>
      </a:accent5>
      <a:accent6>
        <a:srgbClr val="CC0000"/>
      </a:accent6>
      <a:hlink>
        <a:srgbClr val="990000"/>
      </a:hlink>
      <a:folHlink>
        <a:srgbClr val="F7B17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1034</TotalTime>
  <Words>2593</Words>
  <Application>Microsoft Office PowerPoint</Application>
  <PresentationFormat>Widescreen</PresentationFormat>
  <Paragraphs>399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Century Schoolbook</vt:lpstr>
      <vt:lpstr>Tahoma</vt:lpstr>
      <vt:lpstr>Wingdings</vt:lpstr>
      <vt:lpstr>Retrospect</vt:lpstr>
      <vt:lpstr>Immigration 101: Options After The F-1   </vt:lpstr>
      <vt:lpstr>U.S. Immigration Basic Concepts</vt:lpstr>
      <vt:lpstr>Overview of U.S. Immigration Process </vt:lpstr>
      <vt:lpstr>The H-1B Visa: Professionals</vt:lpstr>
      <vt:lpstr>H-1B Basics</vt:lpstr>
      <vt:lpstr>H-1B Visas – The Numerical Cap</vt:lpstr>
      <vt:lpstr>The H-1B Cap</vt:lpstr>
      <vt:lpstr>H-1B Employer Registration</vt:lpstr>
      <vt:lpstr>H-1Bs Cap Subject vs. Cap Exempt</vt:lpstr>
      <vt:lpstr>Alternatives to the H-1B</vt:lpstr>
      <vt:lpstr>J-1 Cultural Exchange Visas </vt:lpstr>
      <vt:lpstr>J-1 Visas: Exchange Visitors</vt:lpstr>
      <vt:lpstr>J-1 Risk: Home Residency Requirement </vt:lpstr>
      <vt:lpstr> TN Visas : Trade NAFTA </vt:lpstr>
      <vt:lpstr>O-1A Visas</vt:lpstr>
      <vt:lpstr>Overview: Green Card Process</vt:lpstr>
      <vt:lpstr>Quotas and Priority Dates</vt:lpstr>
      <vt:lpstr>Visa Bulletin: Employment</vt:lpstr>
      <vt:lpstr>Why are waiting lists a problem?</vt:lpstr>
      <vt:lpstr>PERM Labor Certification </vt:lpstr>
      <vt:lpstr>PERM Labor Certification (cont.) </vt:lpstr>
      <vt:lpstr>Other Employment Based Green Card Options</vt:lpstr>
      <vt:lpstr>EB-1B Outstanding Researcher or Professor</vt:lpstr>
      <vt:lpstr>EB-1B Evidence Requirements</vt:lpstr>
      <vt:lpstr>Useful 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Immigration Law  University at Buffalo School of Law LAW 937 Lecture Winter Bridge Term 2018 O’Brian Hall, Room 108 Thursdays 4:30 – 7:30 PM Number of Credits: 1   Adjunct Professor: Jennifer Behm</dc:title>
  <dc:creator>Jennifer E. Behm, Esq.</dc:creator>
  <cp:lastModifiedBy>Angelina Romano Stroup</cp:lastModifiedBy>
  <cp:revision>85</cp:revision>
  <cp:lastPrinted>2019-05-22T20:20:57Z</cp:lastPrinted>
  <dcterms:created xsi:type="dcterms:W3CDTF">2018-01-03T16:37:11Z</dcterms:created>
  <dcterms:modified xsi:type="dcterms:W3CDTF">2024-04-02T14:46:20Z</dcterms:modified>
</cp:coreProperties>
</file>