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68" r:id="rId2"/>
    <p:sldId id="288" r:id="rId3"/>
    <p:sldId id="332" r:id="rId4"/>
    <p:sldId id="333" r:id="rId5"/>
    <p:sldId id="273" r:id="rId6"/>
    <p:sldId id="334" r:id="rId7"/>
    <p:sldId id="336" r:id="rId8"/>
    <p:sldId id="276" r:id="rId9"/>
    <p:sldId id="339" r:id="rId10"/>
    <p:sldId id="340" r:id="rId11"/>
    <p:sldId id="342" r:id="rId12"/>
    <p:sldId id="304" r:id="rId13"/>
    <p:sldId id="277" r:id="rId14"/>
    <p:sldId id="262" r:id="rId15"/>
    <p:sldId id="329" r:id="rId16"/>
    <p:sldId id="337" r:id="rId17"/>
    <p:sldId id="408" r:id="rId18"/>
    <p:sldId id="407" r:id="rId19"/>
    <p:sldId id="338" r:id="rId20"/>
    <p:sldId id="410" r:id="rId21"/>
    <p:sldId id="409" r:id="rId22"/>
    <p:sldId id="270" r:id="rId23"/>
    <p:sldId id="344" r:id="rId24"/>
    <p:sldId id="330" r:id="rId25"/>
    <p:sldId id="331" r:id="rId26"/>
    <p:sldId id="358" r:id="rId27"/>
    <p:sldId id="343" r:id="rId28"/>
    <p:sldId id="360" r:id="rId29"/>
    <p:sldId id="404" r:id="rId30"/>
    <p:sldId id="346" r:id="rId31"/>
    <p:sldId id="400" r:id="rId32"/>
    <p:sldId id="367" r:id="rId33"/>
    <p:sldId id="398" r:id="rId34"/>
    <p:sldId id="397" r:id="rId35"/>
    <p:sldId id="373" r:id="rId36"/>
    <p:sldId id="376" r:id="rId37"/>
    <p:sldId id="377" r:id="rId38"/>
    <p:sldId id="403" r:id="rId39"/>
    <p:sldId id="379" r:id="rId40"/>
    <p:sldId id="406" r:id="rId41"/>
    <p:sldId id="380" r:id="rId42"/>
    <p:sldId id="399" r:id="rId43"/>
    <p:sldId id="383" r:id="rId44"/>
    <p:sldId id="392" r:id="rId45"/>
    <p:sldId id="384" r:id="rId46"/>
    <p:sldId id="349" r:id="rId47"/>
    <p:sldId id="306" r:id="rId48"/>
    <p:sldId id="411" r:id="rId49"/>
    <p:sldId id="289" r:id="rId50"/>
    <p:sldId id="292" r:id="rId51"/>
    <p:sldId id="313" r:id="rId52"/>
    <p:sldId id="350" r:id="rId53"/>
    <p:sldId id="314" r:id="rId54"/>
    <p:sldId id="351" r:id="rId55"/>
    <p:sldId id="352" r:id="rId56"/>
    <p:sldId id="312" r:id="rId57"/>
    <p:sldId id="307" r:id="rId58"/>
    <p:sldId id="353" r:id="rId59"/>
    <p:sldId id="315" r:id="rId60"/>
    <p:sldId id="316" r:id="rId61"/>
    <p:sldId id="355" r:id="rId62"/>
    <p:sldId id="356" r:id="rId63"/>
    <p:sldId id="354" r:id="rId64"/>
    <p:sldId id="405" r:id="rId65"/>
    <p:sldId id="357" r:id="rId66"/>
    <p:sldId id="318" r:id="rId67"/>
    <p:sldId id="319" r:id="rId68"/>
    <p:sldId id="321" r:id="rId69"/>
    <p:sldId id="322" r:id="rId70"/>
    <p:sldId id="40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9" d="100"/>
          <a:sy n="109"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3" Type="http://schemas.openxmlformats.org/officeDocument/2006/relationships/oleObject" Target="https://sumailsyr-my.sharepoint.com/personal/sbsomma_syr_edu/Documents/SEVIS%20-%20Students%20With%20Requested,%20Pending,%20or%20Approved%20Optional%20Practical%20Training%20(OPT)%20(1)%20(1)%20(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prstClr val="black">
                    <a:lumMod val="65000"/>
                    <a:lumOff val="35000"/>
                  </a:prstClr>
                </a:solidFill>
              </a:rPr>
              <a:t>Average OPT processing times</a:t>
            </a:r>
          </a:p>
        </c:rich>
      </c:tx>
      <c:layout>
        <c:manualLayout>
          <c:xMode val="edge"/>
          <c:yMode val="edge"/>
          <c:x val="0.33668391794418795"/>
          <c:y val="5.06179983000507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Sheet2!$B$22</c:f>
              <c:strCache>
                <c:ptCount val="1"/>
                <c:pt idx="0">
                  <c:v>Card Production (in days)</c:v>
                </c:pt>
              </c:strCache>
            </c:strRef>
          </c:tx>
          <c:spPr>
            <a:solidFill>
              <a:schemeClr val="accent1"/>
            </a:solidFill>
            <a:ln>
              <a:noFill/>
            </a:ln>
            <a:effectLst/>
          </c:spPr>
          <c:invertIfNegative val="0"/>
          <c:cat>
            <c:strRef>
              <c:f>Sheet2!$A$23:$A$31</c:f>
              <c:strCache>
                <c:ptCount val="9"/>
                <c:pt idx="0">
                  <c:v>Apr. 9th - Apr. 15th</c:v>
                </c:pt>
                <c:pt idx="1">
                  <c:v>Apr. 2nd - Apr. 8th</c:v>
                </c:pt>
                <c:pt idx="2">
                  <c:v>Mar. 26th - Apr. 1st</c:v>
                </c:pt>
                <c:pt idx="3">
                  <c:v>Mar. 19th - Mar. 25th</c:v>
                </c:pt>
                <c:pt idx="4">
                  <c:v>3rMar. 12th - Mar. 18th</c:v>
                </c:pt>
                <c:pt idx="5">
                  <c:v>Mar.5th - Mar. 11th</c:v>
                </c:pt>
                <c:pt idx="6">
                  <c:v>Feb. 26th - Mar. 4th</c:v>
                </c:pt>
                <c:pt idx="7">
                  <c:v>Feb. 19th - Feb. 25th</c:v>
                </c:pt>
                <c:pt idx="8">
                  <c:v>Feb. 12th - 18th</c:v>
                </c:pt>
              </c:strCache>
            </c:strRef>
          </c:cat>
          <c:val>
            <c:numRef>
              <c:f>Sheet2!$B$23:$B$31</c:f>
              <c:numCache>
                <c:formatCode>General</c:formatCode>
                <c:ptCount val="9"/>
                <c:pt idx="0">
                  <c:v>75</c:v>
                </c:pt>
                <c:pt idx="1">
                  <c:v>60</c:v>
                </c:pt>
                <c:pt idx="2">
                  <c:v>48</c:v>
                </c:pt>
                <c:pt idx="3">
                  <c:v>38</c:v>
                </c:pt>
                <c:pt idx="4">
                  <c:v>28</c:v>
                </c:pt>
                <c:pt idx="5">
                  <c:v>24</c:v>
                </c:pt>
                <c:pt idx="6">
                  <c:v>21</c:v>
                </c:pt>
                <c:pt idx="7">
                  <c:v>17</c:v>
                </c:pt>
                <c:pt idx="8">
                  <c:v>14</c:v>
                </c:pt>
              </c:numCache>
            </c:numRef>
          </c:val>
          <c:extLst>
            <c:ext xmlns:c16="http://schemas.microsoft.com/office/drawing/2014/chart" uri="{C3380CC4-5D6E-409C-BE32-E72D297353CC}">
              <c16:uniqueId val="{00000000-C529-4672-B991-3EAEBD7F83D7}"/>
            </c:ext>
          </c:extLst>
        </c:ser>
        <c:ser>
          <c:idx val="1"/>
          <c:order val="1"/>
          <c:tx>
            <c:strRef>
              <c:f>Sheet2!$C$22</c:f>
              <c:strCache>
                <c:ptCount val="1"/>
                <c:pt idx="0">
                  <c:v>Average in Weeks</c:v>
                </c:pt>
              </c:strCache>
            </c:strRef>
          </c:tx>
          <c:spPr>
            <a:solidFill>
              <a:schemeClr val="accent2"/>
            </a:solidFill>
            <a:ln>
              <a:noFill/>
            </a:ln>
            <a:effectLst/>
          </c:spPr>
          <c:invertIfNegative val="0"/>
          <c:cat>
            <c:strRef>
              <c:f>Sheet2!$A$23:$A$31</c:f>
              <c:strCache>
                <c:ptCount val="9"/>
                <c:pt idx="0">
                  <c:v>Apr. 9th - Apr. 15th</c:v>
                </c:pt>
                <c:pt idx="1">
                  <c:v>Apr. 2nd - Apr. 8th</c:v>
                </c:pt>
                <c:pt idx="2">
                  <c:v>Mar. 26th - Apr. 1st</c:v>
                </c:pt>
                <c:pt idx="3">
                  <c:v>Mar. 19th - Mar. 25th</c:v>
                </c:pt>
                <c:pt idx="4">
                  <c:v>3rMar. 12th - Mar. 18th</c:v>
                </c:pt>
                <c:pt idx="5">
                  <c:v>Mar.5th - Mar. 11th</c:v>
                </c:pt>
                <c:pt idx="6">
                  <c:v>Feb. 26th - Mar. 4th</c:v>
                </c:pt>
                <c:pt idx="7">
                  <c:v>Feb. 19th - Feb. 25th</c:v>
                </c:pt>
                <c:pt idx="8">
                  <c:v>Feb. 12th - 18th</c:v>
                </c:pt>
              </c:strCache>
            </c:strRef>
          </c:cat>
          <c:val>
            <c:numRef>
              <c:f>Sheet2!$C$23:$C$31</c:f>
              <c:numCache>
                <c:formatCode>General</c:formatCode>
                <c:ptCount val="9"/>
                <c:pt idx="0">
                  <c:v>0</c:v>
                </c:pt>
                <c:pt idx="1">
                  <c:v>0</c:v>
                </c:pt>
                <c:pt idx="2">
                  <c:v>0</c:v>
                </c:pt>
                <c:pt idx="3">
                  <c:v>0</c:v>
                </c:pt>
                <c:pt idx="4">
                  <c:v>0</c:v>
                </c:pt>
                <c:pt idx="5">
                  <c:v>0</c:v>
                </c:pt>
                <c:pt idx="6">
                  <c:v>0</c:v>
                </c:pt>
                <c:pt idx="7">
                  <c:v>0</c:v>
                </c:pt>
                <c:pt idx="8">
                  <c:v>0</c:v>
                </c:pt>
              </c:numCache>
            </c:numRef>
          </c:val>
          <c:extLst>
            <c:ext xmlns:c16="http://schemas.microsoft.com/office/drawing/2014/chart" uri="{C3380CC4-5D6E-409C-BE32-E72D297353CC}">
              <c16:uniqueId val="{00000001-C529-4672-B991-3EAEBD7F83D7}"/>
            </c:ext>
          </c:extLst>
        </c:ser>
        <c:dLbls>
          <c:showLegendKey val="0"/>
          <c:showVal val="0"/>
          <c:showCatName val="0"/>
          <c:showSerName val="0"/>
          <c:showPercent val="0"/>
          <c:showBubbleSize val="0"/>
        </c:dLbls>
        <c:gapWidth val="182"/>
        <c:axId val="1274652464"/>
        <c:axId val="1274645744"/>
      </c:barChart>
      <c:catAx>
        <c:axId val="127465246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1" dirty="0"/>
                  <a:t>Receipt Date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4645744"/>
        <c:crosses val="autoZero"/>
        <c:auto val="1"/>
        <c:lblAlgn val="ctr"/>
        <c:lblOffset val="100"/>
        <c:noMultiLvlLbl val="0"/>
      </c:catAx>
      <c:valAx>
        <c:axId val="12746457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1" dirty="0"/>
                  <a:t>Number</a:t>
                </a:r>
                <a:r>
                  <a:rPr lang="en-US" sz="2400" b="1" baseline="0" dirty="0"/>
                  <a:t> of Days</a:t>
                </a:r>
                <a:endParaRPr lang="en-US" sz="2400" b="1" dirty="0"/>
              </a:p>
            </c:rich>
          </c:tx>
          <c:layout>
            <c:manualLayout>
              <c:xMode val="edge"/>
              <c:yMode val="edge"/>
              <c:x val="0.40355848097112862"/>
              <c:y val="0.930172832169563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4652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48E91B-D5A6-431D-B89C-AD685FA6988A}"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5A8D0-72BB-43A5-94C7-60D4CA316C86}" type="slidenum">
              <a:rPr lang="en-US" smtClean="0"/>
              <a:t>‹#›</a:t>
            </a:fld>
            <a:endParaRPr lang="en-US"/>
          </a:p>
        </p:txBody>
      </p:sp>
    </p:spTree>
    <p:extLst>
      <p:ext uri="{BB962C8B-B14F-4D97-AF65-F5344CB8AC3E}">
        <p14:creationId xmlns:p14="http://schemas.microsoft.com/office/powerpoint/2010/main" val="1716883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27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57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339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356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994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356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23</a:t>
            </a:fld>
            <a:endParaRPr lang="en-US"/>
          </a:p>
        </p:txBody>
      </p:sp>
    </p:spTree>
    <p:extLst>
      <p:ext uri="{BB962C8B-B14F-4D97-AF65-F5344CB8AC3E}">
        <p14:creationId xmlns:p14="http://schemas.microsoft.com/office/powerpoint/2010/main" val="863386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532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812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315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8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85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863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897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468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490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954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93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403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842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972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8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167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402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077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735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22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213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097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683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458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34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41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628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709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426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178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0656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8204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9960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9917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157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624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526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995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70</a:t>
            </a:fld>
            <a:endParaRPr lang="en-US"/>
          </a:p>
        </p:txBody>
      </p:sp>
    </p:spTree>
    <p:extLst>
      <p:ext uri="{BB962C8B-B14F-4D97-AF65-F5344CB8AC3E}">
        <p14:creationId xmlns:p14="http://schemas.microsoft.com/office/powerpoint/2010/main" val="228532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611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785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20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276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Orange sid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cNvSpPr>
            <a:spLocks noGrp="1"/>
          </p:cNvSpPr>
          <p:nvPr>
            <p:ph type="sldNum" sz="quarter" idx="10"/>
          </p:nvPr>
        </p:nvSpPr>
        <p:spPr>
          <a:xfrm>
            <a:off x="11126362" y="6325460"/>
            <a:ext cx="608437" cy="365125"/>
          </a:xfrm>
        </p:spPr>
        <p:txBody>
          <a:bodyPr/>
          <a:lstStyle/>
          <a:p>
            <a:fld id="{F343A32A-436A-8143-8894-653E98457856}" type="slidenum">
              <a:rPr lang="en-US" smtClean="0"/>
              <a:pPr/>
              <a:t>‹#›</a:t>
            </a:fld>
            <a:endParaRPr lang="en-US" dirty="0"/>
          </a:p>
        </p:txBody>
      </p:sp>
      <p:sp>
        <p:nvSpPr>
          <p:cNvPr id="2" name="Presentation Title"/>
          <p:cNvSpPr>
            <a:spLocks noGrp="1"/>
          </p:cNvSpPr>
          <p:nvPr>
            <p:ph type="title" hasCustomPrompt="1"/>
          </p:nvPr>
        </p:nvSpPr>
        <p:spPr>
          <a:xfrm>
            <a:off x="1066800" y="914400"/>
            <a:ext cx="10058400" cy="2444750"/>
          </a:xfrm>
          <a:prstGeom prst="rect">
            <a:avLst/>
          </a:prstGeom>
        </p:spPr>
        <p:txBody>
          <a:bodyPr/>
          <a:lstStyle>
            <a:lvl1pPr>
              <a:lnSpc>
                <a:spcPct val="100000"/>
              </a:lnSpc>
              <a:defRPr sz="6000">
                <a:solidFill>
                  <a:srgbClr val="D44500"/>
                </a:solidFill>
                <a:latin typeface="Georgia" charset="0"/>
                <a:ea typeface="Georgia" charset="0"/>
                <a:cs typeface="Georgia" charset="0"/>
              </a:defRPr>
            </a:lvl1pPr>
          </a:lstStyle>
          <a:p>
            <a:r>
              <a:rPr lang="en-US" dirty="0"/>
              <a:t>Click to edit Presentation Title</a:t>
            </a:r>
          </a:p>
        </p:txBody>
      </p:sp>
      <p:sp>
        <p:nvSpPr>
          <p:cNvPr id="13" name="Presenter’s Name"/>
          <p:cNvSpPr>
            <a:spLocks noGrp="1"/>
          </p:cNvSpPr>
          <p:nvPr>
            <p:ph type="body" sz="quarter" idx="12" hasCustomPrompt="1"/>
          </p:nvPr>
        </p:nvSpPr>
        <p:spPr>
          <a:xfrm>
            <a:off x="1066800" y="3436548"/>
            <a:ext cx="10058400" cy="360784"/>
          </a:xfrm>
          <a:prstGeom prst="rect">
            <a:avLst/>
          </a:prstGeom>
        </p:spPr>
        <p:txBody>
          <a:bodyPr/>
          <a:lstStyle>
            <a:lvl1pPr marL="0" indent="0">
              <a:lnSpc>
                <a:spcPct val="100000"/>
              </a:lnSpc>
              <a:spcBef>
                <a:spcPts val="0"/>
              </a:spcBef>
              <a:buNone/>
              <a:defRPr sz="2400" b="0" baseline="0">
                <a:solidFill>
                  <a:srgbClr val="D44500"/>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Name </a:t>
            </a:r>
          </a:p>
        </p:txBody>
      </p:sp>
      <p:sp>
        <p:nvSpPr>
          <p:cNvPr id="15" name="Presenter’s Title"/>
          <p:cNvSpPr>
            <a:spLocks noGrp="1"/>
          </p:cNvSpPr>
          <p:nvPr>
            <p:ph type="body" sz="quarter" idx="14" hasCustomPrompt="1"/>
          </p:nvPr>
        </p:nvSpPr>
        <p:spPr>
          <a:xfrm>
            <a:off x="1066800" y="3864125"/>
            <a:ext cx="7772400" cy="546510"/>
          </a:xfrm>
          <a:prstGeom prst="rect">
            <a:avLst/>
          </a:prstGeom>
        </p:spPr>
        <p:txBody>
          <a:bodyPr/>
          <a:lstStyle>
            <a:lvl1pPr marL="0" indent="0">
              <a:lnSpc>
                <a:spcPct val="100000"/>
              </a:lnSpc>
              <a:spcBef>
                <a:spcPts val="0"/>
              </a:spcBef>
              <a:buNone/>
              <a:defRPr sz="1600" b="0" i="1" baseline="0">
                <a:solidFill>
                  <a:srgbClr val="6F777D"/>
                </a:solidFill>
                <a:latin typeface="Georgia" charset="0"/>
                <a:ea typeface="Georgia" charset="0"/>
                <a:cs typeface="Georgia"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Title</a:t>
            </a:r>
          </a:p>
        </p:txBody>
      </p:sp>
      <p:pic>
        <p:nvPicPr>
          <p:cNvPr id="9"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218" y="5719036"/>
            <a:ext cx="2550368" cy="324240"/>
          </a:xfrm>
          <a:prstGeom prst="rect">
            <a:avLst/>
          </a:prstGeom>
        </p:spPr>
      </p:pic>
      <p:sp>
        <p:nvSpPr>
          <p:cNvPr id="7" name="Division Name, if applicable"/>
          <p:cNvSpPr>
            <a:spLocks noGrp="1"/>
          </p:cNvSpPr>
          <p:nvPr>
            <p:ph type="body" sz="quarter" idx="19" hasCustomPrompt="1"/>
          </p:nvPr>
        </p:nvSpPr>
        <p:spPr>
          <a:xfrm>
            <a:off x="1066800" y="6030563"/>
            <a:ext cx="10058400" cy="612214"/>
          </a:xfrm>
          <a:prstGeom prst="rect">
            <a:avLst/>
          </a:prstGeom>
        </p:spPr>
        <p:txBody>
          <a:bodyPr/>
          <a:lstStyle>
            <a:lvl1pPr marL="0" indent="0">
              <a:lnSpc>
                <a:spcPct val="100000"/>
              </a:lnSpc>
              <a:spcBef>
                <a:spcPts val="0"/>
              </a:spcBef>
              <a:buNone/>
              <a:defRPr sz="1400">
                <a:solidFill>
                  <a:srgbClr val="6F777D"/>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School, Division, Office or Department Name, </a:t>
            </a:r>
            <a:r>
              <a:rPr lang="en-US"/>
              <a:t>if applicable</a:t>
            </a:r>
            <a:endParaRPr lang="en-US" dirty="0"/>
          </a:p>
        </p:txBody>
      </p:sp>
      <p:sp>
        <p:nvSpPr>
          <p:cNvPr id="16" name="Date"/>
          <p:cNvSpPr>
            <a:spLocks noGrp="1"/>
          </p:cNvSpPr>
          <p:nvPr>
            <p:ph type="body" sz="quarter" idx="17" hasCustomPrompt="1"/>
          </p:nvPr>
        </p:nvSpPr>
        <p:spPr>
          <a:xfrm>
            <a:off x="8839199" y="5771808"/>
            <a:ext cx="2895599" cy="250686"/>
          </a:xfrm>
          <a:prstGeom prst="rect">
            <a:avLst/>
          </a:prstGeom>
        </p:spPr>
        <p:txBody>
          <a:bodyPr/>
          <a:lstStyle>
            <a:lvl1pPr marL="0" indent="0" algn="r">
              <a:lnSpc>
                <a:spcPct val="100000"/>
              </a:lnSpc>
              <a:spcBef>
                <a:spcPts val="0"/>
              </a:spcBef>
              <a:buNone/>
              <a:defRPr sz="1100" b="0" baseline="0">
                <a:solidFill>
                  <a:srgbClr val="6F777D"/>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cxnSp>
        <p:nvCxnSpPr>
          <p:cNvPr id="11" name="hairline rule [design object]"/>
          <p:cNvCxnSpPr/>
          <p:nvPr userDrawn="1"/>
        </p:nvCxnSpPr>
        <p:spPr>
          <a:xfrm>
            <a:off x="1066800" y="5450913"/>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9813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3600">
                <a:solidFill>
                  <a:srgbClr val="3E3D3C"/>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5" name="Division Name, if applicable"/>
          <p:cNvSpPr>
            <a:spLocks noGrp="1"/>
          </p:cNvSpPr>
          <p:nvPr>
            <p:ph type="body" sz="quarter" idx="21"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289249888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Photo">
    <p:bg>
      <p:bgPr>
        <a:solidFill>
          <a:schemeClr val="bg1"/>
        </a:solidFill>
        <a:effectLst/>
      </p:bgPr>
    </p:bg>
    <p:spTree>
      <p:nvGrpSpPr>
        <p:cNvPr id="1" name=""/>
        <p:cNvGrpSpPr/>
        <p:nvPr/>
      </p:nvGrpSpPr>
      <p:grpSpPr>
        <a:xfrm>
          <a:off x="0" y="0"/>
          <a:ext cx="0" cy="0"/>
          <a:chOff x="0" y="0"/>
          <a:chExt cx="0" cy="0"/>
        </a:xfrm>
      </p:grpSpPr>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2" name="Slide Title"/>
          <p:cNvSpPr>
            <a:spLocks noGrp="1"/>
          </p:cNvSpPr>
          <p:nvPr>
            <p:ph type="title" hasCustomPrompt="1"/>
          </p:nvPr>
        </p:nvSpPr>
        <p:spPr>
          <a:xfrm>
            <a:off x="1066801" y="2362200"/>
            <a:ext cx="4569012" cy="2819400"/>
          </a:xfrm>
          <a:prstGeom prst="rect">
            <a:avLst/>
          </a:prstGeom>
        </p:spPr>
        <p:txBody>
          <a:bodyPr/>
          <a:lstStyle>
            <a:lvl1pPr>
              <a:lnSpc>
                <a:spcPct val="100000"/>
              </a:lnSpc>
              <a:defRPr sz="4400">
                <a:solidFill>
                  <a:srgbClr val="D44500"/>
                </a:solidFill>
                <a:latin typeface="Georgia" charset="0"/>
                <a:ea typeface="Georgia" charset="0"/>
                <a:cs typeface="Georgia" charset="0"/>
              </a:defRPr>
            </a:lvl1pPr>
          </a:lstStyle>
          <a:p>
            <a:r>
              <a:rPr lang="en-US" dirty="0"/>
              <a:t>Click to edit Section Title</a:t>
            </a:r>
          </a:p>
        </p:txBody>
      </p:sp>
      <p:sp>
        <p:nvSpPr>
          <p:cNvPr id="9" name="Picture"/>
          <p:cNvSpPr>
            <a:spLocks noGrp="1"/>
          </p:cNvSpPr>
          <p:nvPr>
            <p:ph type="pic" sz="quarter" idx="14" hasCustomPrompt="1"/>
          </p:nvPr>
        </p:nvSpPr>
        <p:spPr>
          <a:xfrm>
            <a:off x="6096000" y="457202"/>
            <a:ext cx="5638800" cy="5739712"/>
          </a:xfrm>
          <a:prstGeom prst="rect">
            <a:avLst/>
          </a:prstGeom>
        </p:spPr>
        <p:txBody>
          <a:bodyPr/>
          <a:lstStyle>
            <a:lvl1pPr marL="0" indent="0">
              <a:buNone/>
              <a:defRPr sz="1800">
                <a:latin typeface="Trebuchet MS" charset="0"/>
                <a:ea typeface="Trebuchet MS" charset="0"/>
                <a:cs typeface="Trebuchet MS" charset="0"/>
              </a:defRPr>
            </a:lvl1pPr>
          </a:lstStyle>
          <a:p>
            <a:r>
              <a:rPr lang="en-US" dirty="0"/>
              <a:t>Drag photo here or click image icon to select a photo</a:t>
            </a:r>
          </a:p>
        </p:txBody>
      </p:sp>
      <p:pic>
        <p:nvPicPr>
          <p:cNvPr id="1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5" name="Division Name,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858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no photo)">
    <p:bg>
      <p:bgPr>
        <a:solidFill>
          <a:schemeClr val="bg1"/>
        </a:solidFill>
        <a:effectLst/>
      </p:bgPr>
    </p:bg>
    <p:spTree>
      <p:nvGrpSpPr>
        <p:cNvPr id="1" name=""/>
        <p:cNvGrpSpPr/>
        <p:nvPr/>
      </p:nvGrpSpPr>
      <p:grpSpPr>
        <a:xfrm>
          <a:off x="0" y="0"/>
          <a:ext cx="0" cy="0"/>
          <a:chOff x="0" y="0"/>
          <a:chExt cx="0" cy="0"/>
        </a:xfrm>
      </p:grpSpPr>
      <p:sp>
        <p:nvSpPr>
          <p:cNvPr id="18"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2" name="Section Title"/>
          <p:cNvSpPr>
            <a:spLocks noGrp="1"/>
          </p:cNvSpPr>
          <p:nvPr>
            <p:ph type="title" hasCustomPrompt="1"/>
          </p:nvPr>
        </p:nvSpPr>
        <p:spPr>
          <a:xfrm>
            <a:off x="1066800" y="2362200"/>
            <a:ext cx="10058400" cy="2819400"/>
          </a:xfrm>
          <a:prstGeom prst="rect">
            <a:avLst/>
          </a:prstGeom>
        </p:spPr>
        <p:txBody>
          <a:bodyPr/>
          <a:lstStyle>
            <a:lvl1pPr>
              <a:lnSpc>
                <a:spcPct val="100000"/>
              </a:lnSpc>
              <a:defRPr sz="4400">
                <a:solidFill>
                  <a:srgbClr val="D44500"/>
                </a:solidFill>
                <a:latin typeface="Georgia" charset="0"/>
                <a:ea typeface="Georgia" charset="0"/>
                <a:cs typeface="Georgia" charset="0"/>
              </a:defRPr>
            </a:lvl1pPr>
          </a:lstStyle>
          <a:p>
            <a:r>
              <a:rPr lang="en-US" dirty="0"/>
              <a:t>Click to edit Section Title</a:t>
            </a:r>
          </a:p>
        </p:txBody>
      </p:sp>
      <p:pic>
        <p:nvPicPr>
          <p:cNvPr id="15"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6" name="Division Name,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4037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w/ Bullets + Photo">
    <p:spTree>
      <p:nvGrpSpPr>
        <p:cNvPr id="1" name=""/>
        <p:cNvGrpSpPr/>
        <p:nvPr/>
      </p:nvGrpSpPr>
      <p:grpSpPr>
        <a:xfrm>
          <a:off x="0" y="0"/>
          <a:ext cx="0" cy="0"/>
          <a:chOff x="0" y="0"/>
          <a:chExt cx="0" cy="0"/>
        </a:xfrm>
      </p:grpSpPr>
      <p:sp>
        <p:nvSpPr>
          <p:cNvPr id="20"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5"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28" name="Subtitle, if applicable"/>
          <p:cNvSpPr>
            <a:spLocks noGrp="1"/>
          </p:cNvSpPr>
          <p:nvPr>
            <p:ph sz="quarter" idx="19" hasCustomPrompt="1"/>
          </p:nvPr>
        </p:nvSpPr>
        <p:spPr>
          <a:xfrm>
            <a:off x="1066799" y="1094048"/>
            <a:ext cx="4567883" cy="808231"/>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3" name="Main heading and bullets text"/>
          <p:cNvSpPr>
            <a:spLocks noGrp="1"/>
          </p:cNvSpPr>
          <p:nvPr>
            <p:ph type="body" sz="quarter" idx="21"/>
          </p:nvPr>
        </p:nvSpPr>
        <p:spPr>
          <a:xfrm>
            <a:off x="1066800" y="2122595"/>
            <a:ext cx="4567882" cy="3225693"/>
          </a:xfrm>
          <a:prstGeom prst="rect">
            <a:avLst/>
          </a:prstGeom>
        </p:spPr>
        <p:txBody>
          <a:bodyPr/>
          <a:lstStyle>
            <a:lvl1pPr marL="0" indent="0">
              <a:buSzPct val="60000"/>
              <a:buNone/>
              <a:defRPr>
                <a:solidFill>
                  <a:srgbClr val="3E3D3C"/>
                </a:solidFill>
                <a:latin typeface="Trebuchet MS" charset="0"/>
                <a:ea typeface="Trebuchet MS" charset="0"/>
                <a:cs typeface="Trebuchet MS" charset="0"/>
              </a:defRPr>
            </a:lvl1pPr>
            <a:lvl2pPr>
              <a:buSzPct val="60000"/>
              <a:defRPr>
                <a:solidFill>
                  <a:srgbClr val="3E3D3C"/>
                </a:solidFill>
                <a:latin typeface="Trebuchet MS" charset="0"/>
                <a:ea typeface="Trebuchet MS" charset="0"/>
                <a:cs typeface="Trebuchet MS" charset="0"/>
              </a:defRPr>
            </a:lvl2pPr>
            <a:lvl3pPr>
              <a:buSzPct val="60000"/>
              <a:defRPr>
                <a:solidFill>
                  <a:srgbClr val="3E3D3C"/>
                </a:solidFill>
                <a:latin typeface="Trebuchet MS" charset="0"/>
                <a:ea typeface="Trebuchet MS" charset="0"/>
                <a:cs typeface="Trebuchet MS" charset="0"/>
              </a:defRPr>
            </a:lvl3pPr>
            <a:lvl4pPr>
              <a:buSzPct val="60000"/>
              <a:defRPr>
                <a:solidFill>
                  <a:srgbClr val="3E3D3C"/>
                </a:solidFill>
                <a:latin typeface="Trebuchet MS" charset="0"/>
                <a:ea typeface="Trebuchet MS" charset="0"/>
                <a:cs typeface="Trebuchet MS" charset="0"/>
              </a:defRPr>
            </a:lvl4pPr>
            <a:lvl5pPr>
              <a:buSzPct val="60000"/>
              <a:defRPr>
                <a:solidFill>
                  <a:srgbClr val="3E3D3C"/>
                </a:solidFill>
                <a:latin typeface="Trebuchet MS" charset="0"/>
                <a:ea typeface="Trebuchet MS" charset="0"/>
                <a:cs typeface="Trebuchet M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6"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Picture"/>
          <p:cNvSpPr>
            <a:spLocks noGrp="1"/>
          </p:cNvSpPr>
          <p:nvPr>
            <p:ph type="pic" sz="quarter" idx="14" hasCustomPrompt="1"/>
          </p:nvPr>
        </p:nvSpPr>
        <p:spPr>
          <a:xfrm>
            <a:off x="6096000" y="926689"/>
            <a:ext cx="5638800" cy="5270225"/>
          </a:xfrm>
          <a:prstGeom prst="rect">
            <a:avLst/>
          </a:prstGeom>
        </p:spPr>
        <p:txBody>
          <a:bodyPr/>
          <a:lstStyle>
            <a:lvl1pPr marL="0" indent="0">
              <a:buNone/>
              <a:defRPr sz="1800">
                <a:latin typeface="Trebuchet MS" charset="0"/>
                <a:ea typeface="Trebuchet MS" charset="0"/>
                <a:cs typeface="Trebuchet MS" charset="0"/>
              </a:defRPr>
            </a:lvl1pPr>
          </a:lstStyle>
          <a:p>
            <a:r>
              <a:rPr lang="en-US" dirty="0"/>
              <a:t>Drag photo here or click image icon to select a photo</a:t>
            </a:r>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5"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vision Name, if applicable"/>
          <p:cNvSpPr>
            <a:spLocks noGrp="1"/>
          </p:cNvSpPr>
          <p:nvPr>
            <p:ph type="body" sz="quarter" idx="22"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19442158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w/ Bullets (no photo)">
    <p:spTree>
      <p:nvGrpSpPr>
        <p:cNvPr id="1" name=""/>
        <p:cNvGrpSpPr/>
        <p:nvPr/>
      </p:nvGrpSpPr>
      <p:grpSpPr>
        <a:xfrm>
          <a:off x="0" y="0"/>
          <a:ext cx="0" cy="0"/>
          <a:chOff x="0" y="0"/>
          <a:chExt cx="0" cy="0"/>
        </a:xfrm>
      </p:grpSpPr>
      <p:sp>
        <p:nvSpPr>
          <p:cNvPr id="1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9"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cxnSp>
        <p:nvCxnSpPr>
          <p:cNvPr id="2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4" name="Subtitle, if applicable"/>
          <p:cNvSpPr>
            <a:spLocks noGrp="1"/>
          </p:cNvSpPr>
          <p:nvPr>
            <p:ph sz="quarter" idx="19" hasCustomPrompt="1"/>
          </p:nvPr>
        </p:nvSpPr>
        <p:spPr>
          <a:xfrm>
            <a:off x="1066799" y="1094049"/>
            <a:ext cx="10668000" cy="590332"/>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4" name="Main heading and bullets text"/>
          <p:cNvSpPr>
            <a:spLocks noGrp="1"/>
          </p:cNvSpPr>
          <p:nvPr>
            <p:ph type="body" sz="quarter" idx="20"/>
          </p:nvPr>
        </p:nvSpPr>
        <p:spPr>
          <a:xfrm>
            <a:off x="1066800" y="1890713"/>
            <a:ext cx="10668000" cy="3832225"/>
          </a:xfrm>
          <a:prstGeom prst="rect">
            <a:avLst/>
          </a:prstGeom>
        </p:spPr>
        <p:txBody>
          <a:bodyPr/>
          <a:lstStyle>
            <a:lvl1pPr marL="0" indent="0">
              <a:spcAft>
                <a:spcPts val="600"/>
              </a:spcAft>
              <a:buSzPct val="60000"/>
              <a:buNone/>
              <a:defRPr sz="3600">
                <a:solidFill>
                  <a:srgbClr val="3E3D3C"/>
                </a:solidFill>
                <a:latin typeface="Trebuchet MS" charset="0"/>
                <a:ea typeface="Trebuchet MS" charset="0"/>
                <a:cs typeface="Trebuchet MS" charset="0"/>
              </a:defRPr>
            </a:lvl1pPr>
            <a:lvl2pPr>
              <a:buSzPct val="60000"/>
              <a:defRPr sz="3200">
                <a:solidFill>
                  <a:srgbClr val="3E3D3C"/>
                </a:solidFill>
                <a:latin typeface="Trebuchet MS" charset="0"/>
                <a:ea typeface="Trebuchet MS" charset="0"/>
                <a:cs typeface="Trebuchet MS" charset="0"/>
              </a:defRPr>
            </a:lvl2pPr>
            <a:lvl3pPr>
              <a:buSzPct val="60000"/>
              <a:defRPr sz="2400">
                <a:solidFill>
                  <a:srgbClr val="3E3D3C"/>
                </a:solidFill>
                <a:latin typeface="Trebuchet MS" charset="0"/>
                <a:ea typeface="Trebuchet MS" charset="0"/>
                <a:cs typeface="Trebuchet MS" charset="0"/>
              </a:defRPr>
            </a:lvl3pPr>
            <a:lvl4pPr>
              <a:buSzPct val="60000"/>
              <a:defRPr sz="2000">
                <a:solidFill>
                  <a:srgbClr val="3E3D3C"/>
                </a:solidFill>
                <a:latin typeface="Trebuchet MS" charset="0"/>
                <a:ea typeface="Trebuchet MS" charset="0"/>
                <a:cs typeface="Trebuchet MS" charset="0"/>
              </a:defRPr>
            </a:lvl4pPr>
            <a:lvl5pPr>
              <a:buSzPct val="60000"/>
              <a:defRPr sz="2000">
                <a:solidFill>
                  <a:srgbClr val="3E3D3C"/>
                </a:solidFill>
                <a:latin typeface="Trebuchet MS" charset="0"/>
                <a:ea typeface="Trebuchet MS" charset="0"/>
                <a:cs typeface="Trebuchet M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22" name="Division,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4"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72162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rge Photo w/ Sidebar">
    <p:bg>
      <p:bgRef idx="1001">
        <a:schemeClr val="bg1"/>
      </p:bgRef>
    </p:bg>
    <p:spTree>
      <p:nvGrpSpPr>
        <p:cNvPr id="1" name=""/>
        <p:cNvGrpSpPr/>
        <p:nvPr/>
      </p:nvGrpSpPr>
      <p:grpSpPr>
        <a:xfrm>
          <a:off x="0" y="0"/>
          <a:ext cx="0" cy="0"/>
          <a:chOff x="0" y="0"/>
          <a:chExt cx="0" cy="0"/>
        </a:xfrm>
      </p:grpSpPr>
      <p:sp>
        <p:nvSpPr>
          <p:cNvPr id="15" name="Slide Number"/>
          <p:cNvSpPr>
            <a:spLocks noGrp="1"/>
          </p:cNvSpPr>
          <p:nvPr>
            <p:ph type="sldNum" sz="quarter" idx="10"/>
          </p:nvPr>
        </p:nvSpPr>
        <p:spPr>
          <a:xfrm>
            <a:off x="11126362" y="6328634"/>
            <a:ext cx="608437" cy="365125"/>
          </a:xfrm>
        </p:spPr>
        <p:txBody>
          <a:bodyPr/>
          <a:lstStyle>
            <a:lvl1pPr>
              <a:defRPr b="0"/>
            </a:lvl1pPr>
          </a:lstStyle>
          <a:p>
            <a:fld id="{F343A32A-436A-8143-8894-653E98457856}" type="slidenum">
              <a:rPr lang="en-US" smtClean="0"/>
              <a:pPr/>
              <a:t>‹#›</a:t>
            </a:fld>
            <a:endParaRPr lang="en-US" dirty="0"/>
          </a:p>
        </p:txBody>
      </p:sp>
      <p:sp>
        <p:nvSpPr>
          <p:cNvPr id="2" name="Title"/>
          <p:cNvSpPr>
            <a:spLocks noGrp="1"/>
          </p:cNvSpPr>
          <p:nvPr>
            <p:ph type="title" hasCustomPrompt="1"/>
          </p:nvPr>
        </p:nvSpPr>
        <p:spPr>
          <a:xfrm>
            <a:off x="8839201" y="914399"/>
            <a:ext cx="2895598" cy="1120141"/>
          </a:xfrm>
          <a:prstGeom prst="rect">
            <a:avLst/>
          </a:prstGeom>
        </p:spPr>
        <p:txBody>
          <a:bodyPr/>
          <a:lstStyle>
            <a:lvl1pPr>
              <a:lnSpc>
                <a:spcPct val="100000"/>
              </a:lnSpc>
              <a:defRPr sz="2400" baseline="0">
                <a:solidFill>
                  <a:srgbClr val="D44500"/>
                </a:solidFill>
                <a:latin typeface="Georgia" charset="0"/>
                <a:ea typeface="Georgia" charset="0"/>
                <a:cs typeface="Georgia" charset="0"/>
              </a:defRPr>
            </a:lvl1pPr>
          </a:lstStyle>
          <a:p>
            <a:r>
              <a:rPr lang="en-US" dirty="0"/>
              <a:t>Click to </a:t>
            </a:r>
            <a:r>
              <a:rPr lang="en-US"/>
              <a:t>edit Title</a:t>
            </a:r>
            <a:endParaRPr lang="en-US" dirty="0"/>
          </a:p>
        </p:txBody>
      </p:sp>
      <p:sp>
        <p:nvSpPr>
          <p:cNvPr id="4" name="Main content or caption text"/>
          <p:cNvSpPr>
            <a:spLocks noGrp="1"/>
          </p:cNvSpPr>
          <p:nvPr>
            <p:ph type="body" sz="quarter" idx="19" hasCustomPrompt="1"/>
          </p:nvPr>
        </p:nvSpPr>
        <p:spPr>
          <a:xfrm>
            <a:off x="8839200" y="2362200"/>
            <a:ext cx="2895600" cy="3467100"/>
          </a:xfrm>
          <a:prstGeom prst="rect">
            <a:avLst/>
          </a:prstGeom>
        </p:spPr>
        <p:txBody>
          <a:bodyPr/>
          <a:lstStyle>
            <a:lvl1pPr marL="0" indent="0">
              <a:buNone/>
              <a:defRPr sz="1600" baseline="0">
                <a:solidFill>
                  <a:srgbClr val="D445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z="1600" dirty="0"/>
              <a:t>Click to add text </a:t>
            </a:r>
            <a:endParaRPr lang="en-US" dirty="0"/>
          </a:p>
        </p:txBody>
      </p:sp>
      <p:sp>
        <p:nvSpPr>
          <p:cNvPr id="9" name="Picture"/>
          <p:cNvSpPr>
            <a:spLocks noGrp="1"/>
          </p:cNvSpPr>
          <p:nvPr>
            <p:ph type="pic" sz="quarter" idx="15" hasCustomPrompt="1"/>
          </p:nvPr>
        </p:nvSpPr>
        <p:spPr>
          <a:xfrm>
            <a:off x="1066799" y="457202"/>
            <a:ext cx="7578503" cy="573971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a:latin typeface="Trebuchet MS" charset="0"/>
                <a:ea typeface="Trebuchet MS" charset="0"/>
                <a:cs typeface="Trebuchet MS"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Drag photo here or click image icon to select a photo</a:t>
            </a:r>
          </a:p>
        </p:txBody>
      </p:sp>
      <p:pic>
        <p:nvPicPr>
          <p:cNvPr id="17"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9"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0"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vision Name, if applicable"/>
          <p:cNvSpPr>
            <a:spLocks noGrp="1"/>
          </p:cNvSpPr>
          <p:nvPr>
            <p:ph type="body" sz="quarter" idx="22"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8989318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3"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8"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7" name="Table content"/>
          <p:cNvSpPr>
            <a:spLocks noGrp="1"/>
          </p:cNvSpPr>
          <p:nvPr>
            <p:ph type="tbl" sz="quarter" idx="11" hasCustomPrompt="1"/>
          </p:nvPr>
        </p:nvSpPr>
        <p:spPr>
          <a:xfrm>
            <a:off x="1066800" y="1806575"/>
            <a:ext cx="10058402" cy="3858245"/>
          </a:xfrm>
          <a:prstGeom prst="rect">
            <a:avLst/>
          </a:prstGeom>
        </p:spPr>
        <p:txBody>
          <a:bodyPr/>
          <a:lstStyle>
            <a:lvl1pPr marL="0" indent="0">
              <a:buNone/>
              <a:defRPr>
                <a:latin typeface="Trebuchet MS" charset="0"/>
                <a:ea typeface="Trebuchet MS" charset="0"/>
                <a:cs typeface="Trebuchet MS" charset="0"/>
              </a:defRPr>
            </a:lvl1pPr>
          </a:lstStyle>
          <a:p>
            <a:r>
              <a:rPr lang="en-US" dirty="0"/>
              <a:t>Click to add table</a:t>
            </a:r>
          </a:p>
        </p:txBody>
      </p:sp>
      <p:cxnSp>
        <p:nvCxnSpPr>
          <p:cNvPr id="12"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pic>
        <p:nvPicPr>
          <p:cNvPr id="14"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5" name="Division,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16532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1600" y="6325460"/>
            <a:ext cx="2743200" cy="365125"/>
          </a:xfrm>
          <a:prstGeom prst="rect">
            <a:avLst/>
          </a:prstGeom>
        </p:spPr>
        <p:txBody>
          <a:bodyPr vert="horz" lIns="91440" tIns="45720" rIns="91440" bIns="45720" rtlCol="0" anchor="ctr"/>
          <a:lstStyle>
            <a:lvl1pPr algn="r">
              <a:defRPr sz="1000" b="1">
                <a:solidFill>
                  <a:srgbClr val="D44500"/>
                </a:solidFill>
                <a:latin typeface="Trebuchet MS" charset="0"/>
                <a:ea typeface="Trebuchet MS" charset="0"/>
                <a:cs typeface="Trebuchet MS" charset="0"/>
              </a:defRPr>
            </a:lvl1pPr>
          </a:lstStyle>
          <a:p>
            <a:fld id="{F343A32A-436A-8143-8894-653E98457856}" type="slidenum">
              <a:rPr lang="en-US" smtClean="0"/>
              <a:pPr/>
              <a:t>‹#›</a:t>
            </a:fld>
            <a:endParaRPr lang="en-US" dirty="0"/>
          </a:p>
        </p:txBody>
      </p:sp>
    </p:spTree>
    <p:extLst>
      <p:ext uri="{BB962C8B-B14F-4D97-AF65-F5344CB8AC3E}">
        <p14:creationId xmlns:p14="http://schemas.microsoft.com/office/powerpoint/2010/main" val="1790251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p:fade/>
  </p:transition>
  <p:hf hdr="0" ftr="0" dt="0"/>
  <p:txStyles>
    <p:titleStyle>
      <a:lvl1pPr algn="l" defTabSz="914400" rtl="0" eaLnBrk="1" latinLnBrk="0" hangingPunct="1">
        <a:lnSpc>
          <a:spcPct val="90000"/>
        </a:lnSpc>
        <a:spcBef>
          <a:spcPct val="0"/>
        </a:spcBef>
        <a:buNone/>
        <a:defRPr sz="3600" kern="1200">
          <a:solidFill>
            <a:schemeClr val="bg1"/>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88">
          <p15:clr>
            <a:srgbClr val="F26B43"/>
          </p15:clr>
        </p15:guide>
        <p15:guide id="4" pos="7392">
          <p15:clr>
            <a:srgbClr val="F26B43"/>
          </p15:clr>
        </p15:guide>
        <p15:guide id="5" orient="horz" pos="2376">
          <p15:clr>
            <a:srgbClr val="F26B43"/>
          </p15:clr>
        </p15:guide>
        <p15:guide id="6" orient="horz" pos="3264">
          <p15:clr>
            <a:srgbClr val="F26B43"/>
          </p15:clr>
        </p15:guide>
        <p15:guide id="7" orient="horz" pos="1488">
          <p15:clr>
            <a:srgbClr val="F26B43"/>
          </p15:clr>
        </p15:guide>
        <p15:guide id="8" orient="horz" pos="4128">
          <p15:clr>
            <a:srgbClr val="F26B43"/>
          </p15:clr>
        </p15:guide>
        <p15:guide id="9" orient="horz" pos="576">
          <p15:clr>
            <a:srgbClr val="F26B43"/>
          </p15:clr>
        </p15:guide>
        <p15:guide id="10" pos="5568">
          <p15:clr>
            <a:srgbClr val="F26B43"/>
          </p15:clr>
        </p15:guide>
        <p15:guide id="11" pos="672">
          <p15:clr>
            <a:srgbClr val="F26B43"/>
          </p15:clr>
        </p15:guide>
        <p15:guide id="12" pos="7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hyperlink" Target="https://travel.state.gov/content/travel/en/passports/how-apply/photos.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i94.cbp.dhs.gov/I94/#/hom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myaccount.uscis.go/"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egov.uscis.gov/casestatus/landing.do"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irs.gov/pub/irs-pdf/p519.pdf"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syr-isss.terradotta.com/index.cfm?FuseAction=Security.AngLogin" TargetMode="External"/><Relationship Id="rId7"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6.png"/><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hyperlink" Target="https://studyinthestates.dhs.gov/students-and-the-form-i-983"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Title"/>
          <p:cNvSpPr>
            <a:spLocks noGrp="1"/>
          </p:cNvSpPr>
          <p:nvPr>
            <p:ph type="title"/>
          </p:nvPr>
        </p:nvSpPr>
        <p:spPr>
          <a:xfrm>
            <a:off x="1066800" y="914399"/>
            <a:ext cx="10058400" cy="3004457"/>
          </a:xfrm>
        </p:spPr>
        <p:txBody>
          <a:bodyPr/>
          <a:lstStyle/>
          <a:p>
            <a:r>
              <a:rPr lang="en-US" dirty="0"/>
              <a:t>F-1 Optional Practical Training Seminar</a:t>
            </a:r>
          </a:p>
        </p:txBody>
      </p:sp>
      <p:sp>
        <p:nvSpPr>
          <p:cNvPr id="7" name="Division Name, if applicable"/>
          <p:cNvSpPr>
            <a:spLocks noGrp="1"/>
          </p:cNvSpPr>
          <p:nvPr>
            <p:ph type="body" sz="quarter" idx="19"/>
          </p:nvPr>
        </p:nvSpPr>
        <p:spPr/>
        <p:txBody>
          <a:bodyPr/>
          <a:lstStyle/>
          <a:p>
            <a:r>
              <a:rPr lang="en-US" dirty="0"/>
              <a:t>Center for International Services</a:t>
            </a:r>
          </a:p>
        </p:txBody>
      </p:sp>
    </p:spTree>
    <p:extLst>
      <p:ext uri="{BB962C8B-B14F-4D97-AF65-F5344CB8AC3E}">
        <p14:creationId xmlns:p14="http://schemas.microsoft.com/office/powerpoint/2010/main" val="1850001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624" y="4174944"/>
            <a:ext cx="2546916" cy="1968072"/>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What Would Make Me Ineligible for OPT? </a:t>
            </a:r>
          </a:p>
        </p:txBody>
      </p:sp>
      <p:sp>
        <p:nvSpPr>
          <p:cNvPr id="4" name="Text Placeholder 3"/>
          <p:cNvSpPr>
            <a:spLocks noGrp="1"/>
          </p:cNvSpPr>
          <p:nvPr>
            <p:ph type="body" sz="quarter" idx="20"/>
          </p:nvPr>
        </p:nvSpPr>
        <p:spPr>
          <a:xfrm>
            <a:off x="1066800" y="1155032"/>
            <a:ext cx="10743398" cy="3122000"/>
          </a:xfrm>
        </p:spPr>
        <p:txBody>
          <a:bodyPr/>
          <a:lstStyle/>
          <a:p>
            <a:pPr marL="342900" indent="-342900">
              <a:lnSpc>
                <a:spcPct val="80000"/>
              </a:lnSpc>
              <a:spcBef>
                <a:spcPct val="20000"/>
              </a:spcBef>
              <a:buFont typeface="Arial" panose="020B0604020202020204" pitchFamily="34" charset="0"/>
              <a:buChar char="•"/>
              <a:defRPr/>
            </a:pPr>
            <a:r>
              <a:rPr lang="en-US" altLang="en-US" sz="2400" kern="0" dirty="0">
                <a:solidFill>
                  <a:schemeClr val="tx1">
                    <a:lumMod val="75000"/>
                    <a:lumOff val="25000"/>
                  </a:schemeClr>
                </a:solidFill>
                <a:cs typeface="Tahoma" panose="020B0604030504040204" pitchFamily="34" charset="0"/>
              </a:rPr>
              <a:t>You cannot have utilized an equivalent of 12 months of OPT at the same degree level or for a higher degree</a:t>
            </a:r>
          </a:p>
          <a:p>
            <a:pPr marL="800100" lvl="1" indent="-342900">
              <a:lnSpc>
                <a:spcPct val="80000"/>
              </a:lnSpc>
              <a:spcBef>
                <a:spcPct val="20000"/>
              </a:spcBef>
              <a:buFont typeface="Arial" panose="020B0604020202020204" pitchFamily="34" charset="0"/>
              <a:buChar char="•"/>
              <a:defRPr/>
            </a:pPr>
            <a:r>
              <a:rPr lang="en-US" altLang="en-US" kern="0" dirty="0">
                <a:solidFill>
                  <a:schemeClr val="tx1">
                    <a:lumMod val="75000"/>
                    <a:lumOff val="25000"/>
                  </a:schemeClr>
                </a:solidFill>
                <a:cs typeface="Tahoma" panose="020B0604030504040204" pitchFamily="34" charset="0"/>
              </a:rPr>
              <a:t>Can do a Bachelor’s degree and get 12 months of OPT then do a Masters degree and get 12 months of OPT and do a Ph.D. degree and get 12 months of OPT</a:t>
            </a:r>
          </a:p>
          <a:p>
            <a:pPr marL="800100" lvl="1" indent="-342900">
              <a:lnSpc>
                <a:spcPct val="80000"/>
              </a:lnSpc>
              <a:spcBef>
                <a:spcPct val="20000"/>
              </a:spcBef>
              <a:buFont typeface="Arial" panose="020B0604020202020204" pitchFamily="34" charset="0"/>
              <a:buChar char="•"/>
              <a:defRPr/>
            </a:pPr>
            <a:r>
              <a:rPr lang="en-US" altLang="en-US" kern="0" dirty="0">
                <a:solidFill>
                  <a:schemeClr val="tx1">
                    <a:lumMod val="75000"/>
                    <a:lumOff val="25000"/>
                  </a:schemeClr>
                </a:solidFill>
                <a:cs typeface="Tahoma" panose="020B0604030504040204" pitchFamily="34" charset="0"/>
              </a:rPr>
              <a:t>Cannot do two Masters degrees and get two 12 month periods of OPT</a:t>
            </a:r>
          </a:p>
          <a:p>
            <a:pPr lvl="1">
              <a:lnSpc>
                <a:spcPct val="80000"/>
              </a:lnSpc>
              <a:spcBef>
                <a:spcPct val="20000"/>
              </a:spcBef>
              <a:defRPr/>
            </a:pPr>
            <a:endParaRPr lang="en-US" altLang="en-US" kern="0" dirty="0">
              <a:solidFill>
                <a:schemeClr val="tx1">
                  <a:lumMod val="75000"/>
                  <a:lumOff val="25000"/>
                </a:schemeClr>
              </a:solidFill>
              <a:cs typeface="Tahoma" panose="020B0604030504040204" pitchFamily="34" charset="0"/>
            </a:endParaRPr>
          </a:p>
          <a:p>
            <a:pPr marL="342900" indent="-342900">
              <a:lnSpc>
                <a:spcPct val="80000"/>
              </a:lnSpc>
              <a:spcBef>
                <a:spcPct val="20000"/>
              </a:spcBef>
              <a:buFont typeface="Arial" panose="020B0604020202020204" pitchFamily="34" charset="0"/>
              <a:buChar char="•"/>
              <a:defRPr/>
            </a:pPr>
            <a:r>
              <a:rPr lang="en-US" altLang="en-US" sz="2400" kern="0" dirty="0">
                <a:solidFill>
                  <a:schemeClr val="tx1">
                    <a:lumMod val="75000"/>
                    <a:lumOff val="25000"/>
                  </a:schemeClr>
                </a:solidFill>
                <a:latin typeface="+mn-lt"/>
                <a:cs typeface="Tahoma" panose="020B0604030504040204" pitchFamily="34" charset="0"/>
              </a:rPr>
              <a:t>You cannot have done 365 days of full-time Curricular Practical Training (CPT) at the same degree level</a:t>
            </a: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5" name="Picture 4"/>
          <p:cNvPicPr>
            <a:picLocks noChangeAspect="1"/>
          </p:cNvPicPr>
          <p:nvPr/>
        </p:nvPicPr>
        <p:blipFill rotWithShape="1">
          <a:blip r:embed="rId4"/>
          <a:srcRect l="17758" t="21468" r="18943" b="21868"/>
          <a:stretch/>
        </p:blipFill>
        <p:spPr>
          <a:xfrm>
            <a:off x="561184" y="4122116"/>
            <a:ext cx="2609600" cy="2005526"/>
          </a:xfrm>
          <a:prstGeom prst="rect">
            <a:avLst/>
          </a:prstGeom>
        </p:spPr>
      </p:pic>
      <p:sp>
        <p:nvSpPr>
          <p:cNvPr id="8" name="TextBox 7"/>
          <p:cNvSpPr txBox="1"/>
          <p:nvPr/>
        </p:nvSpPr>
        <p:spPr>
          <a:xfrm>
            <a:off x="2644877" y="4816533"/>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grpSp>
        <p:nvGrpSpPr>
          <p:cNvPr id="14" name="Group 13"/>
          <p:cNvGrpSpPr/>
          <p:nvPr/>
        </p:nvGrpSpPr>
        <p:grpSpPr>
          <a:xfrm>
            <a:off x="4031226" y="4122116"/>
            <a:ext cx="2782324" cy="2020900"/>
            <a:chOff x="4031226" y="4122116"/>
            <a:chExt cx="2782324" cy="202090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267" y="4122116"/>
              <a:ext cx="2615283" cy="2020900"/>
            </a:xfrm>
            <a:prstGeom prst="rect">
              <a:avLst/>
            </a:prstGeom>
          </p:spPr>
        </p:pic>
        <p:sp>
          <p:nvSpPr>
            <p:cNvPr id="11" name="Right Arrow 10"/>
            <p:cNvSpPr/>
            <p:nvPr/>
          </p:nvSpPr>
          <p:spPr>
            <a:xfrm>
              <a:off x="4031226" y="5031952"/>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Right Arrow 11"/>
          <p:cNvSpPr/>
          <p:nvPr/>
        </p:nvSpPr>
        <p:spPr>
          <a:xfrm>
            <a:off x="7696526" y="5031377"/>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0235380" y="4912096"/>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sp>
        <p:nvSpPr>
          <p:cNvPr id="9" name="TextBox 8"/>
          <p:cNvSpPr txBox="1"/>
          <p:nvPr/>
        </p:nvSpPr>
        <p:spPr>
          <a:xfrm>
            <a:off x="6310177" y="4809400"/>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580" y="4034647"/>
            <a:ext cx="2615283" cy="2020900"/>
          </a:xfrm>
          <a:prstGeom prst="rect">
            <a:avLst/>
          </a:prstGeom>
        </p:spPr>
      </p:pic>
      <p:sp>
        <p:nvSpPr>
          <p:cNvPr id="16" name="TextBox 15"/>
          <p:cNvSpPr txBox="1"/>
          <p:nvPr/>
        </p:nvSpPr>
        <p:spPr>
          <a:xfrm>
            <a:off x="6310176" y="4721932"/>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grpSp>
        <p:nvGrpSpPr>
          <p:cNvPr id="17" name="Group 16"/>
          <p:cNvGrpSpPr/>
          <p:nvPr/>
        </p:nvGrpSpPr>
        <p:grpSpPr>
          <a:xfrm>
            <a:off x="7622724" y="4020927"/>
            <a:ext cx="2782324" cy="2020900"/>
            <a:chOff x="4031226" y="4122116"/>
            <a:chExt cx="2782324" cy="202090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267" y="4122116"/>
              <a:ext cx="2615283" cy="2020900"/>
            </a:xfrm>
            <a:prstGeom prst="rect">
              <a:avLst/>
            </a:prstGeom>
          </p:spPr>
        </p:pic>
        <p:sp>
          <p:nvSpPr>
            <p:cNvPr id="19" name="Right Arrow 18"/>
            <p:cNvSpPr/>
            <p:nvPr/>
          </p:nvSpPr>
          <p:spPr>
            <a:xfrm>
              <a:off x="4031226" y="5031952"/>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p:cNvGrpSpPr/>
          <p:nvPr/>
        </p:nvGrpSpPr>
        <p:grpSpPr>
          <a:xfrm>
            <a:off x="10210203" y="4604855"/>
            <a:ext cx="1386349" cy="1040047"/>
            <a:chOff x="10168408" y="3453884"/>
            <a:chExt cx="1386349" cy="1040047"/>
          </a:xfrm>
        </p:grpSpPr>
        <p:sp>
          <p:nvSpPr>
            <p:cNvPr id="20" name="TextBox 19"/>
            <p:cNvSpPr txBox="1"/>
            <p:nvPr/>
          </p:nvSpPr>
          <p:spPr>
            <a:xfrm>
              <a:off x="10168408" y="3697761"/>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sp>
          <p:nvSpPr>
            <p:cNvPr id="21" name="&quot;No&quot; Symbol 20"/>
            <p:cNvSpPr/>
            <p:nvPr/>
          </p:nvSpPr>
          <p:spPr>
            <a:xfrm>
              <a:off x="10218682" y="3453884"/>
              <a:ext cx="1216681" cy="1040047"/>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6808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0-#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0-#ppt_w/2"/>
                                          </p:val>
                                        </p:tav>
                                        <p:tav tm="100000">
                                          <p:val>
                                            <p:strVal val="#ppt_x"/>
                                          </p:val>
                                        </p:tav>
                                      </p:tavLst>
                                    </p:anim>
                                    <p:anim calcmode="lin" valueType="num">
                                      <p:cBhvr additive="base">
                                        <p:cTn id="6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1000" fill="hold"/>
                                        <p:tgtEl>
                                          <p:spTgt spid="22"/>
                                        </p:tgtEl>
                                        <p:attrNameLst>
                                          <p:attrName>ppt_w</p:attrName>
                                        </p:attrNameLst>
                                      </p:cBhvr>
                                      <p:tavLst>
                                        <p:tav tm="0">
                                          <p:val>
                                            <p:fltVal val="0"/>
                                          </p:val>
                                        </p:tav>
                                        <p:tav tm="100000">
                                          <p:val>
                                            <p:strVal val="#ppt_w"/>
                                          </p:val>
                                        </p:tav>
                                      </p:tavLst>
                                    </p:anim>
                                    <p:anim calcmode="lin" valueType="num">
                                      <p:cBhvr>
                                        <p:cTn id="74" dur="1000" fill="hold"/>
                                        <p:tgtEl>
                                          <p:spTgt spid="22"/>
                                        </p:tgtEl>
                                        <p:attrNameLst>
                                          <p:attrName>ppt_h</p:attrName>
                                        </p:attrNameLst>
                                      </p:cBhvr>
                                      <p:tavLst>
                                        <p:tav tm="0">
                                          <p:val>
                                            <p:fltVal val="0"/>
                                          </p:val>
                                        </p:tav>
                                        <p:tav tm="100000">
                                          <p:val>
                                            <p:strVal val="#ppt_h"/>
                                          </p:val>
                                        </p:tav>
                                      </p:tavLst>
                                    </p:anim>
                                    <p:anim calcmode="lin" valueType="num">
                                      <p:cBhvr>
                                        <p:cTn id="75" dur="1000" fill="hold"/>
                                        <p:tgtEl>
                                          <p:spTgt spid="22"/>
                                        </p:tgtEl>
                                        <p:attrNameLst>
                                          <p:attrName>style.rotation</p:attrName>
                                        </p:attrNameLst>
                                      </p:cBhvr>
                                      <p:tavLst>
                                        <p:tav tm="0">
                                          <p:val>
                                            <p:fltVal val="90"/>
                                          </p:val>
                                        </p:tav>
                                        <p:tav tm="100000">
                                          <p:val>
                                            <p:fltVal val="0"/>
                                          </p:val>
                                        </p:tav>
                                      </p:tavLst>
                                    </p:anim>
                                    <p:animEffect transition="in" filter="fade">
                                      <p:cBhvr>
                                        <p:cTn id="7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2" grpId="0" animBg="1"/>
      <p:bldP spid="12" grpId="1" animBg="1"/>
      <p:bldP spid="10" grpId="0"/>
      <p:bldP spid="10" grpId="1"/>
      <p:bldP spid="9" grpId="0"/>
      <p:bldP spid="9" grpId="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600182" y="215731"/>
            <a:ext cx="10952721" cy="718334"/>
          </a:xfrm>
        </p:spPr>
        <p:txBody>
          <a:bodyPr/>
          <a:lstStyle/>
          <a:p>
            <a:r>
              <a:rPr lang="en-US" sz="2800" dirty="0">
                <a:solidFill>
                  <a:srgbClr val="E25414"/>
                </a:solidFill>
              </a:rPr>
              <a:t>Does Approval for CPT Affect How Much OPT I am Eligible for ?</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17" name="TextBox 16"/>
          <p:cNvSpPr txBox="1"/>
          <p:nvPr/>
        </p:nvSpPr>
        <p:spPr>
          <a:xfrm rot="20682845">
            <a:off x="7714859" y="5080651"/>
            <a:ext cx="24511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$25 Replacement Fee!</a:t>
            </a:r>
          </a:p>
        </p:txBody>
      </p:sp>
      <p:sp>
        <p:nvSpPr>
          <p:cNvPr id="7" name="Text Placeholder 6"/>
          <p:cNvSpPr>
            <a:spLocks noGrp="1"/>
          </p:cNvSpPr>
          <p:nvPr>
            <p:ph type="body" sz="quarter" idx="19"/>
          </p:nvPr>
        </p:nvSpPr>
        <p:spPr>
          <a:xfrm>
            <a:off x="954661" y="977139"/>
            <a:ext cx="10406514" cy="4292867"/>
          </a:xfrm>
        </p:spPr>
        <p:txBody>
          <a:bodyPr/>
          <a:lstStyle/>
          <a:p>
            <a:pPr marL="457200" indent="-457200">
              <a:buFont typeface="Arial" panose="020B0604020202020204" pitchFamily="34" charset="0"/>
              <a:buChar char="•"/>
              <a:defRPr/>
            </a:pPr>
            <a:r>
              <a:rPr lang="en-US" altLang="en-US" sz="2800" dirty="0" err="1">
                <a:solidFill>
                  <a:schemeClr val="tx1">
                    <a:lumMod val="75000"/>
                    <a:lumOff val="25000"/>
                  </a:schemeClr>
                </a:solidFill>
                <a:cs typeface="Tahoma" panose="020B0604030504040204" pitchFamily="34" charset="0"/>
              </a:rPr>
              <a:t>CPT</a:t>
            </a:r>
            <a:r>
              <a:rPr lang="en-US" altLang="en-US" sz="2800" dirty="0">
                <a:solidFill>
                  <a:schemeClr val="tx1">
                    <a:lumMod val="75000"/>
                    <a:lumOff val="25000"/>
                  </a:schemeClr>
                </a:solidFill>
                <a:cs typeface="Tahoma" panose="020B0604030504040204" pitchFamily="34" charset="0"/>
              </a:rPr>
              <a:t> is never deducted from OPT; you can use CPT and OPT </a:t>
            </a:r>
          </a:p>
          <a:p>
            <a:pPr marL="457200" indent="-457200">
              <a:buFont typeface="Arial" panose="020B0604020202020204" pitchFamily="34" charset="0"/>
              <a:buChar char="•"/>
              <a:defRPr/>
            </a:pPr>
            <a:endParaRPr lang="en-US" altLang="en-US" sz="2800" dirty="0">
              <a:solidFill>
                <a:schemeClr val="tx1">
                  <a:lumMod val="75000"/>
                  <a:lumOff val="25000"/>
                </a:schemeClr>
              </a:solidFill>
              <a:cs typeface="Tahoma" panose="020B0604030504040204" pitchFamily="34" charset="0"/>
            </a:endParaRPr>
          </a:p>
          <a:p>
            <a:pPr marL="457200"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But if you use 12 months of full-time CPT, then you will not be eligible for any OPT</a:t>
            </a:r>
          </a:p>
          <a:p>
            <a:pPr>
              <a:defRPr/>
            </a:pPr>
            <a:endParaRPr lang="en-US" altLang="en-US" sz="2800" dirty="0">
              <a:solidFill>
                <a:schemeClr val="tx1">
                  <a:lumMod val="75000"/>
                  <a:lumOff val="25000"/>
                </a:schemeClr>
              </a:solidFill>
              <a:cs typeface="Tahoma" panose="020B0604030504040204" pitchFamily="34" charset="0"/>
            </a:endParaRPr>
          </a:p>
          <a:p>
            <a:pPr marL="457200"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You can use as much part-time CPT and “up to 364 days” of full-time CPT and still be eligible for OPT</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USCIS is closely examining extended periods of full-time CPT authorization </a:t>
            </a:r>
          </a:p>
          <a:p>
            <a:endParaRPr lang="en-US" dirty="0"/>
          </a:p>
        </p:txBody>
      </p:sp>
    </p:spTree>
    <p:extLst>
      <p:ext uri="{BB962C8B-B14F-4D97-AF65-F5344CB8AC3E}">
        <p14:creationId xmlns:p14="http://schemas.microsoft.com/office/powerpoint/2010/main" val="370397195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When Can I Use OPT?</a:t>
            </a:r>
          </a:p>
        </p:txBody>
      </p:sp>
      <p:sp>
        <p:nvSpPr>
          <p:cNvPr id="4" name="Text Placeholder 3"/>
          <p:cNvSpPr>
            <a:spLocks noGrp="1"/>
          </p:cNvSpPr>
          <p:nvPr>
            <p:ph type="body" sz="quarter" idx="20"/>
          </p:nvPr>
        </p:nvSpPr>
        <p:spPr>
          <a:xfrm>
            <a:off x="1066800" y="1145406"/>
            <a:ext cx="10464265" cy="4995511"/>
          </a:xfrm>
        </p:spPr>
        <p:txBody>
          <a:bodyPr/>
          <a:lstStyle/>
          <a:p>
            <a:pPr>
              <a:spcBef>
                <a:spcPct val="0"/>
              </a:spcBef>
            </a:pPr>
            <a:r>
              <a:rPr lang="en-US" altLang="en-US" sz="2800" b="1" dirty="0">
                <a:solidFill>
                  <a:schemeClr val="tx1">
                    <a:lumMod val="75000"/>
                    <a:lumOff val="25000"/>
                  </a:schemeClr>
                </a:solidFill>
                <a:latin typeface="+mn-lt"/>
                <a:cs typeface="Tahoma" panose="020B0604030504040204" pitchFamily="34" charset="0"/>
              </a:rPr>
              <a:t>Pre-Completion of program </a:t>
            </a:r>
            <a:r>
              <a:rPr lang="en-US" altLang="en-US" sz="2800" dirty="0">
                <a:solidFill>
                  <a:schemeClr val="tx1">
                    <a:lumMod val="75000"/>
                    <a:lumOff val="25000"/>
                  </a:schemeClr>
                </a:solidFill>
                <a:latin typeface="+mn-lt"/>
                <a:cs typeface="Tahoma" panose="020B0604030504040204" pitchFamily="34" charset="0"/>
              </a:rPr>
              <a:t>(before program end date on your I-20)</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During annual/summer vacation- Part-time or Full-time</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While school is in session- Part-time</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After you have completed all course work and are working on your thesis or dissertation- Part-time or Full-time</a:t>
            </a:r>
          </a:p>
          <a:p>
            <a:pPr>
              <a:spcBef>
                <a:spcPct val="0"/>
              </a:spcBef>
            </a:pPr>
            <a:endParaRPr lang="en-US" altLang="en-US" sz="2800" dirty="0">
              <a:solidFill>
                <a:schemeClr val="tx1">
                  <a:lumMod val="75000"/>
                  <a:lumOff val="25000"/>
                </a:schemeClr>
              </a:solidFill>
              <a:latin typeface="+mn-lt"/>
              <a:cs typeface="Tahoma" panose="020B0604030504040204" pitchFamily="34" charset="0"/>
            </a:endParaRPr>
          </a:p>
          <a:p>
            <a:pPr>
              <a:spcBef>
                <a:spcPct val="0"/>
              </a:spcBef>
            </a:pPr>
            <a:r>
              <a:rPr lang="en-US" altLang="en-US" sz="2800" dirty="0">
                <a:solidFill>
                  <a:schemeClr val="tx1">
                    <a:lumMod val="75000"/>
                    <a:lumOff val="25000"/>
                  </a:schemeClr>
                </a:solidFill>
                <a:latin typeface="+mn-lt"/>
                <a:cs typeface="Tahoma" panose="020B0604030504040204" pitchFamily="34" charset="0"/>
              </a:rPr>
              <a:t>Most students use CPT for these experiences because opportunities for Internships, Practicum, Field Experience are plentiful at SU</a:t>
            </a:r>
            <a:br>
              <a:rPr lang="en-US" altLang="en-US" sz="2800" dirty="0">
                <a:solidFill>
                  <a:schemeClr val="tx1">
                    <a:lumMod val="75000"/>
                    <a:lumOff val="25000"/>
                  </a:schemeClr>
                </a:solidFill>
                <a:latin typeface="+mn-lt"/>
                <a:cs typeface="Tahoma" panose="020B0604030504040204" pitchFamily="34" charset="0"/>
              </a:rPr>
            </a:br>
            <a:endParaRPr lang="en-US" altLang="en-US" sz="2800" dirty="0">
              <a:solidFill>
                <a:schemeClr val="tx1">
                  <a:lumMod val="75000"/>
                  <a:lumOff val="25000"/>
                </a:schemeClr>
              </a:solidFill>
              <a:latin typeface="+mn-lt"/>
              <a:cs typeface="Tahoma" panose="020B0604030504040204" pitchFamily="34" charset="0"/>
            </a:endParaRPr>
          </a:p>
          <a:p>
            <a:pPr>
              <a:spcBef>
                <a:spcPct val="0"/>
              </a:spcBef>
            </a:pPr>
            <a:r>
              <a:rPr lang="en-US" altLang="en-US" sz="2800" b="1" dirty="0">
                <a:solidFill>
                  <a:schemeClr val="tx1">
                    <a:lumMod val="75000"/>
                    <a:lumOff val="25000"/>
                  </a:schemeClr>
                </a:solidFill>
                <a:latin typeface="+mn-lt"/>
                <a:cs typeface="Tahoma" panose="020B0604030504040204" pitchFamily="34" charset="0"/>
              </a:rPr>
              <a:t>Post-completion of program </a:t>
            </a:r>
            <a:r>
              <a:rPr lang="en-US" altLang="en-US" sz="2800" dirty="0">
                <a:solidFill>
                  <a:schemeClr val="tx1">
                    <a:lumMod val="75000"/>
                    <a:lumOff val="25000"/>
                  </a:schemeClr>
                </a:solidFill>
                <a:latin typeface="+mn-lt"/>
                <a:cs typeface="Tahoma" panose="020B0604030504040204" pitchFamily="34" charset="0"/>
              </a:rPr>
              <a:t>(start date of OPT is after the program end date on your I-20)-when most students use OPT</a:t>
            </a:r>
          </a:p>
          <a:p>
            <a:pPr lvl="1">
              <a:spcBef>
                <a:spcPct val="0"/>
              </a:spcBef>
            </a:pPr>
            <a:endParaRPr lang="en-US" sz="2800" dirty="0"/>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8" name="AutoShape 8" descr="Image result for syracuse university schine student center"/>
          <p:cNvSpPr>
            <a:spLocks noChangeAspect="1" noChangeArrowheads="1"/>
          </p:cNvSpPr>
          <p:nvPr/>
        </p:nvSpPr>
        <p:spPr bwMode="auto">
          <a:xfrm>
            <a:off x="287087" y="17709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10" descr="Image result for syracuse university schine student cent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20830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95149" y="369445"/>
            <a:ext cx="9744498" cy="669849"/>
          </a:xfrm>
        </p:spPr>
        <p:txBody>
          <a:bodyPr/>
          <a:lstStyle/>
          <a:p>
            <a:r>
              <a:rPr lang="en-US" sz="3600" dirty="0">
                <a:solidFill>
                  <a:srgbClr val="E25414"/>
                </a:solidFill>
              </a:rPr>
              <a:t>How Much OPT am I eligible for?</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17" name="TextBox 16"/>
          <p:cNvSpPr txBox="1"/>
          <p:nvPr/>
        </p:nvSpPr>
        <p:spPr>
          <a:xfrm rot="20682845">
            <a:off x="7714859" y="5080651"/>
            <a:ext cx="24511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$25 Replacement Fee!</a:t>
            </a:r>
          </a:p>
        </p:txBody>
      </p:sp>
      <p:sp>
        <p:nvSpPr>
          <p:cNvPr id="7" name="Text Placeholder 6"/>
          <p:cNvSpPr>
            <a:spLocks noGrp="1"/>
          </p:cNvSpPr>
          <p:nvPr>
            <p:ph type="body" sz="quarter" idx="19"/>
          </p:nvPr>
        </p:nvSpPr>
        <p:spPr>
          <a:xfrm>
            <a:off x="1024066" y="1042916"/>
            <a:ext cx="10406514" cy="4899259"/>
          </a:xfrm>
        </p:spPr>
        <p:txBody>
          <a:bodyPr/>
          <a:lstStyle/>
          <a:p>
            <a:pPr>
              <a:defRPr/>
            </a:pPr>
            <a:r>
              <a:rPr lang="en-US" altLang="en-US" sz="2800" dirty="0">
                <a:solidFill>
                  <a:schemeClr val="tx1">
                    <a:lumMod val="75000"/>
                    <a:lumOff val="25000"/>
                  </a:schemeClr>
                </a:solidFill>
                <a:cs typeface="Tahoma" panose="020B0604030504040204" pitchFamily="34" charset="0"/>
              </a:rPr>
              <a:t>Maximum authorization = 12 months</a:t>
            </a:r>
          </a:p>
          <a:p>
            <a:pPr>
              <a:defRPr/>
            </a:pPr>
            <a:endParaRPr lang="en-US" altLang="en-US" sz="2800" dirty="0">
              <a:solidFill>
                <a:schemeClr val="tx1">
                  <a:lumMod val="75000"/>
                  <a:lumOff val="25000"/>
                </a:schemeClr>
              </a:solidFill>
              <a:cs typeface="Tahoma" panose="020B0604030504040204" pitchFamily="34" charset="0"/>
            </a:endParaRPr>
          </a:p>
          <a:p>
            <a:pPr>
              <a:defRPr/>
            </a:pPr>
            <a:r>
              <a:rPr lang="en-US" altLang="en-US" sz="2800" dirty="0">
                <a:solidFill>
                  <a:schemeClr val="tx1">
                    <a:lumMod val="75000"/>
                    <a:lumOff val="25000"/>
                  </a:schemeClr>
                </a:solidFill>
                <a:cs typeface="Tahoma" panose="020B0604030504040204" pitchFamily="34" charset="0"/>
              </a:rPr>
              <a:t>If you use any pre-completion OPT (prior to completion of your program) :</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Full-time authorization is subtracted from the twelve months </a:t>
            </a:r>
          </a:p>
          <a:p>
            <a:pPr marL="1371600" lvl="2"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three months of full-time summer OPT would leave you with 9 months of OPT </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Part time authorization is subtracted from the 12 months at ½ the rate</a:t>
            </a:r>
          </a:p>
          <a:p>
            <a:pPr marL="1371600" lvl="2"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four months of part-time authorization would leave you with 10 months of OPT  </a:t>
            </a:r>
          </a:p>
          <a:p>
            <a:endParaRPr lang="en-US" dirty="0"/>
          </a:p>
        </p:txBody>
      </p:sp>
    </p:spTree>
    <p:extLst>
      <p:ext uri="{BB962C8B-B14F-4D97-AF65-F5344CB8AC3E}">
        <p14:creationId xmlns:p14="http://schemas.microsoft.com/office/powerpoint/2010/main" val="350364264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160337"/>
            <a:ext cx="10048775" cy="724785"/>
          </a:xfrm>
        </p:spPr>
        <p:txBody>
          <a:bodyPr/>
          <a:lstStyle/>
          <a:p>
            <a:r>
              <a:rPr lang="en-US" altLang="en-US" sz="3600" dirty="0">
                <a:solidFill>
                  <a:srgbClr val="E25414"/>
                </a:solidFill>
                <a:latin typeface="Georgia" panose="02040502050405020303" pitchFamily="18" charset="0"/>
                <a:cs typeface="Tahoma" panose="020B0604030504040204" pitchFamily="34" charset="0"/>
              </a:rPr>
              <a:t>When Can/Should I Apply for OPT?</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98897"/>
            <a:ext cx="10163836" cy="418698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for </a:t>
            </a: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Pre-Completion OPT</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during your 1</a:t>
            </a:r>
            <a:r>
              <a:rPr kumimoji="0" lang="en-US" altLang="en-US" sz="2800" b="0" i="0" u="none" strike="noStrike" kern="1200" cap="none" spc="0" normalizeH="0" baseline="3000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st</a:t>
            </a: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year of study</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can apply no more than 90 days before completing your first academic year</a:t>
            </a:r>
          </a:p>
          <a:p>
            <a:pPr marL="1828800" marR="0" lvl="3"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because you are not eligible for OPT until you have been a full-time student for two semesters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after your 1</a:t>
            </a:r>
            <a:r>
              <a:rPr kumimoji="0" lang="en-US" altLang="en-US" sz="2800" b="0" i="0" u="none" strike="noStrike" kern="1200" cap="none" spc="0" normalizeH="0" baseline="3000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st</a:t>
            </a: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year of study</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can apply no more than 90 days prior to the work authorization start date you request  	</a:t>
            </a:r>
          </a:p>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940438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45153"/>
            <a:ext cx="10048775" cy="839970"/>
          </a:xfrm>
        </p:spPr>
        <p:txBody>
          <a:bodyPr/>
          <a:lstStyle/>
          <a:p>
            <a:r>
              <a:rPr lang="en-US" altLang="en-US" sz="3600" dirty="0">
                <a:solidFill>
                  <a:srgbClr val="E25414"/>
                </a:solidFill>
                <a:latin typeface="Georgia" panose="02040502050405020303" pitchFamily="18" charset="0"/>
                <a:cs typeface="Tahoma" panose="020B0604030504040204" pitchFamily="34" charset="0"/>
              </a:rPr>
              <a:t>When Can/Should I Apply for OPT?</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98897"/>
            <a:ext cx="10163836" cy="2463431"/>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for </a:t>
            </a:r>
            <a:r>
              <a:rPr kumimoji="0" lang="en-US" alt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Post-completion OPT</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there is a 5 month window for application</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 more than 90 days/3 months prior to your program end date and up to 60 days/2 months after your program end date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must be </a:t>
            </a:r>
            <a:r>
              <a:rPr kumimoji="0" lang="en-US" altLang="en-US" sz="24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received</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by USCIS no later than 60 days/2 months after your program end date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p:txBody>
      </p:sp>
      <p:grpSp>
        <p:nvGrpSpPr>
          <p:cNvPr id="25" name="Group 24"/>
          <p:cNvGrpSpPr/>
          <p:nvPr/>
        </p:nvGrpSpPr>
        <p:grpSpPr>
          <a:xfrm>
            <a:off x="6920991" y="3787564"/>
            <a:ext cx="1282083" cy="1825096"/>
            <a:chOff x="6920991" y="3787564"/>
            <a:chExt cx="1282083" cy="1825096"/>
          </a:xfrm>
        </p:grpSpPr>
        <p:cxnSp>
          <p:nvCxnSpPr>
            <p:cNvPr id="11" name="Straight Arrow Connector 10"/>
            <p:cNvCxnSpPr/>
            <p:nvPr/>
          </p:nvCxnSpPr>
          <p:spPr>
            <a:xfrm>
              <a:off x="7543394" y="4365384"/>
              <a:ext cx="0" cy="124727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6920991" y="3787564"/>
              <a:ext cx="1282083"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nvGrpSpPr>
          <p:cNvPr id="26" name="Group 25"/>
          <p:cNvGrpSpPr/>
          <p:nvPr/>
        </p:nvGrpSpPr>
        <p:grpSpPr>
          <a:xfrm>
            <a:off x="964577" y="5147287"/>
            <a:ext cx="6460829" cy="369332"/>
            <a:chOff x="962526" y="5243328"/>
            <a:chExt cx="6460829" cy="369332"/>
          </a:xfrm>
        </p:grpSpPr>
        <p:cxnSp>
          <p:nvCxnSpPr>
            <p:cNvPr id="14" name="Straight Arrow Connector 13"/>
            <p:cNvCxnSpPr/>
            <p:nvPr/>
          </p:nvCxnSpPr>
          <p:spPr>
            <a:xfrm flipH="1">
              <a:off x="962526" y="5584723"/>
              <a:ext cx="6460829"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299652" y="5243328"/>
              <a:ext cx="5174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more than 90 Days before your program end date</a:t>
              </a:r>
            </a:p>
          </p:txBody>
        </p:sp>
      </p:grpSp>
      <p:grpSp>
        <p:nvGrpSpPr>
          <p:cNvPr id="27" name="Group 26"/>
          <p:cNvGrpSpPr/>
          <p:nvPr/>
        </p:nvGrpSpPr>
        <p:grpSpPr>
          <a:xfrm>
            <a:off x="7708490" y="4842351"/>
            <a:ext cx="3893575" cy="646331"/>
            <a:chOff x="7708490" y="4938392"/>
            <a:chExt cx="3893575" cy="646331"/>
          </a:xfrm>
        </p:grpSpPr>
        <p:cxnSp>
          <p:nvCxnSpPr>
            <p:cNvPr id="17" name="Straight Arrow Connector 16"/>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20" name="TextBox 19"/>
            <p:cNvSpPr txBox="1"/>
            <p:nvPr/>
          </p:nvSpPr>
          <p:spPr>
            <a:xfrm>
              <a:off x="7826477" y="4938392"/>
              <a:ext cx="3657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Must be received by USCIS no later than 60 days after program end date</a:t>
              </a:r>
            </a:p>
          </p:txBody>
        </p:sp>
      </p:grpSp>
      <p:grpSp>
        <p:nvGrpSpPr>
          <p:cNvPr id="29" name="Group 28"/>
          <p:cNvGrpSpPr/>
          <p:nvPr/>
        </p:nvGrpSpPr>
        <p:grpSpPr>
          <a:xfrm>
            <a:off x="962526" y="5690025"/>
            <a:ext cx="10639539" cy="435662"/>
            <a:chOff x="962526" y="5690025"/>
            <a:chExt cx="10639539" cy="435662"/>
          </a:xfrm>
        </p:grpSpPr>
        <p:cxnSp>
          <p:nvCxnSpPr>
            <p:cNvPr id="10" name="Straight Arrow Connector 9"/>
            <p:cNvCxnSpPr/>
            <p:nvPr/>
          </p:nvCxnSpPr>
          <p:spPr>
            <a:xfrm>
              <a:off x="962526" y="5690025"/>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405540" y="5752061"/>
              <a:ext cx="9277807" cy="373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Month Window To apply for OPT</a:t>
              </a:r>
            </a:p>
          </p:txBody>
        </p:sp>
      </p:grpSp>
    </p:spTree>
    <p:extLst>
      <p:ext uri="{BB962C8B-B14F-4D97-AF65-F5344CB8AC3E}">
        <p14:creationId xmlns:p14="http://schemas.microsoft.com/office/powerpoint/2010/main" val="3165255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How much does it cost to apply for OPT?</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2513893"/>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Filing fee for Form I-765 = $410</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lang="en-US" altLang="en-US" sz="2800" dirty="0">
              <a:solidFill>
                <a:prstClr val="black">
                  <a:lumMod val="75000"/>
                  <a:lumOff val="25000"/>
                </a:prstClr>
              </a:solidFill>
              <a:latin typeface="Calibri" panose="020F0502020204030204"/>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Effective April 1, 2024, USCIS Filing fee increases to $470</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lang="en-US" altLang="en-US" sz="2800" dirty="0">
              <a:solidFill>
                <a:prstClr val="black">
                  <a:lumMod val="75000"/>
                  <a:lumOff val="25000"/>
                </a:prstClr>
              </a:solidFill>
              <a:latin typeface="Calibri" panose="020F0502020204030204"/>
              <a:cs typeface="Tahoma" panose="020B0604030504040204" pitchFamily="34" charset="0"/>
            </a:endParaRPr>
          </a:p>
          <a:p>
            <a:pPr marR="0" lvl="1" algn="l" defTabSz="914400" rtl="0" eaLnBrk="1" fontAlgn="auto" latinLnBrk="0" hangingPunct="1">
              <a:lnSpc>
                <a:spcPct val="80000"/>
              </a:lnSpc>
              <a:spcBef>
                <a:spcPts val="0"/>
              </a:spcBef>
              <a:spcAft>
                <a:spcPts val="0"/>
              </a:spcAft>
              <a:buClrTx/>
              <a:buSzTx/>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69F0666-4E36-AE24-96AD-011530AC38AB}"/>
              </a:ext>
            </a:extLst>
          </p:cNvPr>
          <p:cNvSpPr txBox="1"/>
          <p:nvPr/>
        </p:nvSpPr>
        <p:spPr>
          <a:xfrm>
            <a:off x="10034954" y="1981981"/>
            <a:ext cx="800100" cy="646331"/>
          </a:xfrm>
          <a:prstGeom prst="rect">
            <a:avLst/>
          </a:prstGeom>
          <a:noFill/>
        </p:spPr>
        <p:txBody>
          <a:bodyPr wrap="square" rtlCol="0">
            <a:spAutoFit/>
          </a:bodyPr>
          <a:lstStyle/>
          <a:p>
            <a:r>
              <a:rPr lang="en-US" sz="3600" b="1" dirty="0">
                <a:solidFill>
                  <a:schemeClr val="bg1"/>
                </a:solidFill>
                <a:latin typeface="Engravers MT" panose="02090707080505020304" pitchFamily="18" charset="0"/>
              </a:rPr>
              <a:t>$$</a:t>
            </a:r>
          </a:p>
        </p:txBody>
      </p:sp>
      <p:sp>
        <p:nvSpPr>
          <p:cNvPr id="15" name="Oval 14">
            <a:extLst>
              <a:ext uri="{FF2B5EF4-FFF2-40B4-BE49-F238E27FC236}">
                <a16:creationId xmlns:a16="http://schemas.microsoft.com/office/drawing/2014/main" id="{5F5AC22D-F856-481D-B778-E8866C6CB46C}"/>
              </a:ext>
            </a:extLst>
          </p:cNvPr>
          <p:cNvSpPr/>
          <p:nvPr/>
        </p:nvSpPr>
        <p:spPr>
          <a:xfrm>
            <a:off x="10134542" y="2008124"/>
            <a:ext cx="762493" cy="71715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800" b="1" dirty="0">
              <a:latin typeface="Engravers MT" panose="02090707080505020304" pitchFamily="18" charset="0"/>
            </a:endParaRPr>
          </a:p>
        </p:txBody>
      </p:sp>
      <p:sp>
        <p:nvSpPr>
          <p:cNvPr id="16" name="TextBox 15">
            <a:extLst>
              <a:ext uri="{FF2B5EF4-FFF2-40B4-BE49-F238E27FC236}">
                <a16:creationId xmlns:a16="http://schemas.microsoft.com/office/drawing/2014/main" id="{42EB45E9-C222-6FA9-FB77-41621288FF0B}"/>
              </a:ext>
            </a:extLst>
          </p:cNvPr>
          <p:cNvSpPr txBox="1"/>
          <p:nvPr/>
        </p:nvSpPr>
        <p:spPr>
          <a:xfrm>
            <a:off x="10171670" y="2105092"/>
            <a:ext cx="725365" cy="523220"/>
          </a:xfrm>
          <a:prstGeom prst="rect">
            <a:avLst/>
          </a:prstGeom>
          <a:noFill/>
        </p:spPr>
        <p:txBody>
          <a:bodyPr wrap="square" rtlCol="0">
            <a:spAutoFit/>
          </a:bodyPr>
          <a:lstStyle/>
          <a:p>
            <a:r>
              <a:rPr lang="en-US" sz="2800" b="1" dirty="0">
                <a:solidFill>
                  <a:schemeClr val="bg1"/>
                </a:solidFill>
                <a:latin typeface="Engravers MT" panose="02090707080505020304" pitchFamily="18" charset="0"/>
              </a:rPr>
              <a:t>$$</a:t>
            </a:r>
            <a:endParaRPr lang="en-US" sz="3200" b="1" dirty="0">
              <a:solidFill>
                <a:schemeClr val="bg1"/>
              </a:solidFill>
              <a:latin typeface="Engravers MT" panose="02090707080505020304" pitchFamily="18" charset="0"/>
            </a:endParaRPr>
          </a:p>
        </p:txBody>
      </p:sp>
      <p:sp>
        <p:nvSpPr>
          <p:cNvPr id="18" name="TextBox 17">
            <a:extLst>
              <a:ext uri="{FF2B5EF4-FFF2-40B4-BE49-F238E27FC236}">
                <a16:creationId xmlns:a16="http://schemas.microsoft.com/office/drawing/2014/main" id="{19DAE058-8730-4F63-D7AD-490A28D9F513}"/>
              </a:ext>
            </a:extLst>
          </p:cNvPr>
          <p:cNvSpPr txBox="1"/>
          <p:nvPr/>
        </p:nvSpPr>
        <p:spPr>
          <a:xfrm>
            <a:off x="10797685" y="2072857"/>
            <a:ext cx="923347" cy="523220"/>
          </a:xfrm>
          <a:prstGeom prst="rect">
            <a:avLst/>
          </a:prstGeom>
          <a:noFill/>
        </p:spPr>
        <p:txBody>
          <a:bodyPr wrap="square" rtlCol="0">
            <a:spAutoFit/>
          </a:bodyPr>
          <a:lstStyle/>
          <a:p>
            <a:r>
              <a:rPr lang="en-US" sz="2800" b="1" dirty="0">
                <a:solidFill>
                  <a:schemeClr val="bg1"/>
                </a:solidFill>
                <a:latin typeface="Engravers MT" panose="02090707080505020304" pitchFamily="18" charset="0"/>
              </a:rPr>
              <a:t>$$$</a:t>
            </a:r>
          </a:p>
        </p:txBody>
      </p:sp>
      <p:sp>
        <p:nvSpPr>
          <p:cNvPr id="19" name="Oval 18">
            <a:extLst>
              <a:ext uri="{FF2B5EF4-FFF2-40B4-BE49-F238E27FC236}">
                <a16:creationId xmlns:a16="http://schemas.microsoft.com/office/drawing/2014/main" id="{11100F87-9C50-CEB7-792C-E5813DA64E75}"/>
              </a:ext>
            </a:extLst>
          </p:cNvPr>
          <p:cNvSpPr/>
          <p:nvPr/>
        </p:nvSpPr>
        <p:spPr>
          <a:xfrm>
            <a:off x="7537956" y="1308357"/>
            <a:ext cx="762493" cy="71715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dirty="0">
                <a:latin typeface="Engravers MT" panose="02090707080505020304" pitchFamily="18" charset="0"/>
              </a:rPr>
              <a:t>$</a:t>
            </a:r>
          </a:p>
        </p:txBody>
      </p:sp>
    </p:spTree>
    <p:extLst>
      <p:ext uri="{BB962C8B-B14F-4D97-AF65-F5344CB8AC3E}">
        <p14:creationId xmlns:p14="http://schemas.microsoft.com/office/powerpoint/2010/main" val="1651665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1000"/>
                                        <p:tgtEl>
                                          <p:spTgt spid="16"/>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How long does it take for USCIS to approve OPT?</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5271571"/>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reports that 80% of OPT applications are processed within 45 days</a:t>
            </a:r>
          </a:p>
          <a:p>
            <a:pPr marR="0" lvl="1" algn="l" defTabSz="914400" rtl="0" eaLnBrk="1" fontAlgn="auto" latinLnBrk="0" hangingPunct="1">
              <a:lnSpc>
                <a:spcPct val="80000"/>
              </a:lnSpc>
              <a:spcBef>
                <a:spcPts val="0"/>
              </a:spcBef>
              <a:spcAft>
                <a:spcPts val="0"/>
              </a:spcAft>
              <a:buClrTx/>
              <a:buSzTx/>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Again, the earlier you apply, the quicker your processing time</a:t>
            </a:r>
          </a:p>
          <a:p>
            <a:pPr marL="12573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May graduates who apply in February experience faster processing times (weeks) than those that wait until April/May to apply (months)</a:t>
            </a:r>
          </a:p>
          <a:p>
            <a:pPr marL="12573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December graduates who apply in September experience faster processing times (weeks) than those that wait until December to apply (months)</a:t>
            </a:r>
          </a:p>
          <a:p>
            <a:pPr marL="914400" marR="0" lvl="2"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Including a job offer letter does NOT make your application get processed any faster</a:t>
            </a: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0101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7" name="Presentation Title">
            <a:extLst>
              <a:ext uri="{FF2B5EF4-FFF2-40B4-BE49-F238E27FC236}">
                <a16:creationId xmlns:a16="http://schemas.microsoft.com/office/drawing/2014/main" id="{5F5E8D12-79AC-1CBA-5EB0-9BD758E63586}"/>
              </a:ext>
            </a:extLst>
          </p:cNvPr>
          <p:cNvSpPr>
            <a:spLocks noGrp="1"/>
          </p:cNvSpPr>
          <p:nvPr>
            <p:ph type="title"/>
          </p:nvPr>
        </p:nvSpPr>
        <p:spPr>
          <a:xfrm>
            <a:off x="1066800" y="297086"/>
            <a:ext cx="10058400" cy="528811"/>
          </a:xfrm>
        </p:spPr>
        <p:txBody>
          <a:bodyPr>
            <a:noAutofit/>
          </a:bodyPr>
          <a:lstStyle/>
          <a:p>
            <a:pPr algn="ctr"/>
            <a:r>
              <a:rPr lang="en-US" sz="4000" dirty="0"/>
              <a:t>Optional Practical Training (OPT)</a:t>
            </a:r>
            <a:br>
              <a:rPr lang="en-US" sz="4000" dirty="0"/>
            </a:br>
            <a:r>
              <a:rPr lang="en-US" sz="2400" dirty="0"/>
              <a:t>Why apply early?</a:t>
            </a:r>
          </a:p>
        </p:txBody>
      </p:sp>
      <p:graphicFrame>
        <p:nvGraphicFramePr>
          <p:cNvPr id="8" name="Chart 7">
            <a:extLst>
              <a:ext uri="{FF2B5EF4-FFF2-40B4-BE49-F238E27FC236}">
                <a16:creationId xmlns:a16="http://schemas.microsoft.com/office/drawing/2014/main" id="{ADD4703C-6D6F-2020-A93B-5AD83CF74254}"/>
              </a:ext>
            </a:extLst>
          </p:cNvPr>
          <p:cNvGraphicFramePr>
            <a:graphicFrameLocks/>
          </p:cNvGraphicFramePr>
          <p:nvPr>
            <p:extLst>
              <p:ext uri="{D42A27DB-BD31-4B8C-83A1-F6EECF244321}">
                <p14:modId xmlns:p14="http://schemas.microsoft.com/office/powerpoint/2010/main" val="1745154477"/>
              </p:ext>
            </p:extLst>
          </p:nvPr>
        </p:nvGraphicFramePr>
        <p:xfrm>
          <a:off x="1164771" y="1016012"/>
          <a:ext cx="9862458" cy="51225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01831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Can my OPT application be expedited?  </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4456605"/>
          </a:xfrm>
          <a:prstGeom prst="rect">
            <a:avLst/>
          </a:prstGeom>
        </p:spPr>
        <p:txBody>
          <a:bodyPr wrap="square">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An application will only be expedited if you can document specific criteria set by the USCIS: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Severe financial loss to company or person</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Emergency situation</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Humanitarian reasons</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Nonprofit organization whose request is in furtherance of the cultural and social interests of the United States</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Department of Defense or national interest situation</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USCIS error</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Compelling interest of USCIS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is extremely difficult to get an application expedited</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64353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Optional Practical Training (OPT)</a:t>
            </a:r>
          </a:p>
        </p:txBody>
      </p:sp>
      <p:sp>
        <p:nvSpPr>
          <p:cNvPr id="5" name="Text Placeholder 4"/>
          <p:cNvSpPr>
            <a:spLocks noGrp="1"/>
          </p:cNvSpPr>
          <p:nvPr>
            <p:ph type="body" sz="quarter" idx="21"/>
          </p:nvPr>
        </p:nvSpPr>
        <p:spPr>
          <a:xfrm>
            <a:off x="1066799" y="1950668"/>
            <a:ext cx="10175508" cy="1880031"/>
          </a:xfrm>
        </p:spPr>
        <p:txBody>
          <a:bodyPr/>
          <a:lstStyle/>
          <a:p>
            <a:pPr>
              <a:spcBef>
                <a:spcPct val="0"/>
              </a:spcBef>
            </a:pPr>
            <a:r>
              <a:rPr lang="en-US" altLang="en-US" sz="2800">
                <a:solidFill>
                  <a:schemeClr val="tx1">
                    <a:lumMod val="75000"/>
                    <a:lumOff val="25000"/>
                  </a:schemeClr>
                </a:solidFill>
                <a:latin typeface="+mn-lt"/>
                <a:cs typeface="Tahoma" panose="020B0604030504040204" pitchFamily="34" charset="0"/>
              </a:rPr>
              <a:t>OPT is authorization for “training” before or after completion of your degree in a position directly related to your program of study.</a:t>
            </a:r>
            <a:endParaRPr lang="en-US" altLang="en-US" sz="2800" dirty="0">
              <a:solidFill>
                <a:schemeClr val="tx1">
                  <a:lumMod val="75000"/>
                  <a:lumOff val="25000"/>
                </a:schemeClr>
              </a:solidFill>
              <a:latin typeface="+mn-lt"/>
              <a:cs typeface="Tahoma" panose="020B0604030504040204" pitchFamily="34" charset="0"/>
            </a:endParaRPr>
          </a:p>
        </p:txBody>
      </p:sp>
      <p:sp>
        <p:nvSpPr>
          <p:cNvPr id="7" name="Text Placeholder 6"/>
          <p:cNvSpPr>
            <a:spLocks noGrp="1"/>
          </p:cNvSpPr>
          <p:nvPr>
            <p:ph type="body" sz="quarter" idx="22"/>
          </p:nvPr>
        </p:nvSpPr>
        <p:spPr/>
        <p:txBody>
          <a:bodyPr/>
          <a:lstStyle/>
          <a:p>
            <a:r>
              <a:rPr lang="en-US" dirty="0"/>
              <a:t>Center for International Services</a:t>
            </a:r>
          </a:p>
        </p:txBody>
      </p:sp>
    </p:spTree>
    <p:extLst>
      <p:ext uri="{BB962C8B-B14F-4D97-AF65-F5344CB8AC3E}">
        <p14:creationId xmlns:p14="http://schemas.microsoft.com/office/powerpoint/2010/main" val="12828778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DA440-2081-4F7B-BC5A-CA0130DE5EC1}"/>
              </a:ext>
            </a:extLst>
          </p:cNvPr>
          <p:cNvSpPr>
            <a:spLocks noGrp="1"/>
          </p:cNvSpPr>
          <p:nvPr>
            <p:ph type="sldNum" sz="quarter" idx="10"/>
          </p:nvPr>
        </p:nvSpPr>
        <p:spPr/>
        <p:txBody>
          <a:bodyPr/>
          <a:lstStyle/>
          <a:p>
            <a:fld id="{F343A32A-436A-8143-8894-653E98457856}" type="slidenum">
              <a:rPr lang="en-US" smtClean="0"/>
              <a:pPr/>
              <a:t>20</a:t>
            </a:fld>
            <a:endParaRPr lang="en-US" dirty="0"/>
          </a:p>
        </p:txBody>
      </p:sp>
      <p:sp>
        <p:nvSpPr>
          <p:cNvPr id="3" name="Title 2">
            <a:extLst>
              <a:ext uri="{FF2B5EF4-FFF2-40B4-BE49-F238E27FC236}">
                <a16:creationId xmlns:a16="http://schemas.microsoft.com/office/drawing/2014/main" id="{3A2B81DE-BE54-0BA6-F197-F1BAB64F7EE0}"/>
              </a:ext>
            </a:extLst>
          </p:cNvPr>
          <p:cNvSpPr>
            <a:spLocks noGrp="1"/>
          </p:cNvSpPr>
          <p:nvPr>
            <p:ph type="title"/>
          </p:nvPr>
        </p:nvSpPr>
        <p:spPr/>
        <p:txBody>
          <a:bodyPr/>
          <a:lstStyle/>
          <a:p>
            <a:r>
              <a:rPr lang="en-US" dirty="0"/>
              <a:t>Premium Processing</a:t>
            </a:r>
          </a:p>
        </p:txBody>
      </p:sp>
      <p:sp>
        <p:nvSpPr>
          <p:cNvPr id="6" name="Text Placeholder 5">
            <a:extLst>
              <a:ext uri="{FF2B5EF4-FFF2-40B4-BE49-F238E27FC236}">
                <a16:creationId xmlns:a16="http://schemas.microsoft.com/office/drawing/2014/main" id="{72118F1E-1646-FDDC-05A9-91E75617421A}"/>
              </a:ext>
            </a:extLst>
          </p:cNvPr>
          <p:cNvSpPr>
            <a:spLocks noGrp="1"/>
          </p:cNvSpPr>
          <p:nvPr>
            <p:ph type="body" sz="quarter" idx="21"/>
          </p:nvPr>
        </p:nvSpPr>
        <p:spPr/>
        <p:txBody>
          <a:bodyPr/>
          <a:lstStyle/>
          <a:p>
            <a:r>
              <a:rPr lang="en-US" dirty="0"/>
              <a:t>Center for International Services</a:t>
            </a:r>
          </a:p>
        </p:txBody>
      </p:sp>
      <p:sp>
        <p:nvSpPr>
          <p:cNvPr id="7" name="TextBox 6">
            <a:extLst>
              <a:ext uri="{FF2B5EF4-FFF2-40B4-BE49-F238E27FC236}">
                <a16:creationId xmlns:a16="http://schemas.microsoft.com/office/drawing/2014/main" id="{562A40FF-C0EE-B528-C23A-8B73918E02C2}"/>
              </a:ext>
            </a:extLst>
          </p:cNvPr>
          <p:cNvSpPr txBox="1"/>
          <p:nvPr/>
        </p:nvSpPr>
        <p:spPr>
          <a:xfrm>
            <a:off x="1066800" y="1037492"/>
            <a:ext cx="10667999" cy="4985980"/>
          </a:xfrm>
          <a:prstGeom prst="rect">
            <a:avLst/>
          </a:prstGeom>
          <a:noFill/>
        </p:spPr>
        <p:txBody>
          <a:bodyPr wrap="square" rtlCol="0">
            <a:spAutoFit/>
          </a:bodyPr>
          <a:lstStyle/>
          <a:p>
            <a:pPr marL="342900" indent="-342900">
              <a:buFont typeface="Arial" panose="020B0604020202020204" pitchFamily="34" charset="0"/>
              <a:buChar char="•"/>
            </a:pPr>
            <a:r>
              <a:rPr lang="en-US" sz="2000" dirty="0"/>
              <a:t>Guarantees 30 days processing time</a:t>
            </a:r>
          </a:p>
          <a:p>
            <a:pPr marL="800100" lvl="1" indent="-342900">
              <a:buFont typeface="Arial" panose="020B0604020202020204" pitchFamily="34" charset="0"/>
              <a:buChar char="•"/>
            </a:pPr>
            <a:r>
              <a:rPr lang="en-US" sz="2000" dirty="0"/>
              <a:t>not an approval</a:t>
            </a:r>
          </a:p>
          <a:p>
            <a:pPr marL="800100" lvl="1" indent="-342900">
              <a:buFont typeface="Arial" panose="020B0604020202020204" pitchFamily="34" charset="0"/>
              <a:buChar char="•"/>
            </a:pPr>
            <a:r>
              <a:rPr lang="en-US" sz="2000" dirty="0"/>
              <a:t>a guarantee they will look at your application within 30 days</a:t>
            </a:r>
          </a:p>
          <a:p>
            <a:pPr marL="800100" lvl="1" indent="-342900">
              <a:buFont typeface="Arial" panose="020B0604020202020204" pitchFamily="34" charset="0"/>
              <a:buChar char="•"/>
            </a:pPr>
            <a:r>
              <a:rPr lang="en-US" sz="2000" dirty="0"/>
              <a:t>our experience is 3-5 days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No expedite of the production of your EAD card nor mailing of it to you-usually takes an additional 7-10 days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You can:</a:t>
            </a:r>
          </a:p>
          <a:p>
            <a:pPr marL="1200150" lvl="2" indent="-285750">
              <a:buFont typeface="Arial" panose="020B0604020202020204" pitchFamily="34" charset="0"/>
              <a:buChar char="•"/>
            </a:pPr>
            <a:r>
              <a:rPr lang="en-US" sz="2000" dirty="0"/>
              <a:t>file Request for Premium Processing when you file your Form I-765 Application for Employment Authorization OR </a:t>
            </a:r>
          </a:p>
          <a:p>
            <a:pPr marL="1200150" lvl="2" indent="-285750">
              <a:buFont typeface="Arial" panose="020B0604020202020204" pitchFamily="34" charset="0"/>
              <a:buChar char="•"/>
            </a:pPr>
            <a:r>
              <a:rPr lang="en-US" sz="2000" dirty="0"/>
              <a:t>you can request it after filing, while Form I-765 is pending </a:t>
            </a:r>
          </a:p>
          <a:p>
            <a:pPr lvl="2"/>
            <a:endParaRPr lang="en-US" sz="2000" dirty="0"/>
          </a:p>
          <a:p>
            <a:pPr marL="342900" indent="-342900">
              <a:buFont typeface="Arial" panose="020B0604020202020204" pitchFamily="34" charset="0"/>
              <a:buChar char="•"/>
            </a:pPr>
            <a:r>
              <a:rPr lang="en-US" sz="2000" dirty="0"/>
              <a:t>We advise you apply early enough to avoid having to use premium processing in order to begin a job in a timely fashion!</a:t>
            </a:r>
          </a:p>
          <a:p>
            <a:endParaRPr lang="en-US" dirty="0"/>
          </a:p>
        </p:txBody>
      </p:sp>
    </p:spTree>
    <p:extLst>
      <p:ext uri="{BB962C8B-B14F-4D97-AF65-F5344CB8AC3E}">
        <p14:creationId xmlns:p14="http://schemas.microsoft.com/office/powerpoint/2010/main" val="404425391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DA440-2081-4F7B-BC5A-CA0130DE5EC1}"/>
              </a:ext>
            </a:extLst>
          </p:cNvPr>
          <p:cNvSpPr>
            <a:spLocks noGrp="1"/>
          </p:cNvSpPr>
          <p:nvPr>
            <p:ph type="sldNum" sz="quarter" idx="10"/>
          </p:nvPr>
        </p:nvSpPr>
        <p:spPr/>
        <p:txBody>
          <a:bodyPr/>
          <a:lstStyle/>
          <a:p>
            <a:fld id="{F343A32A-436A-8143-8894-653E98457856}" type="slidenum">
              <a:rPr lang="en-US" smtClean="0"/>
              <a:pPr/>
              <a:t>21</a:t>
            </a:fld>
            <a:endParaRPr lang="en-US" dirty="0"/>
          </a:p>
        </p:txBody>
      </p:sp>
      <p:sp>
        <p:nvSpPr>
          <p:cNvPr id="3" name="Title 2">
            <a:extLst>
              <a:ext uri="{FF2B5EF4-FFF2-40B4-BE49-F238E27FC236}">
                <a16:creationId xmlns:a16="http://schemas.microsoft.com/office/drawing/2014/main" id="{3A2B81DE-BE54-0BA6-F197-F1BAB64F7EE0}"/>
              </a:ext>
            </a:extLst>
          </p:cNvPr>
          <p:cNvSpPr>
            <a:spLocks noGrp="1"/>
          </p:cNvSpPr>
          <p:nvPr>
            <p:ph type="title"/>
          </p:nvPr>
        </p:nvSpPr>
        <p:spPr/>
        <p:txBody>
          <a:bodyPr/>
          <a:lstStyle/>
          <a:p>
            <a:r>
              <a:rPr lang="en-US" dirty="0"/>
              <a:t>How much does Premium Processing cost?</a:t>
            </a:r>
          </a:p>
        </p:txBody>
      </p:sp>
      <p:sp>
        <p:nvSpPr>
          <p:cNvPr id="6" name="Text Placeholder 5">
            <a:extLst>
              <a:ext uri="{FF2B5EF4-FFF2-40B4-BE49-F238E27FC236}">
                <a16:creationId xmlns:a16="http://schemas.microsoft.com/office/drawing/2014/main" id="{72118F1E-1646-FDDC-05A9-91E75617421A}"/>
              </a:ext>
            </a:extLst>
          </p:cNvPr>
          <p:cNvSpPr>
            <a:spLocks noGrp="1"/>
          </p:cNvSpPr>
          <p:nvPr>
            <p:ph type="body" sz="quarter" idx="21"/>
          </p:nvPr>
        </p:nvSpPr>
        <p:spPr/>
        <p:txBody>
          <a:bodyPr/>
          <a:lstStyle/>
          <a:p>
            <a:r>
              <a:rPr lang="en-US" dirty="0"/>
              <a:t>Center for International Services</a:t>
            </a:r>
          </a:p>
        </p:txBody>
      </p:sp>
      <p:sp>
        <p:nvSpPr>
          <p:cNvPr id="7" name="TextBox 6">
            <a:extLst>
              <a:ext uri="{FF2B5EF4-FFF2-40B4-BE49-F238E27FC236}">
                <a16:creationId xmlns:a16="http://schemas.microsoft.com/office/drawing/2014/main" id="{562A40FF-C0EE-B528-C23A-8B73918E02C2}"/>
              </a:ext>
            </a:extLst>
          </p:cNvPr>
          <p:cNvSpPr txBox="1"/>
          <p:nvPr/>
        </p:nvSpPr>
        <p:spPr>
          <a:xfrm>
            <a:off x="1066800" y="1037492"/>
            <a:ext cx="10667999" cy="3323987"/>
          </a:xfrm>
          <a:prstGeom prst="rect">
            <a:avLst/>
          </a:prstGeom>
          <a:noFill/>
        </p:spPr>
        <p:txBody>
          <a:bodyPr wrap="square" rtlCol="0">
            <a:spAutoFit/>
          </a:bodyPr>
          <a:lstStyle/>
          <a:p>
            <a:pPr lvl="2"/>
            <a:endParaRPr lang="en-US" sz="2400" dirty="0"/>
          </a:p>
          <a:p>
            <a:pPr lvl="2"/>
            <a:r>
              <a:rPr lang="en-US" sz="2400" dirty="0"/>
              <a:t>Until March 31, 2024</a:t>
            </a:r>
          </a:p>
          <a:p>
            <a:pPr marL="1657350" lvl="3" indent="-285750">
              <a:buFont typeface="Arial" panose="020B0604020202020204" pitchFamily="34" charset="0"/>
              <a:buChar char="•"/>
            </a:pPr>
            <a:r>
              <a:rPr lang="en-US" sz="2400" dirty="0"/>
              <a:t>Filing Fee for Form I-765 = $410; Premium Processing Fee  =$1685; Total =$2095</a:t>
            </a:r>
          </a:p>
          <a:p>
            <a:pPr marL="1657350" lvl="3" indent="-285750">
              <a:buFont typeface="Arial" panose="020B0604020202020204" pitchFamily="34" charset="0"/>
              <a:buChar char="•"/>
            </a:pPr>
            <a:endParaRPr lang="en-US" sz="2400" dirty="0"/>
          </a:p>
          <a:p>
            <a:pPr lvl="2"/>
            <a:r>
              <a:rPr lang="en-US" sz="2400" dirty="0"/>
              <a:t>April 1, 2024 and later</a:t>
            </a:r>
          </a:p>
          <a:p>
            <a:pPr marL="1657350" lvl="3" indent="-285750">
              <a:buFont typeface="Arial" panose="020B0604020202020204" pitchFamily="34" charset="0"/>
              <a:buChar char="•"/>
            </a:pPr>
            <a:r>
              <a:rPr lang="en-US" sz="2400" dirty="0"/>
              <a:t>Filing Fee for Form I-765 = $470; Premium Processing Fee = $1685; Total = $2155</a:t>
            </a:r>
          </a:p>
          <a:p>
            <a:endParaRPr lang="en-US" dirty="0"/>
          </a:p>
        </p:txBody>
      </p:sp>
      <p:sp>
        <p:nvSpPr>
          <p:cNvPr id="10" name="Oval 9">
            <a:extLst>
              <a:ext uri="{FF2B5EF4-FFF2-40B4-BE49-F238E27FC236}">
                <a16:creationId xmlns:a16="http://schemas.microsoft.com/office/drawing/2014/main" id="{52B778CA-F015-28C0-8962-A650729A8442}"/>
              </a:ext>
            </a:extLst>
          </p:cNvPr>
          <p:cNvSpPr/>
          <p:nvPr/>
        </p:nvSpPr>
        <p:spPr>
          <a:xfrm>
            <a:off x="1103929" y="2790258"/>
            <a:ext cx="762493" cy="71715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800" b="1" dirty="0">
              <a:latin typeface="Engravers MT" panose="02090707080505020304" pitchFamily="18" charset="0"/>
            </a:endParaRPr>
          </a:p>
        </p:txBody>
      </p:sp>
      <p:sp>
        <p:nvSpPr>
          <p:cNvPr id="11" name="TextBox 10">
            <a:extLst>
              <a:ext uri="{FF2B5EF4-FFF2-40B4-BE49-F238E27FC236}">
                <a16:creationId xmlns:a16="http://schemas.microsoft.com/office/drawing/2014/main" id="{EF9A630B-DE53-7464-348B-C13981852F27}"/>
              </a:ext>
            </a:extLst>
          </p:cNvPr>
          <p:cNvSpPr txBox="1"/>
          <p:nvPr/>
        </p:nvSpPr>
        <p:spPr>
          <a:xfrm>
            <a:off x="1159740" y="2918003"/>
            <a:ext cx="725365" cy="523220"/>
          </a:xfrm>
          <a:prstGeom prst="rect">
            <a:avLst/>
          </a:prstGeom>
          <a:noFill/>
        </p:spPr>
        <p:txBody>
          <a:bodyPr wrap="square" rtlCol="0">
            <a:spAutoFit/>
          </a:bodyPr>
          <a:lstStyle/>
          <a:p>
            <a:r>
              <a:rPr lang="en-US" sz="2800" b="1" dirty="0">
                <a:solidFill>
                  <a:schemeClr val="bg1"/>
                </a:solidFill>
                <a:latin typeface="Engravers MT" panose="02090707080505020304" pitchFamily="18" charset="0"/>
              </a:rPr>
              <a:t>$$</a:t>
            </a:r>
            <a:endParaRPr lang="en-US" sz="3200" b="1" dirty="0">
              <a:solidFill>
                <a:schemeClr val="bg1"/>
              </a:solidFill>
              <a:latin typeface="Engravers MT" panose="02090707080505020304" pitchFamily="18" charset="0"/>
            </a:endParaRPr>
          </a:p>
        </p:txBody>
      </p:sp>
      <p:sp>
        <p:nvSpPr>
          <p:cNvPr id="12" name="Oval 11">
            <a:extLst>
              <a:ext uri="{FF2B5EF4-FFF2-40B4-BE49-F238E27FC236}">
                <a16:creationId xmlns:a16="http://schemas.microsoft.com/office/drawing/2014/main" id="{1296D1DE-1078-CEF4-3C5C-564685FF04AD}"/>
              </a:ext>
            </a:extLst>
          </p:cNvPr>
          <p:cNvSpPr/>
          <p:nvPr/>
        </p:nvSpPr>
        <p:spPr>
          <a:xfrm>
            <a:off x="1103929" y="1217117"/>
            <a:ext cx="762493" cy="71715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dirty="0">
                <a:latin typeface="Engravers MT" panose="02090707080505020304" pitchFamily="18" charset="0"/>
              </a:rPr>
              <a:t>$</a:t>
            </a:r>
          </a:p>
        </p:txBody>
      </p:sp>
    </p:spTree>
    <p:extLst>
      <p:ext uri="{BB962C8B-B14F-4D97-AF65-F5344CB8AC3E}">
        <p14:creationId xmlns:p14="http://schemas.microsoft.com/office/powerpoint/2010/main" val="1058882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1000"/>
                                        <p:tgtEl>
                                          <p:spTgt spid="1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OPT Application Process Overview</a:t>
            </a:r>
          </a:p>
        </p:txBody>
      </p:sp>
      <p:sp>
        <p:nvSpPr>
          <p:cNvPr id="4" name="Division Name, if applicable"/>
          <p:cNvSpPr>
            <a:spLocks noGrp="1"/>
          </p:cNvSpPr>
          <p:nvPr>
            <p:ph type="body" sz="quarter" idx="22"/>
          </p:nvPr>
        </p:nvSpPr>
        <p:spPr/>
        <p:txBody>
          <a:bodyPr/>
          <a:lstStyle/>
          <a:p>
            <a:r>
              <a:rPr lang="en-US" dirty="0"/>
              <a:t>Center for International Services</a:t>
            </a:r>
          </a:p>
        </p:txBody>
      </p:sp>
      <p:pic>
        <p:nvPicPr>
          <p:cNvPr id="10" name="Picture 9">
            <a:extLst>
              <a:ext uri="{FF2B5EF4-FFF2-40B4-BE49-F238E27FC236}">
                <a16:creationId xmlns:a16="http://schemas.microsoft.com/office/drawing/2014/main" id="{C3C688C6-C8ED-7A73-AF4D-FFC959F235D5}"/>
              </a:ext>
            </a:extLst>
          </p:cNvPr>
          <p:cNvPicPr>
            <a:picLocks noChangeAspect="1"/>
          </p:cNvPicPr>
          <p:nvPr/>
        </p:nvPicPr>
        <p:blipFill>
          <a:blip r:embed="rId3"/>
          <a:stretch>
            <a:fillRect/>
          </a:stretch>
        </p:blipFill>
        <p:spPr>
          <a:xfrm>
            <a:off x="6138786" y="738554"/>
            <a:ext cx="5279730" cy="5424853"/>
          </a:xfrm>
          <a:prstGeom prst="rect">
            <a:avLst/>
          </a:prstGeom>
        </p:spPr>
      </p:pic>
      <p:sp>
        <p:nvSpPr>
          <p:cNvPr id="12" name="TextBox 11">
            <a:extLst>
              <a:ext uri="{FF2B5EF4-FFF2-40B4-BE49-F238E27FC236}">
                <a16:creationId xmlns:a16="http://schemas.microsoft.com/office/drawing/2014/main" id="{15F1BF53-6A8E-8156-A256-1A7AD1BB45E6}"/>
              </a:ext>
            </a:extLst>
          </p:cNvPr>
          <p:cNvSpPr txBox="1"/>
          <p:nvPr/>
        </p:nvSpPr>
        <p:spPr>
          <a:xfrm>
            <a:off x="756138" y="984738"/>
            <a:ext cx="4695093" cy="923330"/>
          </a:xfrm>
          <a:prstGeom prst="rect">
            <a:avLst/>
          </a:prstGeom>
          <a:noFill/>
        </p:spPr>
        <p:txBody>
          <a:bodyPr wrap="square" rtlCol="0">
            <a:spAutoFit/>
          </a:bodyPr>
          <a:lstStyle/>
          <a:p>
            <a:r>
              <a:rPr lang="en-US" dirty="0"/>
              <a:t>To get here from our website &gt; Immigration Status &gt; Employment &gt; Optional Practical Training (OPT) – F-1 &gt; OPT Application Process</a:t>
            </a:r>
          </a:p>
        </p:txBody>
      </p:sp>
    </p:spTree>
    <p:extLst>
      <p:ext uri="{BB962C8B-B14F-4D97-AF65-F5344CB8AC3E}">
        <p14:creationId xmlns:p14="http://schemas.microsoft.com/office/powerpoint/2010/main" val="119372294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757835" y="668172"/>
            <a:ext cx="4367365" cy="5527970"/>
          </a:xfrm>
          <a:prstGeom prst="rect">
            <a:avLst/>
          </a:prstGeom>
        </p:spPr>
      </p:pic>
      <p:sp>
        <p:nvSpPr>
          <p:cNvPr id="3" name="Slide Number"/>
          <p:cNvSpPr>
            <a:spLocks noGrp="1"/>
          </p:cNvSpPr>
          <p:nvPr>
            <p:ph type="sldNum" sz="quarter" idx="10"/>
          </p:nvPr>
        </p:nvSpPr>
        <p:spPr/>
        <p:txBody>
          <a:bodyPr/>
          <a:lstStyle/>
          <a:p>
            <a:fld id="{F343A32A-436A-8143-8894-653E98457856}" type="slidenum">
              <a:rPr lang="en-US" smtClean="0"/>
              <a:pPr/>
              <a:t>23</a:t>
            </a:fld>
            <a:endParaRPr lang="en-US" dirty="0"/>
          </a:p>
        </p:txBody>
      </p:sp>
      <p:sp>
        <p:nvSpPr>
          <p:cNvPr id="2" name="Title"/>
          <p:cNvSpPr>
            <a:spLocks noGrp="1"/>
          </p:cNvSpPr>
          <p:nvPr>
            <p:ph type="title"/>
          </p:nvPr>
        </p:nvSpPr>
        <p:spPr>
          <a:xfrm>
            <a:off x="627322" y="170122"/>
            <a:ext cx="10958622" cy="1274280"/>
          </a:xfrm>
        </p:spPr>
        <p:txBody>
          <a:bodyPr/>
          <a:lstStyle/>
          <a:p>
            <a:r>
              <a:rPr lang="en-US" sz="3600" dirty="0">
                <a:solidFill>
                  <a:srgbClr val="E25414"/>
                </a:solidFill>
              </a:rPr>
              <a:t>STEP 1: Obtain an OPT Recommendation Letter from your Academic Department</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1582614"/>
            <a:ext cx="4869581" cy="4746019"/>
          </a:xfrm>
        </p:spPr>
        <p:txBody>
          <a:bodyPr/>
          <a:lstStyle/>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Obtain a Recommendation Letter from your department printed </a:t>
            </a:r>
            <a:r>
              <a:rPr lang="en-US" altLang="en-US" sz="2600" dirty="0">
                <a:solidFill>
                  <a:schemeClr val="tx1">
                    <a:lumMod val="75000"/>
                    <a:lumOff val="25000"/>
                  </a:schemeClr>
                </a:solidFill>
                <a:cs typeface="Tahoma" panose="020B0604030504040204" pitchFamily="34" charset="0"/>
              </a:rPr>
              <a:t>on</a:t>
            </a:r>
            <a:r>
              <a:rPr lang="en-US" altLang="en-US" sz="2400" dirty="0">
                <a:solidFill>
                  <a:schemeClr val="tx1">
                    <a:lumMod val="75000"/>
                    <a:lumOff val="25000"/>
                  </a:schemeClr>
                </a:solidFill>
                <a:cs typeface="Tahoma" panose="020B0604030504040204" pitchFamily="34" charset="0"/>
              </a:rPr>
              <a:t> departmental letterhead</a:t>
            </a:r>
          </a:p>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You will need to Upload this letter to your request for an OPT Recommendation I-20</a:t>
            </a:r>
          </a:p>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Do NOT ask your department to send it to the Center for International Services</a:t>
            </a:r>
          </a:p>
          <a:p>
            <a:pPr marL="457200" indent="-457200">
              <a:lnSpc>
                <a:spcPct val="80000"/>
              </a:lnSpc>
              <a:buFont typeface="Arial" panose="020B0604020202020204" pitchFamily="34" charset="0"/>
              <a:buChar char="•"/>
            </a:pPr>
            <a:endParaRPr lang="en-US" altLang="en-US" sz="2400" dirty="0">
              <a:solidFill>
                <a:schemeClr val="tx1">
                  <a:lumMod val="75000"/>
                  <a:lumOff val="25000"/>
                </a:schemeClr>
              </a:solidFill>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sz="2800" dirty="0"/>
          </a:p>
        </p:txBody>
      </p:sp>
    </p:spTree>
    <p:extLst>
      <p:ext uri="{BB962C8B-B14F-4D97-AF65-F5344CB8AC3E}">
        <p14:creationId xmlns:p14="http://schemas.microsoft.com/office/powerpoint/2010/main" val="421975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45152"/>
            <a:ext cx="10048775" cy="1212147"/>
          </a:xfrm>
        </p:spPr>
        <p:txBody>
          <a:bodyPr/>
          <a:lstStyle/>
          <a:p>
            <a:r>
              <a:rPr lang="en-US" altLang="en-US" sz="36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1014082" y="1467112"/>
            <a:ext cx="10163836" cy="3005118"/>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Pre-Completion OPT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may begin any day after you complete two semesters as a full-time student and end any day within 12 months of your requested start date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233849319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7" y="148172"/>
            <a:ext cx="10048775" cy="839970"/>
          </a:xfrm>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20238"/>
            <a:ext cx="10163836" cy="353943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Post completion OPT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There is a 60 day “window” for your OPT start date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OPT may begin any day after your program end date up to no later than 60 days after your program end date</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a job and know when you will start and that start date is within 60 days after you complete your program, choose that start date</a:t>
            </a:r>
          </a:p>
        </p:txBody>
      </p:sp>
      <p:grpSp>
        <p:nvGrpSpPr>
          <p:cNvPr id="30" name="Group 29"/>
          <p:cNvGrpSpPr/>
          <p:nvPr/>
        </p:nvGrpSpPr>
        <p:grpSpPr>
          <a:xfrm>
            <a:off x="1095260" y="3943153"/>
            <a:ext cx="10639539" cy="2032008"/>
            <a:chOff x="1095260" y="3943153"/>
            <a:chExt cx="10639539" cy="2032008"/>
          </a:xfrm>
        </p:grpSpPr>
        <p:cxnSp>
          <p:nvCxnSpPr>
            <p:cNvPr id="10" name="Straight Arrow Connector 9"/>
            <p:cNvCxnSpPr/>
            <p:nvPr/>
          </p:nvCxnSpPr>
          <p:spPr>
            <a:xfrm>
              <a:off x="1095260" y="5975161"/>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994949" y="3943153"/>
              <a:ext cx="1144432" cy="1926705"/>
              <a:chOff x="6989817" y="3875514"/>
              <a:chExt cx="1144432" cy="1855271"/>
            </a:xfrm>
          </p:grpSpPr>
          <p:cxnSp>
            <p:nvCxnSpPr>
              <p:cNvPr id="12" name="Straight Arrow Connector 11"/>
              <p:cNvCxnSpPr/>
              <p:nvPr/>
            </p:nvCxnSpPr>
            <p:spPr>
              <a:xfrm>
                <a:off x="7562033" y="4483509"/>
                <a:ext cx="0" cy="124727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989817" y="3875514"/>
                <a:ext cx="1144432"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grpSp>
        <p:nvGrpSpPr>
          <p:cNvPr id="15" name="Group 14"/>
          <p:cNvGrpSpPr/>
          <p:nvPr/>
        </p:nvGrpSpPr>
        <p:grpSpPr>
          <a:xfrm>
            <a:off x="3716594" y="5408220"/>
            <a:ext cx="3893575" cy="398882"/>
            <a:chOff x="7708490" y="5185841"/>
            <a:chExt cx="3893575" cy="398882"/>
          </a:xfrm>
        </p:grpSpPr>
        <p:cxnSp>
          <p:nvCxnSpPr>
            <p:cNvPr id="16" name="Straight Arrow Connector 15"/>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7826477" y="5185841"/>
              <a:ext cx="3657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OPT Start Date – 60 Day Window</a:t>
              </a:r>
            </a:p>
          </p:txBody>
        </p:sp>
      </p:grpSp>
      <p:grpSp>
        <p:nvGrpSpPr>
          <p:cNvPr id="29" name="Group 28"/>
          <p:cNvGrpSpPr/>
          <p:nvPr/>
        </p:nvGrpSpPr>
        <p:grpSpPr>
          <a:xfrm>
            <a:off x="4259127" y="3944915"/>
            <a:ext cx="1602658" cy="1354672"/>
            <a:chOff x="4259127" y="3944915"/>
            <a:chExt cx="1602658" cy="1354672"/>
          </a:xfrm>
        </p:grpSpPr>
        <p:cxnSp>
          <p:nvCxnSpPr>
            <p:cNvPr id="22" name="Straight Arrow Connector 21"/>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3" name="Rectangle 22"/>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Requested OPT Start Date</a:t>
              </a:r>
            </a:p>
          </p:txBody>
        </p:sp>
      </p:grpSp>
      <p:grpSp>
        <p:nvGrpSpPr>
          <p:cNvPr id="28" name="Group 27"/>
          <p:cNvGrpSpPr/>
          <p:nvPr/>
        </p:nvGrpSpPr>
        <p:grpSpPr>
          <a:xfrm>
            <a:off x="4259127" y="5016370"/>
            <a:ext cx="7475672" cy="380100"/>
            <a:chOff x="4259127" y="5016370"/>
            <a:chExt cx="7475672" cy="380100"/>
          </a:xfrm>
        </p:grpSpPr>
        <p:cxnSp>
          <p:nvCxnSpPr>
            <p:cNvPr id="6" name="Straight Arrow Connector 5"/>
            <p:cNvCxnSpPr/>
            <p:nvPr/>
          </p:nvCxnSpPr>
          <p:spPr>
            <a:xfrm>
              <a:off x="4259127" y="5396470"/>
              <a:ext cx="7475672"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7" name="TextBox 26"/>
            <p:cNvSpPr txBox="1"/>
            <p:nvPr/>
          </p:nvSpPr>
          <p:spPr>
            <a:xfrm>
              <a:off x="4336026" y="5016370"/>
              <a:ext cx="4355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Months OPT Authorization</a:t>
              </a:r>
            </a:p>
          </p:txBody>
        </p:sp>
      </p:grpSp>
    </p:spTree>
    <p:extLst>
      <p:ext uri="{BB962C8B-B14F-4D97-AF65-F5344CB8AC3E}">
        <p14:creationId xmlns:p14="http://schemas.microsoft.com/office/powerpoint/2010/main" val="672425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45153"/>
            <a:ext cx="10048775" cy="839970"/>
          </a:xfrm>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98897"/>
            <a:ext cx="10163836" cy="2758897"/>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do not have a job offer, you still have to choose a start date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may have to make an educated guess</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not yet applied for jobs or have not even written your resume yet, you may want to choose the last possible date to begin OPT</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begun your job search, you may want to choose a start date in between  </a:t>
            </a:r>
          </a:p>
        </p:txBody>
      </p:sp>
      <p:grpSp>
        <p:nvGrpSpPr>
          <p:cNvPr id="7" name="Group 6"/>
          <p:cNvGrpSpPr/>
          <p:nvPr/>
        </p:nvGrpSpPr>
        <p:grpSpPr>
          <a:xfrm>
            <a:off x="1095260" y="3557794"/>
            <a:ext cx="10639539" cy="2404683"/>
            <a:chOff x="1095260" y="3557794"/>
            <a:chExt cx="10639539" cy="2404683"/>
          </a:xfrm>
        </p:grpSpPr>
        <p:cxnSp>
          <p:nvCxnSpPr>
            <p:cNvPr id="10" name="Straight Arrow Connector 9"/>
            <p:cNvCxnSpPr/>
            <p:nvPr/>
          </p:nvCxnSpPr>
          <p:spPr>
            <a:xfrm>
              <a:off x="1095260" y="5962477"/>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476593" y="3557794"/>
              <a:ext cx="1138021" cy="2335488"/>
              <a:chOff x="6153858" y="3503452"/>
              <a:chExt cx="1138021" cy="2335488"/>
            </a:xfrm>
          </p:grpSpPr>
          <p:cxnSp>
            <p:nvCxnSpPr>
              <p:cNvPr id="12" name="Straight Arrow Connector 11"/>
              <p:cNvCxnSpPr/>
              <p:nvPr/>
            </p:nvCxnSpPr>
            <p:spPr>
              <a:xfrm>
                <a:off x="6722869" y="4144032"/>
                <a:ext cx="0" cy="169490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153858" y="3503452"/>
                <a:ext cx="1138021"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grpSp>
        <p:nvGrpSpPr>
          <p:cNvPr id="15" name="Group 14"/>
          <p:cNvGrpSpPr/>
          <p:nvPr/>
        </p:nvGrpSpPr>
        <p:grpSpPr>
          <a:xfrm>
            <a:off x="3215149" y="5378548"/>
            <a:ext cx="3893575" cy="398882"/>
            <a:chOff x="7708490" y="5185841"/>
            <a:chExt cx="3893575" cy="398882"/>
          </a:xfrm>
        </p:grpSpPr>
        <p:cxnSp>
          <p:nvCxnSpPr>
            <p:cNvPr id="16" name="Straight Arrow Connector 15"/>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7826477" y="5185841"/>
              <a:ext cx="3657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OPT Start Date – 60 Day Window</a:t>
              </a:r>
            </a:p>
          </p:txBody>
        </p:sp>
      </p:grpSp>
      <p:grpSp>
        <p:nvGrpSpPr>
          <p:cNvPr id="18" name="Group 17"/>
          <p:cNvGrpSpPr/>
          <p:nvPr/>
        </p:nvGrpSpPr>
        <p:grpSpPr>
          <a:xfrm>
            <a:off x="6990736" y="4111961"/>
            <a:ext cx="1602658" cy="1354672"/>
            <a:chOff x="4259127" y="3944915"/>
            <a:chExt cx="1602658" cy="1354672"/>
          </a:xfrm>
        </p:grpSpPr>
        <p:cxnSp>
          <p:nvCxnSpPr>
            <p:cNvPr id="19" name="Straight Arrow Connector 18"/>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0" name="Rectangle 19"/>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Requested OPT Start Date</a:t>
              </a:r>
            </a:p>
          </p:txBody>
        </p:sp>
      </p:grpSp>
      <p:grpSp>
        <p:nvGrpSpPr>
          <p:cNvPr id="21" name="Group 20"/>
          <p:cNvGrpSpPr/>
          <p:nvPr/>
        </p:nvGrpSpPr>
        <p:grpSpPr>
          <a:xfrm>
            <a:off x="6990736" y="5221223"/>
            <a:ext cx="4744063" cy="380100"/>
            <a:chOff x="4259127" y="5016370"/>
            <a:chExt cx="6536558" cy="380100"/>
          </a:xfrm>
        </p:grpSpPr>
        <p:cxnSp>
          <p:nvCxnSpPr>
            <p:cNvPr id="22" name="Straight Arrow Connector 21"/>
            <p:cNvCxnSpPr/>
            <p:nvPr/>
          </p:nvCxnSpPr>
          <p:spPr>
            <a:xfrm>
              <a:off x="4259127" y="5396470"/>
              <a:ext cx="6536558"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3" name="TextBox 22"/>
            <p:cNvSpPr txBox="1"/>
            <p:nvPr/>
          </p:nvSpPr>
          <p:spPr>
            <a:xfrm>
              <a:off x="4336026" y="5016370"/>
              <a:ext cx="4355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Months OPT Authorization</a:t>
              </a:r>
            </a:p>
          </p:txBody>
        </p:sp>
      </p:grpSp>
      <p:grpSp>
        <p:nvGrpSpPr>
          <p:cNvPr id="24" name="Group 23"/>
          <p:cNvGrpSpPr/>
          <p:nvPr/>
        </p:nvGrpSpPr>
        <p:grpSpPr>
          <a:xfrm>
            <a:off x="5060456" y="3828674"/>
            <a:ext cx="1602658" cy="1354672"/>
            <a:chOff x="4259127" y="3944915"/>
            <a:chExt cx="1602658" cy="1354672"/>
          </a:xfrm>
        </p:grpSpPr>
        <p:cxnSp>
          <p:nvCxnSpPr>
            <p:cNvPr id="25" name="Straight Arrow Connector 24"/>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6" name="Rectangle 25"/>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Requested OPT Start Date</a:t>
              </a:r>
            </a:p>
          </p:txBody>
        </p:sp>
      </p:grpSp>
      <p:grpSp>
        <p:nvGrpSpPr>
          <p:cNvPr id="27" name="Group 26"/>
          <p:cNvGrpSpPr/>
          <p:nvPr/>
        </p:nvGrpSpPr>
        <p:grpSpPr>
          <a:xfrm>
            <a:off x="5060456" y="4963467"/>
            <a:ext cx="6674343" cy="380100"/>
            <a:chOff x="4259127" y="5016370"/>
            <a:chExt cx="6536558" cy="380100"/>
          </a:xfrm>
        </p:grpSpPr>
        <p:cxnSp>
          <p:nvCxnSpPr>
            <p:cNvPr id="28" name="Straight Arrow Connector 27"/>
            <p:cNvCxnSpPr/>
            <p:nvPr/>
          </p:nvCxnSpPr>
          <p:spPr>
            <a:xfrm>
              <a:off x="4259127" y="5396470"/>
              <a:ext cx="6536558"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9" name="TextBox 28"/>
            <p:cNvSpPr txBox="1"/>
            <p:nvPr/>
          </p:nvSpPr>
          <p:spPr>
            <a:xfrm>
              <a:off x="4336026" y="5016370"/>
              <a:ext cx="4355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Months OPT Authorization</a:t>
              </a:r>
            </a:p>
          </p:txBody>
        </p:sp>
      </p:grpSp>
    </p:spTree>
    <p:extLst>
      <p:ext uri="{BB962C8B-B14F-4D97-AF65-F5344CB8AC3E}">
        <p14:creationId xmlns:p14="http://schemas.microsoft.com/office/powerpoint/2010/main" val="2182981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212980"/>
            <a:ext cx="10048775" cy="839970"/>
          </a:xfrm>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661784"/>
            <a:ext cx="10163836" cy="550920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Post-Completion OPT end date must be no later than 14 months after your program end date regardless of the OPT employment start date</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apply early, your OPT will likely begin on the start date you request</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USCIS has not approved your application by your requested start date, it will begin on the date USCIS approves it  </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on the date USCIS approves your OPT they can still approve 12 months of OPT, you will be approved for 12 months.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not, you will be approved until no later than 14 months after your program end date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may actually be approved for less than 12 months of OPT</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399356515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p>
        </p:txBody>
      </p:sp>
      <p:sp>
        <p:nvSpPr>
          <p:cNvPr id="6" name="Text Placeholder 5"/>
          <p:cNvSpPr>
            <a:spLocks noGrp="1"/>
          </p:cNvSpPr>
          <p:nvPr>
            <p:ph type="body" sz="quarter" idx="21"/>
          </p:nvPr>
        </p:nvSpPr>
        <p:spPr/>
        <p:txBody>
          <a:bodyPr/>
          <a:lstStyle/>
          <a:p>
            <a:r>
              <a:rPr lang="en-US" dirty="0"/>
              <a:t>Center for International Services</a:t>
            </a:r>
          </a:p>
        </p:txBody>
      </p:sp>
      <p:grpSp>
        <p:nvGrpSpPr>
          <p:cNvPr id="7" name="Group 6"/>
          <p:cNvGrpSpPr/>
          <p:nvPr/>
        </p:nvGrpSpPr>
        <p:grpSpPr>
          <a:xfrm>
            <a:off x="781789" y="3114136"/>
            <a:ext cx="10799581" cy="2340460"/>
            <a:chOff x="781788" y="3622017"/>
            <a:chExt cx="10953011" cy="2340460"/>
          </a:xfrm>
        </p:grpSpPr>
        <p:cxnSp>
          <p:nvCxnSpPr>
            <p:cNvPr id="8" name="Straight Arrow Connector 7"/>
            <p:cNvCxnSpPr/>
            <p:nvPr/>
          </p:nvCxnSpPr>
          <p:spPr>
            <a:xfrm>
              <a:off x="1095260" y="5962477"/>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81788" y="3622017"/>
              <a:ext cx="1138021" cy="2271265"/>
              <a:chOff x="4459053" y="3567675"/>
              <a:chExt cx="1138021" cy="2271265"/>
            </a:xfrm>
          </p:grpSpPr>
          <p:cxnSp>
            <p:nvCxnSpPr>
              <p:cNvPr id="10" name="Straight Arrow Connector 9"/>
              <p:cNvCxnSpPr/>
              <p:nvPr/>
            </p:nvCxnSpPr>
            <p:spPr>
              <a:xfrm>
                <a:off x="4982559" y="4144032"/>
                <a:ext cx="0" cy="169490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4459053" y="3567675"/>
                <a:ext cx="1138021"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grpSp>
        <p:nvGrpSpPr>
          <p:cNvPr id="12" name="Group 11"/>
          <p:cNvGrpSpPr/>
          <p:nvPr/>
        </p:nvGrpSpPr>
        <p:grpSpPr>
          <a:xfrm>
            <a:off x="1412419" y="4874651"/>
            <a:ext cx="3893575" cy="398882"/>
            <a:chOff x="7708490" y="5185841"/>
            <a:chExt cx="3893575" cy="398882"/>
          </a:xfrm>
        </p:grpSpPr>
        <p:cxnSp>
          <p:nvCxnSpPr>
            <p:cNvPr id="13" name="Straight Arrow Connector 12"/>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4" name="TextBox 13"/>
            <p:cNvSpPr txBox="1"/>
            <p:nvPr/>
          </p:nvSpPr>
          <p:spPr>
            <a:xfrm>
              <a:off x="7826477" y="5185841"/>
              <a:ext cx="3657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OPT Start Date – 60 Day Window</a:t>
              </a:r>
            </a:p>
          </p:txBody>
        </p:sp>
      </p:grpSp>
      <p:grpSp>
        <p:nvGrpSpPr>
          <p:cNvPr id="40" name="Group 39"/>
          <p:cNvGrpSpPr/>
          <p:nvPr/>
        </p:nvGrpSpPr>
        <p:grpSpPr>
          <a:xfrm>
            <a:off x="4376844" y="2887333"/>
            <a:ext cx="1622323" cy="2171984"/>
            <a:chOff x="4376844" y="2887333"/>
            <a:chExt cx="1622323" cy="2171984"/>
          </a:xfrm>
        </p:grpSpPr>
        <p:cxnSp>
          <p:nvCxnSpPr>
            <p:cNvPr id="16" name="Straight Arrow Connector 15"/>
            <p:cNvCxnSpPr/>
            <p:nvPr/>
          </p:nvCxnSpPr>
          <p:spPr>
            <a:xfrm>
              <a:off x="5188006" y="3705118"/>
              <a:ext cx="0" cy="13541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376844" y="2887333"/>
              <a:ext cx="1622323" cy="7389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USCIS Receives Application</a:t>
              </a:r>
            </a:p>
          </p:txBody>
        </p:sp>
      </p:grpSp>
      <p:grpSp>
        <p:nvGrpSpPr>
          <p:cNvPr id="49" name="Group 48"/>
          <p:cNvGrpSpPr/>
          <p:nvPr/>
        </p:nvGrpSpPr>
        <p:grpSpPr>
          <a:xfrm>
            <a:off x="5188006" y="4707853"/>
            <a:ext cx="6393364" cy="417299"/>
            <a:chOff x="5188006" y="4707853"/>
            <a:chExt cx="6393364" cy="417299"/>
          </a:xfrm>
        </p:grpSpPr>
        <p:cxnSp>
          <p:nvCxnSpPr>
            <p:cNvPr id="19" name="Straight Arrow Connector 18"/>
            <p:cNvCxnSpPr/>
            <p:nvPr/>
          </p:nvCxnSpPr>
          <p:spPr>
            <a:xfrm>
              <a:off x="5188006" y="5125152"/>
              <a:ext cx="6393364"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1" name="TextBox 20"/>
            <p:cNvSpPr txBox="1"/>
            <p:nvPr/>
          </p:nvSpPr>
          <p:spPr>
            <a:xfrm>
              <a:off x="5189659" y="4707853"/>
              <a:ext cx="53197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Requested Authorization – 12 months of OPT</a:t>
              </a:r>
            </a:p>
          </p:txBody>
        </p:sp>
      </p:grpSp>
      <p:grpSp>
        <p:nvGrpSpPr>
          <p:cNvPr id="41" name="Group 40"/>
          <p:cNvGrpSpPr/>
          <p:nvPr/>
        </p:nvGrpSpPr>
        <p:grpSpPr>
          <a:xfrm>
            <a:off x="11005180" y="2368135"/>
            <a:ext cx="1152380" cy="2243894"/>
            <a:chOff x="11045540" y="2695236"/>
            <a:chExt cx="1152380" cy="2243894"/>
          </a:xfrm>
        </p:grpSpPr>
        <p:cxnSp>
          <p:nvCxnSpPr>
            <p:cNvPr id="23" name="Straight Arrow Connector 22"/>
            <p:cNvCxnSpPr/>
            <p:nvPr/>
          </p:nvCxnSpPr>
          <p:spPr>
            <a:xfrm>
              <a:off x="11621730" y="3705118"/>
              <a:ext cx="0" cy="1234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1045540" y="2695236"/>
              <a:ext cx="1152380" cy="96159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14 months After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nvGrpSpPr>
          <p:cNvPr id="33" name="Group 32"/>
          <p:cNvGrpSpPr/>
          <p:nvPr/>
        </p:nvGrpSpPr>
        <p:grpSpPr>
          <a:xfrm>
            <a:off x="5233446" y="4276288"/>
            <a:ext cx="2363168" cy="398071"/>
            <a:chOff x="5233446" y="4276288"/>
            <a:chExt cx="2363168" cy="398071"/>
          </a:xfrm>
        </p:grpSpPr>
        <p:cxnSp>
          <p:nvCxnSpPr>
            <p:cNvPr id="30" name="Straight Arrow Connector 29"/>
            <p:cNvCxnSpPr/>
            <p:nvPr/>
          </p:nvCxnSpPr>
          <p:spPr>
            <a:xfrm>
              <a:off x="5286329" y="4674359"/>
              <a:ext cx="226484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233446" y="4276288"/>
              <a:ext cx="23631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USCIS 90 Days Processing</a:t>
              </a:r>
            </a:p>
          </p:txBody>
        </p:sp>
      </p:grpSp>
      <p:grpSp>
        <p:nvGrpSpPr>
          <p:cNvPr id="39" name="Group 38"/>
          <p:cNvGrpSpPr/>
          <p:nvPr/>
        </p:nvGrpSpPr>
        <p:grpSpPr>
          <a:xfrm>
            <a:off x="6720246" y="2449748"/>
            <a:ext cx="1563534" cy="2071459"/>
            <a:chOff x="6720246" y="2449748"/>
            <a:chExt cx="1563534" cy="2071459"/>
          </a:xfrm>
        </p:grpSpPr>
        <p:cxnSp>
          <p:nvCxnSpPr>
            <p:cNvPr id="35" name="Straight Arrow Connector 34"/>
            <p:cNvCxnSpPr/>
            <p:nvPr/>
          </p:nvCxnSpPr>
          <p:spPr>
            <a:xfrm>
              <a:off x="7502013" y="3626234"/>
              <a:ext cx="0" cy="8949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6720246" y="2449748"/>
              <a:ext cx="1563534" cy="109774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USCIS Approves Application and adjusts start date</a:t>
              </a:r>
            </a:p>
          </p:txBody>
        </p:sp>
      </p:grpSp>
      <p:grpSp>
        <p:nvGrpSpPr>
          <p:cNvPr id="48" name="Group 47"/>
          <p:cNvGrpSpPr/>
          <p:nvPr/>
        </p:nvGrpSpPr>
        <p:grpSpPr>
          <a:xfrm>
            <a:off x="7573379" y="4307241"/>
            <a:ext cx="4031226" cy="400612"/>
            <a:chOff x="7573379" y="4307241"/>
            <a:chExt cx="4031226" cy="400612"/>
          </a:xfrm>
        </p:grpSpPr>
        <p:cxnSp>
          <p:nvCxnSpPr>
            <p:cNvPr id="43" name="Straight Arrow Connector 42"/>
            <p:cNvCxnSpPr/>
            <p:nvPr/>
          </p:nvCxnSpPr>
          <p:spPr>
            <a:xfrm>
              <a:off x="7596614" y="4674359"/>
              <a:ext cx="3984756" cy="3349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573379" y="4307241"/>
              <a:ext cx="40312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Actual Work Authorization – 9 months of OPT</a:t>
              </a:r>
            </a:p>
          </p:txBody>
        </p:sp>
      </p:grpSp>
    </p:spTree>
    <p:extLst>
      <p:ext uri="{BB962C8B-B14F-4D97-AF65-F5344CB8AC3E}">
        <p14:creationId xmlns:p14="http://schemas.microsoft.com/office/powerpoint/2010/main" val="4134313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0-#ppt_w/2"/>
                                          </p:val>
                                        </p:tav>
                                        <p:tav tm="100000">
                                          <p:val>
                                            <p:strVal val="#ppt_x"/>
                                          </p:val>
                                        </p:tav>
                                      </p:tavLst>
                                    </p:anim>
                                    <p:anim calcmode="lin" valueType="num">
                                      <p:cBhvr additive="base">
                                        <p:cTn id="26"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0-#ppt_w/2"/>
                                          </p:val>
                                        </p:tav>
                                        <p:tav tm="100000">
                                          <p:val>
                                            <p:strVal val="#ppt_x"/>
                                          </p:val>
                                        </p:tav>
                                      </p:tavLst>
                                    </p:anim>
                                    <p:anim calcmode="lin" valueType="num">
                                      <p:cBhvr additive="base">
                                        <p:cTn id="3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0-#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843866"/>
          </a:xfrm>
        </p:spPr>
        <p:txBody>
          <a:bodyPr/>
          <a:lstStyle/>
          <a:p>
            <a:r>
              <a:rPr lang="en-US" sz="3600" dirty="0">
                <a:solidFill>
                  <a:srgbClr val="E25414"/>
                </a:solidFill>
              </a:rPr>
              <a:t>STEP 3: Request an OPT Recommendation I-20</a:t>
            </a:r>
            <a:endParaRPr lang="en-US" sz="2000" dirty="0">
              <a:solidFill>
                <a:srgbClr val="E25414"/>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Box 4">
            <a:extLst>
              <a:ext uri="{FF2B5EF4-FFF2-40B4-BE49-F238E27FC236}">
                <a16:creationId xmlns:a16="http://schemas.microsoft.com/office/drawing/2014/main" id="{A3ED3DD1-B22D-CFF9-8931-6E5F6AA531B0}"/>
              </a:ext>
            </a:extLst>
          </p:cNvPr>
          <p:cNvSpPr txBox="1"/>
          <p:nvPr/>
        </p:nvSpPr>
        <p:spPr>
          <a:xfrm>
            <a:off x="714376" y="847725"/>
            <a:ext cx="5924550"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Log in to the International Student and Scholar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ISSS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Portal through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MySlice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 to the Student Request Center.</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ADD4C41-568A-CAD9-2FC4-50D119FF1DFD}"/>
              </a:ext>
            </a:extLst>
          </p:cNvPr>
          <p:cNvPicPr>
            <a:picLocks noChangeAspect="1"/>
          </p:cNvPicPr>
          <p:nvPr/>
        </p:nvPicPr>
        <p:blipFill>
          <a:blip r:embed="rId3"/>
          <a:stretch>
            <a:fillRect/>
          </a:stretch>
        </p:blipFill>
        <p:spPr>
          <a:xfrm>
            <a:off x="7429500" y="847725"/>
            <a:ext cx="3596054" cy="2371289"/>
          </a:xfrm>
          <a:prstGeom prst="rect">
            <a:avLst/>
          </a:prstGeom>
        </p:spPr>
      </p:pic>
      <p:pic>
        <p:nvPicPr>
          <p:cNvPr id="7" name="Picture 6">
            <a:extLst>
              <a:ext uri="{FF2B5EF4-FFF2-40B4-BE49-F238E27FC236}">
                <a16:creationId xmlns:a16="http://schemas.microsoft.com/office/drawing/2014/main" id="{89B38E29-9F22-652C-7151-531CD1A430BC}"/>
              </a:ext>
            </a:extLst>
          </p:cNvPr>
          <p:cNvPicPr>
            <a:picLocks noChangeAspect="1"/>
          </p:cNvPicPr>
          <p:nvPr/>
        </p:nvPicPr>
        <p:blipFill>
          <a:blip r:embed="rId4"/>
          <a:stretch>
            <a:fillRect/>
          </a:stretch>
        </p:blipFill>
        <p:spPr>
          <a:xfrm>
            <a:off x="1357831" y="1818708"/>
            <a:ext cx="9992008" cy="4336675"/>
          </a:xfrm>
          <a:prstGeom prst="rect">
            <a:avLst/>
          </a:prstGeom>
        </p:spPr>
      </p:pic>
      <p:cxnSp>
        <p:nvCxnSpPr>
          <p:cNvPr id="15" name="Straight Arrow Connector 14">
            <a:extLst>
              <a:ext uri="{FF2B5EF4-FFF2-40B4-BE49-F238E27FC236}">
                <a16:creationId xmlns:a16="http://schemas.microsoft.com/office/drawing/2014/main" id="{4288F539-56E3-F268-0A87-CE4650C74EBF}"/>
              </a:ext>
            </a:extLst>
          </p:cNvPr>
          <p:cNvCxnSpPr/>
          <p:nvPr/>
        </p:nvCxnSpPr>
        <p:spPr>
          <a:xfrm>
            <a:off x="10022847" y="3393301"/>
            <a:ext cx="295275" cy="491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555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How long can OPT Training be authorized for?</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Rectangle 3"/>
          <p:cNvSpPr/>
          <p:nvPr/>
        </p:nvSpPr>
        <p:spPr>
          <a:xfrm>
            <a:off x="1066800" y="1163793"/>
            <a:ext cx="10515600" cy="353943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All F-1 students are eligible for one year of authorization at each degree level</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12 months at the Bachelor’s level +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12 months at the Master’s level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12 months at the Ph.D.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Some F-1 students may be eligible for additional OPT (STEM extension) if they meet all the requirements</a:t>
            </a:r>
          </a:p>
        </p:txBody>
      </p:sp>
    </p:spTree>
    <p:extLst>
      <p:ext uri="{BB962C8B-B14F-4D97-AF65-F5344CB8AC3E}">
        <p14:creationId xmlns:p14="http://schemas.microsoft.com/office/powerpoint/2010/main" val="35061778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843866"/>
          </a:xfrm>
        </p:spPr>
        <p:txBody>
          <a:bodyPr/>
          <a:lstStyle/>
          <a:p>
            <a:r>
              <a:rPr lang="en-US" sz="3600" dirty="0">
                <a:solidFill>
                  <a:srgbClr val="E25414"/>
                </a:solidFill>
              </a:rPr>
              <a:t>STEP 3: Request an OPT Recommendation I-20</a:t>
            </a:r>
            <a:endParaRPr lang="en-US" sz="2000" dirty="0">
              <a:solidFill>
                <a:srgbClr val="E25414"/>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Box 4">
            <a:extLst>
              <a:ext uri="{FF2B5EF4-FFF2-40B4-BE49-F238E27FC236}">
                <a16:creationId xmlns:a16="http://schemas.microsoft.com/office/drawing/2014/main" id="{A3ED3DD1-B22D-CFF9-8931-6E5F6AA531B0}"/>
              </a:ext>
            </a:extLst>
          </p:cNvPr>
          <p:cNvSpPr txBox="1"/>
          <p:nvPr/>
        </p:nvSpPr>
        <p:spPr>
          <a:xfrm>
            <a:off x="714376" y="847725"/>
            <a:ext cx="5924550" cy="230832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Find the Optional Practical Training (OPT) Request.</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   Complete the Questionnaire.</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Upload the Required Documents: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Advisor’s Letter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Most recent I-94</a:t>
            </a:r>
          </a:p>
          <a:p>
            <a:pPr marL="342900" marR="0" lvl="0" indent="-342900" algn="l" defTabSz="914400" rtl="0" eaLnBrk="1" fontAlgn="auto" latinLnBrk="0" hangingPunct="1">
              <a:lnSpc>
                <a:spcPct val="100000"/>
              </a:lnSpc>
              <a:spcBef>
                <a:spcPts val="0"/>
              </a:spcBef>
              <a:spcAft>
                <a:spcPts val="0"/>
              </a:spcAft>
              <a:buClrTx/>
              <a:buSzTx/>
              <a:buAutoNum type="arabicPeriod" startAt="6"/>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Read the Next Steps and Confirm.</a:t>
            </a:r>
          </a:p>
          <a:p>
            <a:pPr marL="342900" marR="0" lvl="0" indent="-342900" algn="l" defTabSz="914400" rtl="0" eaLnBrk="1" fontAlgn="auto" latinLnBrk="0" hangingPunct="1">
              <a:lnSpc>
                <a:spcPct val="100000"/>
              </a:lnSpc>
              <a:spcBef>
                <a:spcPts val="0"/>
              </a:spcBef>
              <a:spcAft>
                <a:spcPts val="0"/>
              </a:spcAft>
              <a:buClrTx/>
              <a:buSzTx/>
              <a:buAutoNum type="arabicPeriod" startAt="6"/>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Submit Request.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4CF1053E-663C-D6E9-942A-95B9C2FAE176}"/>
              </a:ext>
            </a:extLst>
          </p:cNvPr>
          <p:cNvPicPr>
            <a:picLocks noChangeAspect="1"/>
          </p:cNvPicPr>
          <p:nvPr/>
        </p:nvPicPr>
        <p:blipFill>
          <a:blip r:embed="rId3"/>
          <a:stretch>
            <a:fillRect/>
          </a:stretch>
        </p:blipFill>
        <p:spPr>
          <a:xfrm>
            <a:off x="8834843" y="847725"/>
            <a:ext cx="2232748" cy="1894219"/>
          </a:xfrm>
          <a:prstGeom prst="rect">
            <a:avLst/>
          </a:prstGeom>
        </p:spPr>
      </p:pic>
      <p:pic>
        <p:nvPicPr>
          <p:cNvPr id="19" name="Picture 18">
            <a:extLst>
              <a:ext uri="{FF2B5EF4-FFF2-40B4-BE49-F238E27FC236}">
                <a16:creationId xmlns:a16="http://schemas.microsoft.com/office/drawing/2014/main" id="{F81369E6-CF15-F90A-B183-98FD4A1FB967}"/>
              </a:ext>
            </a:extLst>
          </p:cNvPr>
          <p:cNvPicPr>
            <a:picLocks noChangeAspect="1"/>
          </p:cNvPicPr>
          <p:nvPr/>
        </p:nvPicPr>
        <p:blipFill>
          <a:blip r:embed="rId4"/>
          <a:stretch>
            <a:fillRect/>
          </a:stretch>
        </p:blipFill>
        <p:spPr>
          <a:xfrm>
            <a:off x="926908" y="2917256"/>
            <a:ext cx="11061388" cy="3230346"/>
          </a:xfrm>
          <a:prstGeom prst="rect">
            <a:avLst/>
          </a:prstGeom>
        </p:spPr>
      </p:pic>
      <p:pic>
        <p:nvPicPr>
          <p:cNvPr id="21" name="Picture 20">
            <a:extLst>
              <a:ext uri="{FF2B5EF4-FFF2-40B4-BE49-F238E27FC236}">
                <a16:creationId xmlns:a16="http://schemas.microsoft.com/office/drawing/2014/main" id="{889859F1-FF21-51FD-3006-1406E4F57D63}"/>
              </a:ext>
            </a:extLst>
          </p:cNvPr>
          <p:cNvPicPr>
            <a:picLocks noChangeAspect="1"/>
          </p:cNvPicPr>
          <p:nvPr/>
        </p:nvPicPr>
        <p:blipFill>
          <a:blip r:embed="rId5"/>
          <a:stretch>
            <a:fillRect/>
          </a:stretch>
        </p:blipFill>
        <p:spPr>
          <a:xfrm>
            <a:off x="1811297" y="2886725"/>
            <a:ext cx="8651658" cy="3230346"/>
          </a:xfrm>
          <a:prstGeom prst="rect">
            <a:avLst/>
          </a:prstGeom>
        </p:spPr>
      </p:pic>
      <p:pic>
        <p:nvPicPr>
          <p:cNvPr id="23" name="Picture 22">
            <a:extLst>
              <a:ext uri="{FF2B5EF4-FFF2-40B4-BE49-F238E27FC236}">
                <a16:creationId xmlns:a16="http://schemas.microsoft.com/office/drawing/2014/main" id="{9E7580CE-2231-D14D-AFDA-B010C96CD85E}"/>
              </a:ext>
            </a:extLst>
          </p:cNvPr>
          <p:cNvPicPr>
            <a:picLocks noChangeAspect="1"/>
          </p:cNvPicPr>
          <p:nvPr/>
        </p:nvPicPr>
        <p:blipFill>
          <a:blip r:embed="rId6"/>
          <a:stretch>
            <a:fillRect/>
          </a:stretch>
        </p:blipFill>
        <p:spPr>
          <a:xfrm>
            <a:off x="2600189" y="2876399"/>
            <a:ext cx="7862766" cy="3240671"/>
          </a:xfrm>
          <a:prstGeom prst="rect">
            <a:avLst/>
          </a:prstGeom>
        </p:spPr>
      </p:pic>
      <p:cxnSp>
        <p:nvCxnSpPr>
          <p:cNvPr id="15" name="Straight Arrow Connector 14">
            <a:extLst>
              <a:ext uri="{FF2B5EF4-FFF2-40B4-BE49-F238E27FC236}">
                <a16:creationId xmlns:a16="http://schemas.microsoft.com/office/drawing/2014/main" id="{4288F539-56E3-F268-0A87-CE4650C74EBF}"/>
              </a:ext>
            </a:extLst>
          </p:cNvPr>
          <p:cNvCxnSpPr/>
          <p:nvPr/>
        </p:nvCxnSpPr>
        <p:spPr>
          <a:xfrm>
            <a:off x="9185243" y="5395279"/>
            <a:ext cx="295275" cy="491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674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9"/>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sz="3200" dirty="0"/>
              <a:t>STEP 4: Prepare Documents for OPT Application (I-765)</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3834832"/>
          </a:xfrm>
          <a:prstGeom prst="rect">
            <a:avLst/>
          </a:prstGeom>
        </p:spPr>
        <p:txBody>
          <a:bodyPr wrap="square">
            <a:spAutoFit/>
          </a:bodyPr>
          <a:lstStyle/>
          <a:p>
            <a:pPr>
              <a:lnSpc>
                <a:spcPct val="80000"/>
              </a:lnSpc>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While you are waiting for your OPT I-20 you should prepare digital files of the following for your I-765:</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1800" dirty="0">
                <a:effectLst/>
                <a:latin typeface="Verdana" panose="020B0604030504040204" pitchFamily="34" charset="0"/>
                <a:ea typeface="Calibri" panose="020F0502020204030204" pitchFamily="34" charset="0"/>
                <a:cs typeface="Times New Roman" panose="02020603050405020304" pitchFamily="18" charset="0"/>
              </a:rPr>
              <a:t>A </a:t>
            </a:r>
            <a:r>
              <a:rPr lang="en-US" sz="1800" u="sng" dirty="0">
                <a:solidFill>
                  <a:srgbClr val="0563C1"/>
                </a:solidFill>
                <a:effectLst/>
                <a:latin typeface="Verdana" panose="020B0604030504040204" pitchFamily="34" charset="0"/>
                <a:ea typeface="Calibri" panose="020F0502020204030204" pitchFamily="34" charset="0"/>
                <a:cs typeface="Times New Roman" panose="02020603050405020304" pitchFamily="18" charset="0"/>
                <a:hlinkClick r:id="rId3"/>
              </a:rPr>
              <a:t>passport style photograph</a:t>
            </a:r>
            <a:r>
              <a:rPr lang="en-US" sz="1800" dirty="0">
                <a:effectLst/>
                <a:latin typeface="Verdana" panose="020B0604030504040204" pitchFamily="34" charset="0"/>
                <a:ea typeface="Calibri" panose="020F0502020204030204" pitchFamily="34" charset="0"/>
                <a:cs typeface="Times New Roman" panose="02020603050405020304" pitchFamily="18" charset="0"/>
              </a:rPr>
              <a:t>. 2 X 2 inches, white or light background, no glasses.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Verdana" panose="020B0604030504040204" pitchFamily="34" charset="0"/>
                <a:ea typeface="Calibri" panose="020F0502020204030204" pitchFamily="34" charset="0"/>
                <a:cs typeface="Times New Roman" panose="02020603050405020304" pitchFamily="18" charset="0"/>
              </a:rPr>
              <a:t>Your </a:t>
            </a:r>
            <a:r>
              <a:rPr lang="en-US" sz="1800" u="sng" dirty="0">
                <a:solidFill>
                  <a:srgbClr val="0563C1"/>
                </a:solidFill>
                <a:effectLst/>
                <a:latin typeface="Verdana" panose="020B0604030504040204" pitchFamily="34" charset="0"/>
                <a:ea typeface="Calibri" panose="020F0502020204030204" pitchFamily="34" charset="0"/>
                <a:cs typeface="Times New Roman" panose="02020603050405020304" pitchFamily="18" charset="0"/>
                <a:hlinkClick r:id="rId4"/>
              </a:rPr>
              <a:t>most recent I-94</a:t>
            </a:r>
            <a:r>
              <a:rPr lang="en-US" sz="1800" dirty="0">
                <a:effectLst/>
                <a:latin typeface="Verdana" panose="020B060403050404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Verdana" panose="020B0604030504040204" pitchFamily="34" charset="0"/>
                <a:ea typeface="Calibri" panose="020F0502020204030204" pitchFamily="34" charset="0"/>
                <a:cs typeface="Times New Roman" panose="02020603050405020304" pitchFamily="18" charset="0"/>
              </a:rPr>
              <a:t>Y</a:t>
            </a:r>
            <a:r>
              <a:rPr lang="en-US" sz="1800" dirty="0">
                <a:effectLst/>
                <a:latin typeface="Verdana" panose="020B0604030504040204" pitchFamily="34" charset="0"/>
                <a:ea typeface="Calibri" panose="020F0502020204030204" pitchFamily="34" charset="0"/>
                <a:cs typeface="Times New Roman" panose="02020603050405020304" pitchFamily="18" charset="0"/>
              </a:rPr>
              <a:t>our passport biodata page (with photo and expiration date) and most recent F-1 visa.</a:t>
            </a:r>
          </a:p>
          <a:p>
            <a:pPr marL="342900" indent="-342900">
              <a:lnSpc>
                <a:spcPct val="107000"/>
              </a:lnSpc>
              <a:buFont typeface="Symbol" panose="05050102010706020507" pitchFamily="18" charset="2"/>
              <a:buChar char=""/>
            </a:pPr>
            <a:r>
              <a:rPr lang="en-US" sz="1800" dirty="0">
                <a:effectLst/>
                <a:latin typeface="Verdana" panose="020B0604030504040204" pitchFamily="34" charset="0"/>
                <a:ea typeface="Calibri" panose="020F0502020204030204" pitchFamily="34" charset="0"/>
                <a:cs typeface="Times New Roman" panose="02020603050405020304" pitchFamily="18" charset="0"/>
              </a:rPr>
              <a:t>Any previous Employment Authorization Document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EAD</a:t>
            </a:r>
            <a:r>
              <a:rPr lang="en-US" sz="1800" dirty="0">
                <a:effectLst/>
                <a:latin typeface="Verdana" panose="020B0604030504040204" pitchFamily="34" charset="0"/>
                <a:ea typeface="Calibri" panose="020F0502020204030204" pitchFamily="34" charset="0"/>
                <a:cs typeface="Times New Roman" panose="02020603050405020304" pitchFamily="18" charset="0"/>
              </a:rPr>
              <a:t>) from USCIS if you have had employment authorization in the past (e.g., OPT for previous degree).</a:t>
            </a:r>
          </a:p>
          <a:p>
            <a:pPr marL="342900" indent="-342900">
              <a:lnSpc>
                <a:spcPct val="107000"/>
              </a:lnSpc>
              <a:buFont typeface="Symbol" panose="05050102010706020507" pitchFamily="18" charset="2"/>
              <a:buChar char=""/>
            </a:pPr>
            <a:r>
              <a:rPr lang="en-US" dirty="0">
                <a:latin typeface="Verdana" panose="020B0604030504040204" pitchFamily="34" charset="0"/>
                <a:ea typeface="Calibri" panose="020F0502020204030204" pitchFamily="34" charset="0"/>
                <a:cs typeface="Times New Roman" panose="02020603050405020304" pitchFamily="18" charset="0"/>
              </a:rPr>
              <a:t>A</a:t>
            </a:r>
            <a:r>
              <a:rPr lang="en-US" sz="1800" dirty="0">
                <a:effectLst/>
                <a:latin typeface="Verdana" panose="020B0604030504040204" pitchFamily="34" charset="0"/>
                <a:ea typeface="Calibri" panose="020F0502020204030204" pitchFamily="34" charset="0"/>
                <a:cs typeface="Times New Roman" panose="02020603050405020304" pitchFamily="18" charset="0"/>
              </a:rPr>
              <a:t>ny I-20s authorizing CPT and/or OPT</a:t>
            </a:r>
          </a:p>
          <a:p>
            <a:pPr marL="342900" indent="-342900">
              <a:lnSpc>
                <a:spcPct val="107000"/>
              </a:lnSpc>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pPr>
            <a:r>
              <a:rPr lang="en-US" sz="1800" dirty="0">
                <a:effectLst/>
                <a:latin typeface="Verdana" panose="020B0604030504040204" pitchFamily="34" charset="0"/>
                <a:ea typeface="Calibri" panose="020F0502020204030204" pitchFamily="34" charset="0"/>
                <a:cs typeface="Times New Roman" panose="02020603050405020304" pitchFamily="18" charset="0"/>
              </a:rPr>
              <a:t>You will also need your OPT Recommendation I-20 from ISSS Portal once it is available</a:t>
            </a: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003131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3200" dirty="0"/>
              <a:t>STEP 4: Prepare Documents for OPT Application (I-765)</a:t>
            </a:r>
            <a:endParaRPr lang="en-US" sz="2000" dirty="0">
              <a:solidFill>
                <a:srgbClr val="E25414"/>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Obtain a 2” x 2” inch photo of yourself (no eye glasses allowed)</a:t>
            </a: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The photo must be from within the last 30 days, do NOT use passport or visa photos that you might have if they were not taken within the last 30 days</a:t>
            </a: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6" name="Picture 5"/>
          <p:cNvPicPr>
            <a:picLocks noChangeAspect="1"/>
          </p:cNvPicPr>
          <p:nvPr/>
        </p:nvPicPr>
        <p:blipFill>
          <a:blip r:embed="rId3"/>
          <a:stretch>
            <a:fillRect/>
          </a:stretch>
        </p:blipFill>
        <p:spPr>
          <a:xfrm>
            <a:off x="2006121" y="1453711"/>
            <a:ext cx="2733675" cy="1946787"/>
          </a:xfrm>
          <a:prstGeom prst="rect">
            <a:avLst/>
          </a:prstGeom>
        </p:spPr>
      </p:pic>
      <p:pic>
        <p:nvPicPr>
          <p:cNvPr id="7" name="Picture 6"/>
          <p:cNvPicPr>
            <a:picLocks noChangeAspect="1"/>
          </p:cNvPicPr>
          <p:nvPr/>
        </p:nvPicPr>
        <p:blipFill>
          <a:blip r:embed="rId4"/>
          <a:stretch>
            <a:fillRect/>
          </a:stretch>
        </p:blipFill>
        <p:spPr>
          <a:xfrm>
            <a:off x="6177750" y="1569039"/>
            <a:ext cx="1390651" cy="1463321"/>
          </a:xfrm>
          <a:prstGeom prst="rect">
            <a:avLst/>
          </a:prstGeom>
          <a:ln>
            <a:solidFill>
              <a:schemeClr val="tx1"/>
            </a:solidFill>
          </a:ln>
        </p:spPr>
      </p:pic>
      <p:grpSp>
        <p:nvGrpSpPr>
          <p:cNvPr id="13" name="Group 12"/>
          <p:cNvGrpSpPr/>
          <p:nvPr/>
        </p:nvGrpSpPr>
        <p:grpSpPr>
          <a:xfrm>
            <a:off x="5994398" y="1723207"/>
            <a:ext cx="1730478" cy="1154983"/>
            <a:chOff x="6027174" y="1691148"/>
            <a:chExt cx="1730478" cy="2045110"/>
          </a:xfrm>
        </p:grpSpPr>
        <p:cxnSp>
          <p:nvCxnSpPr>
            <p:cNvPr id="9" name="Straight Connector 8"/>
            <p:cNvCxnSpPr/>
            <p:nvPr/>
          </p:nvCxnSpPr>
          <p:spPr>
            <a:xfrm>
              <a:off x="6027174" y="1789471"/>
              <a:ext cx="1730478" cy="19467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106633" y="1691148"/>
              <a:ext cx="1651019" cy="20451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669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C82725-F20B-DE1D-97C0-6A339AECC517}"/>
              </a:ext>
            </a:extLst>
          </p:cNvPr>
          <p:cNvSpPr>
            <a:spLocks noGrp="1"/>
          </p:cNvSpPr>
          <p:nvPr>
            <p:ph type="sldNum" sz="quarter" idx="10"/>
          </p:nvPr>
        </p:nvSpPr>
        <p:spPr/>
        <p:txBody>
          <a:bodyPr/>
          <a:lstStyle/>
          <a:p>
            <a:fld id="{F343A32A-436A-8143-8894-653E98457856}" type="slidenum">
              <a:rPr lang="en-US" smtClean="0"/>
              <a:pPr/>
              <a:t>33</a:t>
            </a:fld>
            <a:endParaRPr lang="en-US" dirty="0"/>
          </a:p>
        </p:txBody>
      </p:sp>
      <p:sp>
        <p:nvSpPr>
          <p:cNvPr id="3" name="Title 2">
            <a:extLst>
              <a:ext uri="{FF2B5EF4-FFF2-40B4-BE49-F238E27FC236}">
                <a16:creationId xmlns:a16="http://schemas.microsoft.com/office/drawing/2014/main" id="{08FD3BA2-1372-CF5F-F26C-0EA2C2F4B75A}"/>
              </a:ext>
            </a:extLst>
          </p:cNvPr>
          <p:cNvSpPr>
            <a:spLocks noGrp="1"/>
          </p:cNvSpPr>
          <p:nvPr>
            <p:ph type="title"/>
          </p:nvPr>
        </p:nvSpPr>
        <p:spPr>
          <a:xfrm>
            <a:off x="1029539" y="211027"/>
            <a:ext cx="10668000" cy="632988"/>
          </a:xfrm>
        </p:spPr>
        <p:txBody>
          <a:bodyPr/>
          <a:lstStyle/>
          <a:p>
            <a:r>
              <a:rPr lang="en-US" sz="3200" dirty="0"/>
              <a:t>STEP 4: Prepare Documents for OPT Application (I-765)</a:t>
            </a:r>
          </a:p>
        </p:txBody>
      </p:sp>
      <p:sp>
        <p:nvSpPr>
          <p:cNvPr id="4" name="Text Placeholder 3">
            <a:extLst>
              <a:ext uri="{FF2B5EF4-FFF2-40B4-BE49-F238E27FC236}">
                <a16:creationId xmlns:a16="http://schemas.microsoft.com/office/drawing/2014/main" id="{4D89D6B2-1670-5CBF-2F42-2276897DED88}"/>
              </a:ext>
            </a:extLst>
          </p:cNvPr>
          <p:cNvSpPr>
            <a:spLocks noGrp="1"/>
          </p:cNvSpPr>
          <p:nvPr>
            <p:ph type="body" sz="quarter" idx="20"/>
          </p:nvPr>
        </p:nvSpPr>
        <p:spPr>
          <a:xfrm>
            <a:off x="909177" y="1044489"/>
            <a:ext cx="10667998" cy="5015618"/>
          </a:xfrm>
        </p:spPr>
        <p:txBody>
          <a:bodyPr/>
          <a:lstStyle/>
          <a:p>
            <a:r>
              <a:rPr lang="en-US" sz="1800" dirty="0">
                <a:latin typeface="+mn-lt"/>
              </a:rPr>
              <a:t>Downloading your OPT Recommendation I-20 from the </a:t>
            </a:r>
            <a:r>
              <a:rPr lang="en-US" sz="1800" dirty="0" err="1">
                <a:latin typeface="+mn-lt"/>
              </a:rPr>
              <a:t>ISSS</a:t>
            </a:r>
            <a:r>
              <a:rPr lang="en-US" sz="1800" dirty="0">
                <a:latin typeface="+mn-lt"/>
              </a:rPr>
              <a:t> Portal:</a:t>
            </a:r>
          </a:p>
          <a:p>
            <a:pPr marL="571500" indent="-571500">
              <a:buFont typeface="Arial" panose="020B0604020202020204" pitchFamily="34" charset="0"/>
              <a:buChar char="•"/>
            </a:pPr>
            <a:r>
              <a:rPr lang="en-US" sz="1800" dirty="0">
                <a:latin typeface="+mn-lt"/>
              </a:rPr>
              <a:t>You will receive an email when your OPT Recommendation I-20 is available in your </a:t>
            </a:r>
            <a:r>
              <a:rPr lang="en-US" sz="1800" dirty="0" err="1">
                <a:latin typeface="+mn-lt"/>
              </a:rPr>
              <a:t>ISSS</a:t>
            </a:r>
            <a:r>
              <a:rPr lang="en-US" sz="1800" dirty="0">
                <a:latin typeface="+mn-lt"/>
              </a:rPr>
              <a:t> Portal</a:t>
            </a:r>
          </a:p>
          <a:p>
            <a:pPr marL="571500" indent="-571500">
              <a:buFont typeface="Arial" panose="020B0604020202020204" pitchFamily="34" charset="0"/>
              <a:buChar char="•"/>
            </a:pPr>
            <a:r>
              <a:rPr lang="en-US" sz="1800" dirty="0">
                <a:latin typeface="+mn-lt"/>
              </a:rPr>
              <a:t>Steps to retrieve your I-20:</a:t>
            </a:r>
          </a:p>
          <a:p>
            <a:pPr marL="1028700" lvl="1" indent="-571500">
              <a:buFont typeface="Arial" panose="020B0604020202020204" pitchFamily="34" charset="0"/>
              <a:buChar char="•"/>
            </a:pPr>
            <a:r>
              <a:rPr lang="en-US" sz="1600" dirty="0"/>
              <a:t>Go to the ISSS Portal</a:t>
            </a:r>
          </a:p>
          <a:p>
            <a:pPr marL="1028700" lvl="1" indent="-571500">
              <a:buFont typeface="Arial" panose="020B0604020202020204" pitchFamily="34" charset="0"/>
              <a:buChar char="•"/>
            </a:pPr>
            <a:r>
              <a:rPr lang="en-US" sz="1600" dirty="0"/>
              <a:t>Navigate to the Student Request Center</a:t>
            </a:r>
          </a:p>
          <a:p>
            <a:pPr marL="1028700" lvl="1" indent="-571500">
              <a:buFont typeface="Arial" panose="020B0604020202020204" pitchFamily="34" charset="0"/>
              <a:buChar char="•"/>
            </a:pPr>
            <a:r>
              <a:rPr lang="en-US" sz="1600" dirty="0"/>
              <a:t>Find the documents section</a:t>
            </a:r>
          </a:p>
          <a:p>
            <a:pPr marL="1028700" lvl="1" indent="-571500">
              <a:buFont typeface="Arial" panose="020B0604020202020204" pitchFamily="34" charset="0"/>
              <a:buChar char="•"/>
            </a:pPr>
            <a:r>
              <a:rPr lang="en-US" sz="1600" dirty="0"/>
              <a:t>Download, print and sign your I-20</a:t>
            </a:r>
          </a:p>
        </p:txBody>
      </p:sp>
      <p:sp>
        <p:nvSpPr>
          <p:cNvPr id="6" name="Text Placeholder 5">
            <a:extLst>
              <a:ext uri="{FF2B5EF4-FFF2-40B4-BE49-F238E27FC236}">
                <a16:creationId xmlns:a16="http://schemas.microsoft.com/office/drawing/2014/main" id="{CA1BCBEB-F6FD-C0A2-A59D-921D064E1A06}"/>
              </a:ext>
            </a:extLst>
          </p:cNvPr>
          <p:cNvSpPr>
            <a:spLocks noGrp="1"/>
          </p:cNvSpPr>
          <p:nvPr>
            <p:ph type="body" sz="quarter" idx="21"/>
          </p:nvPr>
        </p:nvSpPr>
        <p:spPr/>
        <p:txBody>
          <a:bodyPr/>
          <a:lstStyle/>
          <a:p>
            <a:r>
              <a:rPr lang="en-US" dirty="0"/>
              <a:t>Center for International Services</a:t>
            </a:r>
          </a:p>
        </p:txBody>
      </p:sp>
      <p:pic>
        <p:nvPicPr>
          <p:cNvPr id="7" name="Picture 6">
            <a:extLst>
              <a:ext uri="{FF2B5EF4-FFF2-40B4-BE49-F238E27FC236}">
                <a16:creationId xmlns:a16="http://schemas.microsoft.com/office/drawing/2014/main" id="{D81BB37F-1743-6479-CCBE-B3AC4BB21FBD}"/>
              </a:ext>
            </a:extLst>
          </p:cNvPr>
          <p:cNvPicPr>
            <a:picLocks noChangeAspect="1"/>
          </p:cNvPicPr>
          <p:nvPr/>
        </p:nvPicPr>
        <p:blipFill>
          <a:blip r:embed="rId2"/>
          <a:stretch>
            <a:fillRect/>
          </a:stretch>
        </p:blipFill>
        <p:spPr>
          <a:xfrm>
            <a:off x="5987860" y="1902473"/>
            <a:ext cx="3114675" cy="2514600"/>
          </a:xfrm>
          <a:prstGeom prst="rect">
            <a:avLst/>
          </a:prstGeom>
        </p:spPr>
      </p:pic>
      <p:pic>
        <p:nvPicPr>
          <p:cNvPr id="8" name="Picture 7">
            <a:extLst>
              <a:ext uri="{FF2B5EF4-FFF2-40B4-BE49-F238E27FC236}">
                <a16:creationId xmlns:a16="http://schemas.microsoft.com/office/drawing/2014/main" id="{B8888DCA-4BD1-5B55-280D-F62D4CDE14ED}"/>
              </a:ext>
            </a:extLst>
          </p:cNvPr>
          <p:cNvPicPr>
            <a:picLocks noChangeAspect="1"/>
          </p:cNvPicPr>
          <p:nvPr/>
        </p:nvPicPr>
        <p:blipFill>
          <a:blip r:embed="rId3"/>
          <a:stretch>
            <a:fillRect/>
          </a:stretch>
        </p:blipFill>
        <p:spPr>
          <a:xfrm>
            <a:off x="1360369" y="4218463"/>
            <a:ext cx="10307378" cy="322801"/>
          </a:xfrm>
          <a:prstGeom prst="rect">
            <a:avLst/>
          </a:prstGeom>
        </p:spPr>
      </p:pic>
      <p:cxnSp>
        <p:nvCxnSpPr>
          <p:cNvPr id="10" name="Straight Arrow Connector 9">
            <a:extLst>
              <a:ext uri="{FF2B5EF4-FFF2-40B4-BE49-F238E27FC236}">
                <a16:creationId xmlns:a16="http://schemas.microsoft.com/office/drawing/2014/main" id="{DFFB4E33-9AC4-25B3-F9D8-794998795915}"/>
              </a:ext>
            </a:extLst>
          </p:cNvPr>
          <p:cNvCxnSpPr/>
          <p:nvPr/>
        </p:nvCxnSpPr>
        <p:spPr>
          <a:xfrm>
            <a:off x="10591045" y="3586315"/>
            <a:ext cx="534155" cy="5550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FC3BE10-3E10-0152-3BDE-CC3A6DFE5099}"/>
              </a:ext>
            </a:extLst>
          </p:cNvPr>
          <p:cNvPicPr>
            <a:picLocks noChangeAspect="1"/>
          </p:cNvPicPr>
          <p:nvPr/>
        </p:nvPicPr>
        <p:blipFill>
          <a:blip r:embed="rId4"/>
          <a:stretch>
            <a:fillRect/>
          </a:stretch>
        </p:blipFill>
        <p:spPr>
          <a:xfrm>
            <a:off x="1543576" y="4618376"/>
            <a:ext cx="6761526" cy="1518843"/>
          </a:xfrm>
          <a:prstGeom prst="rect">
            <a:avLst/>
          </a:prstGeom>
        </p:spPr>
      </p:pic>
    </p:spTree>
    <p:extLst>
      <p:ext uri="{BB962C8B-B14F-4D97-AF65-F5344CB8AC3E}">
        <p14:creationId xmlns:p14="http://schemas.microsoft.com/office/powerpoint/2010/main" val="1343776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2" presetClass="entr" presetSubtype="9"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34</a:t>
            </a:fld>
            <a:endParaRPr lang="en-US" dirty="0"/>
          </a:p>
        </p:txBody>
      </p:sp>
      <p:sp>
        <p:nvSpPr>
          <p:cNvPr id="3" name="Title 2"/>
          <p:cNvSpPr>
            <a:spLocks noGrp="1"/>
          </p:cNvSpPr>
          <p:nvPr>
            <p:ph type="title"/>
          </p:nvPr>
        </p:nvSpPr>
        <p:spPr/>
        <p:txBody>
          <a:bodyPr/>
          <a:lstStyle/>
          <a:p>
            <a:r>
              <a:rPr lang="en-US" sz="3200" dirty="0"/>
              <a:t>STEP 4: Prepare Documents for OPT Application (I-765)</a:t>
            </a:r>
          </a:p>
        </p:txBody>
      </p:sp>
      <p:sp>
        <p:nvSpPr>
          <p:cNvPr id="6" name="Text Placeholder 5"/>
          <p:cNvSpPr>
            <a:spLocks noGrp="1"/>
          </p:cNvSpPr>
          <p:nvPr>
            <p:ph type="body" sz="quarter" idx="18"/>
          </p:nvPr>
        </p:nvSpPr>
        <p:spPr/>
        <p:txBody>
          <a:bodyPr/>
          <a:lstStyle/>
          <a:p>
            <a:r>
              <a:rPr lang="en-US" dirty="0"/>
              <a:t>Center for International Services</a:t>
            </a:r>
          </a:p>
        </p:txBody>
      </p:sp>
      <p:pic>
        <p:nvPicPr>
          <p:cNvPr id="11" name="Picture 10" descr="Graphical user interface, text, application&#10;&#10;Description automatically generated">
            <a:extLst>
              <a:ext uri="{FF2B5EF4-FFF2-40B4-BE49-F238E27FC236}">
                <a16:creationId xmlns:a16="http://schemas.microsoft.com/office/drawing/2014/main" id="{E3FCCAF6-B8BA-8949-0FBC-8B211E0EF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779" y="993530"/>
            <a:ext cx="3989940" cy="5152257"/>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1AE8AF4D-C032-9546-00C0-59EE3DD36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4860" y="993530"/>
            <a:ext cx="3989939" cy="5118047"/>
          </a:xfrm>
          <a:prstGeom prst="rect">
            <a:avLst/>
          </a:prstGeom>
        </p:spPr>
      </p:pic>
      <p:cxnSp>
        <p:nvCxnSpPr>
          <p:cNvPr id="15" name="Straight Arrow Connector 14">
            <a:extLst>
              <a:ext uri="{FF2B5EF4-FFF2-40B4-BE49-F238E27FC236}">
                <a16:creationId xmlns:a16="http://schemas.microsoft.com/office/drawing/2014/main" id="{C099E5E5-2C95-E539-F909-9A847CEBE356}"/>
              </a:ext>
            </a:extLst>
          </p:cNvPr>
          <p:cNvCxnSpPr/>
          <p:nvPr/>
        </p:nvCxnSpPr>
        <p:spPr>
          <a:xfrm>
            <a:off x="4654889" y="4756638"/>
            <a:ext cx="465992" cy="5802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D15E38A-462F-A5FA-9ABF-F33EBAD79B21}"/>
              </a:ext>
            </a:extLst>
          </p:cNvPr>
          <p:cNvCxnSpPr/>
          <p:nvPr/>
        </p:nvCxnSpPr>
        <p:spPr>
          <a:xfrm>
            <a:off x="5934808" y="4756638"/>
            <a:ext cx="465992" cy="5802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C460555-85E4-2948-9582-A2903AE7687D}"/>
              </a:ext>
            </a:extLst>
          </p:cNvPr>
          <p:cNvSpPr txBox="1"/>
          <p:nvPr/>
        </p:nvSpPr>
        <p:spPr>
          <a:xfrm>
            <a:off x="1066799" y="993530"/>
            <a:ext cx="262397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You should print your I-20 from your </a:t>
            </a:r>
            <a:r>
              <a:rPr lang="en-US" dirty="0" err="1"/>
              <a:t>ISSS</a:t>
            </a:r>
            <a:r>
              <a:rPr lang="en-US" dirty="0"/>
              <a:t> Portal, sign and date it in ink, and then scan it.</a:t>
            </a:r>
          </a:p>
          <a:p>
            <a:endParaRPr lang="en-US" dirty="0"/>
          </a:p>
          <a:p>
            <a:pPr marL="285750" indent="-285750">
              <a:buFont typeface="Arial" panose="020B0604020202020204" pitchFamily="34" charset="0"/>
              <a:buChar char="•"/>
            </a:pPr>
            <a:r>
              <a:rPr lang="en-US" dirty="0"/>
              <a:t>You will upload this I-20 to your I-765 application. </a:t>
            </a:r>
          </a:p>
        </p:txBody>
      </p:sp>
    </p:spTree>
    <p:extLst>
      <p:ext uri="{BB962C8B-B14F-4D97-AF65-F5344CB8AC3E}">
        <p14:creationId xmlns:p14="http://schemas.microsoft.com/office/powerpoint/2010/main" val="2037758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Creating your USCIS Account &amp;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
        <p:nvSpPr>
          <p:cNvPr id="7" name="TextBox 6">
            <a:extLst>
              <a:ext uri="{FF2B5EF4-FFF2-40B4-BE49-F238E27FC236}">
                <a16:creationId xmlns:a16="http://schemas.microsoft.com/office/drawing/2014/main" id="{84F3FFCE-3C5C-45A2-B3DE-CC5E1B05552C}"/>
              </a:ext>
            </a:extLst>
          </p:cNvPr>
          <p:cNvSpPr txBox="1"/>
          <p:nvPr/>
        </p:nvSpPr>
        <p:spPr>
          <a:xfrm>
            <a:off x="7177105" y="1114757"/>
            <a:ext cx="4408839" cy="369331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 to: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https://myaccount.uscis.gov</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Create an account (or log in to an existing account once you have established an account)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After you have created your account the first time, you will log in each time after with your email and password; the system will send you a pin that you will enter</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 will do this each time you log 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Graphical user interface, website&#10;&#10;Description automatically generated">
            <a:extLst>
              <a:ext uri="{FF2B5EF4-FFF2-40B4-BE49-F238E27FC236}">
                <a16:creationId xmlns:a16="http://schemas.microsoft.com/office/drawing/2014/main" id="{F4F31E6B-1699-41D1-9EDE-8DF597481F6E}"/>
              </a:ext>
            </a:extLst>
          </p:cNvPr>
          <p:cNvPicPr>
            <a:picLocks noChangeAspect="1"/>
          </p:cNvPicPr>
          <p:nvPr/>
        </p:nvPicPr>
        <p:blipFill>
          <a:blip r:embed="rId4"/>
          <a:stretch>
            <a:fillRect/>
          </a:stretch>
        </p:blipFill>
        <p:spPr>
          <a:xfrm>
            <a:off x="883013" y="1028700"/>
            <a:ext cx="5930537" cy="4323806"/>
          </a:xfrm>
          <a:prstGeom prst="rect">
            <a:avLst/>
          </a:prstGeom>
        </p:spPr>
      </p:pic>
    </p:spTree>
    <p:extLst>
      <p:ext uri="{BB962C8B-B14F-4D97-AF65-F5344CB8AC3E}">
        <p14:creationId xmlns:p14="http://schemas.microsoft.com/office/powerpoint/2010/main" val="319499112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website&#10;&#10;Description automatically generated">
            <a:extLst>
              <a:ext uri="{FF2B5EF4-FFF2-40B4-BE49-F238E27FC236}">
                <a16:creationId xmlns:a16="http://schemas.microsoft.com/office/drawing/2014/main" id="{7DFD9B8C-DC72-4E49-9FD8-370794E858C8}"/>
              </a:ext>
            </a:extLst>
          </p:cNvPr>
          <p:cNvPicPr>
            <a:picLocks noChangeAspect="1"/>
          </p:cNvPicPr>
          <p:nvPr/>
        </p:nvPicPr>
        <p:blipFill>
          <a:blip r:embed="rId3"/>
          <a:stretch>
            <a:fillRect/>
          </a:stretch>
        </p:blipFill>
        <p:spPr>
          <a:xfrm>
            <a:off x="962025" y="1509444"/>
            <a:ext cx="5591175" cy="3839111"/>
          </a:xfrm>
          <a:prstGeom prst="rect">
            <a:avLst/>
          </a:prstGeom>
        </p:spPr>
      </p:pic>
      <p:sp>
        <p:nvSpPr>
          <p:cNvPr id="8" name="TextBox 7">
            <a:extLst>
              <a:ext uri="{FF2B5EF4-FFF2-40B4-BE49-F238E27FC236}">
                <a16:creationId xmlns:a16="http://schemas.microsoft.com/office/drawing/2014/main" id="{7E8ABD93-D65C-41A0-9542-03F592008AC1}"/>
              </a:ext>
            </a:extLst>
          </p:cNvPr>
          <p:cNvSpPr txBox="1"/>
          <p:nvPr/>
        </p:nvSpPr>
        <p:spPr>
          <a:xfrm>
            <a:off x="7610474" y="2057400"/>
            <a:ext cx="290512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Once you have logged in, click 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“File a form online” to begin your application process.</a:t>
            </a:r>
          </a:p>
        </p:txBody>
      </p:sp>
    </p:spTree>
    <p:extLst>
      <p:ext uri="{BB962C8B-B14F-4D97-AF65-F5344CB8AC3E}">
        <p14:creationId xmlns:p14="http://schemas.microsoft.com/office/powerpoint/2010/main" val="94110857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38424795-2C17-43E7-8037-9FBFD19B6ADB}"/>
              </a:ext>
            </a:extLst>
          </p:cNvPr>
          <p:cNvPicPr>
            <a:picLocks noChangeAspect="1"/>
          </p:cNvPicPr>
          <p:nvPr/>
        </p:nvPicPr>
        <p:blipFill>
          <a:blip r:embed="rId3"/>
          <a:stretch>
            <a:fillRect/>
          </a:stretch>
        </p:blipFill>
        <p:spPr>
          <a:xfrm>
            <a:off x="823297" y="1195117"/>
            <a:ext cx="5596554" cy="3877216"/>
          </a:xfrm>
          <a:prstGeom prst="rect">
            <a:avLst/>
          </a:prstGeom>
        </p:spPr>
      </p:pic>
      <p:sp>
        <p:nvSpPr>
          <p:cNvPr id="8" name="TextBox 7">
            <a:extLst>
              <a:ext uri="{FF2B5EF4-FFF2-40B4-BE49-F238E27FC236}">
                <a16:creationId xmlns:a16="http://schemas.microsoft.com/office/drawing/2014/main" id="{DEC69261-F98F-4B37-AB77-C766406C6F8D}"/>
              </a:ext>
            </a:extLst>
          </p:cNvPr>
          <p:cNvSpPr txBox="1"/>
          <p:nvPr/>
        </p:nvSpPr>
        <p:spPr>
          <a:xfrm>
            <a:off x="6972299" y="2943225"/>
            <a:ext cx="330517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Select “</a:t>
            </a:r>
            <a:r>
              <a:rPr lang="en-US" dirty="0">
                <a:solidFill>
                  <a:prstClr val="black"/>
                </a:solidFill>
                <a:latin typeface="Calibri" panose="020F0502020204030204"/>
              </a:rPr>
              <a:t>I-765 Application for Employment Authorization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from the drop down list.</a:t>
            </a:r>
          </a:p>
        </p:txBody>
      </p:sp>
    </p:spTree>
    <p:extLst>
      <p:ext uri="{BB962C8B-B14F-4D97-AF65-F5344CB8AC3E}">
        <p14:creationId xmlns:p14="http://schemas.microsoft.com/office/powerpoint/2010/main" val="62310154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
        <p:nvSpPr>
          <p:cNvPr id="8" name="TextBox 7">
            <a:extLst>
              <a:ext uri="{FF2B5EF4-FFF2-40B4-BE49-F238E27FC236}">
                <a16:creationId xmlns:a16="http://schemas.microsoft.com/office/drawing/2014/main" id="{7E8ABD93-D65C-41A0-9542-03F592008AC1}"/>
              </a:ext>
            </a:extLst>
          </p:cNvPr>
          <p:cNvSpPr txBox="1"/>
          <p:nvPr/>
        </p:nvSpPr>
        <p:spPr>
          <a:xfrm>
            <a:off x="7499838" y="1467290"/>
            <a:ext cx="3015761"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OPT applicants may file the I-765 Form  online because you meet the eligibility category: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	(c)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You do </a:t>
            </a:r>
            <a:r>
              <a:rPr lang="en-US" dirty="0">
                <a:solidFill>
                  <a:srgbClr val="FF0000"/>
                </a:solidFill>
                <a:latin typeface="Calibri" panose="020F0502020204030204"/>
              </a:rPr>
              <a:t>not </a:t>
            </a:r>
            <a:r>
              <a:rPr lang="en-US" dirty="0">
                <a:solidFill>
                  <a:prstClr val="black"/>
                </a:solidFill>
                <a:latin typeface="Calibri" panose="020F0502020204030204"/>
              </a:rPr>
              <a:t>apply under category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	(c)(3)(c)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at this time because you are not applying for the STEM extension at this time.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118FE50-EE84-DD61-E87A-9129C4CFB6D6}"/>
              </a:ext>
            </a:extLst>
          </p:cNvPr>
          <p:cNvPicPr>
            <a:picLocks noChangeAspect="1"/>
          </p:cNvPicPr>
          <p:nvPr/>
        </p:nvPicPr>
        <p:blipFill>
          <a:blip r:embed="rId3"/>
          <a:stretch>
            <a:fillRect/>
          </a:stretch>
        </p:blipFill>
        <p:spPr>
          <a:xfrm>
            <a:off x="1248508" y="1323760"/>
            <a:ext cx="5134707" cy="3248239"/>
          </a:xfrm>
          <a:prstGeom prst="rect">
            <a:avLst/>
          </a:prstGeom>
        </p:spPr>
      </p:pic>
      <p:sp>
        <p:nvSpPr>
          <p:cNvPr id="11" name="Arrow: Right 10">
            <a:extLst>
              <a:ext uri="{FF2B5EF4-FFF2-40B4-BE49-F238E27FC236}">
                <a16:creationId xmlns:a16="http://schemas.microsoft.com/office/drawing/2014/main" id="{B1CBC415-CA3D-4AC7-203C-DC0048A5372E}"/>
              </a:ext>
            </a:extLst>
          </p:cNvPr>
          <p:cNvSpPr/>
          <p:nvPr/>
        </p:nvSpPr>
        <p:spPr>
          <a:xfrm>
            <a:off x="1732085" y="3824654"/>
            <a:ext cx="45719"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6F19BF9-A263-8ED9-5F07-05F77C90B5DA}"/>
              </a:ext>
            </a:extLst>
          </p:cNvPr>
          <p:cNvSpPr/>
          <p:nvPr/>
        </p:nvSpPr>
        <p:spPr>
          <a:xfrm>
            <a:off x="1016978" y="358233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71867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
        <p:nvSpPr>
          <p:cNvPr id="8" name="TextBox 7">
            <a:extLst>
              <a:ext uri="{FF2B5EF4-FFF2-40B4-BE49-F238E27FC236}">
                <a16:creationId xmlns:a16="http://schemas.microsoft.com/office/drawing/2014/main" id="{72A11F4E-9A9B-4A68-A37C-2B0CF4F4340A}"/>
              </a:ext>
            </a:extLst>
          </p:cNvPr>
          <p:cNvSpPr txBox="1"/>
          <p:nvPr/>
        </p:nvSpPr>
        <p:spPr>
          <a:xfrm>
            <a:off x="7234405" y="1797186"/>
            <a:ext cx="4134299"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 should select “Initial permission to accept employment.”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have ever filed form I-765 before (even if it was denied), you should answer yes. You will give details about the previous application later in the form.</a:t>
            </a:r>
          </a:p>
        </p:txBody>
      </p:sp>
      <p:pic>
        <p:nvPicPr>
          <p:cNvPr id="9" name="Picture 8">
            <a:extLst>
              <a:ext uri="{FF2B5EF4-FFF2-40B4-BE49-F238E27FC236}">
                <a16:creationId xmlns:a16="http://schemas.microsoft.com/office/drawing/2014/main" id="{E122671D-E484-5552-F3E3-FC39E0428888}"/>
              </a:ext>
            </a:extLst>
          </p:cNvPr>
          <p:cNvPicPr>
            <a:picLocks noChangeAspect="1"/>
          </p:cNvPicPr>
          <p:nvPr/>
        </p:nvPicPr>
        <p:blipFill>
          <a:blip r:embed="rId3"/>
          <a:stretch>
            <a:fillRect/>
          </a:stretch>
        </p:blipFill>
        <p:spPr>
          <a:xfrm>
            <a:off x="914400" y="1028700"/>
            <a:ext cx="6320005" cy="4343671"/>
          </a:xfrm>
          <a:prstGeom prst="rect">
            <a:avLst/>
          </a:prstGeom>
        </p:spPr>
      </p:pic>
    </p:spTree>
    <p:extLst>
      <p:ext uri="{BB962C8B-B14F-4D97-AF65-F5344CB8AC3E}">
        <p14:creationId xmlns:p14="http://schemas.microsoft.com/office/powerpoint/2010/main" val="19517861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What Makes OPT Optional?</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Rectangle 3"/>
          <p:cNvSpPr/>
          <p:nvPr/>
        </p:nvSpPr>
        <p:spPr>
          <a:xfrm>
            <a:off x="1066800" y="1135144"/>
            <a:ext cx="10668000" cy="310854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are not required to do it, you do not have to apply for OPT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have some choice about when you can apply for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It is not something required for your degree or a course you can register for in your curriculum; you would use Curricular Practical Training (</a:t>
            </a:r>
            <a:r>
              <a:rPr kumimoji="0" lang="en-US" sz="2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CPT</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for that </a:t>
            </a:r>
          </a:p>
        </p:txBody>
      </p:sp>
    </p:spTree>
    <p:extLst>
      <p:ext uri="{BB962C8B-B14F-4D97-AF65-F5344CB8AC3E}">
        <p14:creationId xmlns:p14="http://schemas.microsoft.com/office/powerpoint/2010/main" val="328307357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1276538"/>
            <a:ext cx="6347049" cy="4552761"/>
          </a:xfrm>
        </p:spPr>
        <p:txBody>
          <a:bodyPr/>
          <a:lstStyle/>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Mailing Address – the address your EAD card will be mailed to</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you will be moving - can be a friend or family member </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Put friend or family member’s name in the “In Care of” box</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this is not your address, you will be asked to enter your physical address</a:t>
            </a:r>
          </a:p>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Physical Address – the address you live at on the day you file your application</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a:extLst>
              <a:ext uri="{FF2B5EF4-FFF2-40B4-BE49-F238E27FC236}">
                <a16:creationId xmlns:a16="http://schemas.microsoft.com/office/drawing/2014/main" id="{DD274675-191C-E387-2CAB-61CAABC0034F}"/>
              </a:ext>
            </a:extLst>
          </p:cNvPr>
          <p:cNvPicPr>
            <a:picLocks noChangeAspect="1"/>
          </p:cNvPicPr>
          <p:nvPr/>
        </p:nvPicPr>
        <p:blipFill>
          <a:blip r:embed="rId3"/>
          <a:stretch>
            <a:fillRect/>
          </a:stretch>
        </p:blipFill>
        <p:spPr>
          <a:xfrm>
            <a:off x="7664760" y="164240"/>
            <a:ext cx="3313147" cy="5576935"/>
          </a:xfrm>
          <a:prstGeom prst="rect">
            <a:avLst/>
          </a:prstGeom>
        </p:spPr>
      </p:pic>
      <p:pic>
        <p:nvPicPr>
          <p:cNvPr id="11" name="Picture 10">
            <a:extLst>
              <a:ext uri="{FF2B5EF4-FFF2-40B4-BE49-F238E27FC236}">
                <a16:creationId xmlns:a16="http://schemas.microsoft.com/office/drawing/2014/main" id="{4D88854A-2FB5-3DB4-F1E0-3B6475130498}"/>
              </a:ext>
            </a:extLst>
          </p:cNvPr>
          <p:cNvPicPr>
            <a:picLocks noChangeAspect="1"/>
          </p:cNvPicPr>
          <p:nvPr/>
        </p:nvPicPr>
        <p:blipFill>
          <a:blip r:embed="rId4"/>
          <a:stretch>
            <a:fillRect/>
          </a:stretch>
        </p:blipFill>
        <p:spPr>
          <a:xfrm>
            <a:off x="7526078" y="144461"/>
            <a:ext cx="4059866" cy="5887583"/>
          </a:xfrm>
          <a:prstGeom prst="rect">
            <a:avLst/>
          </a:prstGeom>
        </p:spPr>
      </p:pic>
    </p:spTree>
    <p:extLst>
      <p:ext uri="{BB962C8B-B14F-4D97-AF65-F5344CB8AC3E}">
        <p14:creationId xmlns:p14="http://schemas.microsoft.com/office/powerpoint/2010/main" val="2571645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8" name="Picture 7" descr="Graphical user interface, application, Word&#10;&#10;Description automatically generated">
            <a:extLst>
              <a:ext uri="{FF2B5EF4-FFF2-40B4-BE49-F238E27FC236}">
                <a16:creationId xmlns:a16="http://schemas.microsoft.com/office/drawing/2014/main" id="{79625333-E634-4EF5-8DBB-54186996CC0F}"/>
              </a:ext>
            </a:extLst>
          </p:cNvPr>
          <p:cNvPicPr>
            <a:picLocks noChangeAspect="1"/>
          </p:cNvPicPr>
          <p:nvPr/>
        </p:nvPicPr>
        <p:blipFill>
          <a:blip r:embed="rId3"/>
          <a:stretch>
            <a:fillRect/>
          </a:stretch>
        </p:blipFill>
        <p:spPr>
          <a:xfrm>
            <a:off x="914401" y="1504681"/>
            <a:ext cx="5715000" cy="3848637"/>
          </a:xfrm>
          <a:prstGeom prst="rect">
            <a:avLst/>
          </a:prstGeom>
        </p:spPr>
      </p:pic>
      <p:sp>
        <p:nvSpPr>
          <p:cNvPr id="9" name="TextBox 8">
            <a:extLst>
              <a:ext uri="{FF2B5EF4-FFF2-40B4-BE49-F238E27FC236}">
                <a16:creationId xmlns:a16="http://schemas.microsoft.com/office/drawing/2014/main" id="{8E15DA5D-0392-4FCC-B559-3079A693841E}"/>
              </a:ext>
            </a:extLst>
          </p:cNvPr>
          <p:cNvSpPr txBox="1"/>
          <p:nvPr/>
        </p:nvSpPr>
        <p:spPr>
          <a:xfrm>
            <a:off x="7248525" y="1914525"/>
            <a:ext cx="4029073"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do not already have a social security number (SSN), you can apply for it at the same time as you apply for your EAD card.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NOT apply again if you already have an SSN.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have lost your card, you apply for a replacement card through a local SSA office.   </a:t>
            </a:r>
          </a:p>
        </p:txBody>
      </p:sp>
    </p:spTree>
    <p:extLst>
      <p:ext uri="{BB962C8B-B14F-4D97-AF65-F5344CB8AC3E}">
        <p14:creationId xmlns:p14="http://schemas.microsoft.com/office/powerpoint/2010/main" val="416872478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6916846" y="818706"/>
            <a:ext cx="4669097" cy="5010594"/>
          </a:xfrm>
        </p:spPr>
        <p:txBody>
          <a:bodyPr/>
          <a:lstStyle/>
          <a:p>
            <a:pPr>
              <a:lnSpc>
                <a:spcPct val="80000"/>
              </a:lnSpc>
            </a:pPr>
            <a:r>
              <a:rPr lang="en-US" altLang="en-US" sz="2400" dirty="0">
                <a:solidFill>
                  <a:schemeClr val="tx1">
                    <a:lumMod val="75000"/>
                    <a:lumOff val="25000"/>
                  </a:schemeClr>
                </a:solidFill>
                <a:cs typeface="Tahoma" panose="020B0604030504040204" pitchFamily="34" charset="0"/>
              </a:rPr>
              <a:t>Upload the Required Documents:</a:t>
            </a:r>
            <a:endParaRPr lang="en-US" altLang="en-US" sz="1400" dirty="0">
              <a:solidFill>
                <a:schemeClr val="tx1"/>
              </a:solidFill>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
        <p:nvSpPr>
          <p:cNvPr id="10" name="TextBox 9">
            <a:extLst>
              <a:ext uri="{FF2B5EF4-FFF2-40B4-BE49-F238E27FC236}">
                <a16:creationId xmlns:a16="http://schemas.microsoft.com/office/drawing/2014/main" id="{2EE0F50E-34C4-2221-114E-942C929B8109}"/>
              </a:ext>
            </a:extLst>
          </p:cNvPr>
          <p:cNvSpPr txBox="1"/>
          <p:nvPr/>
        </p:nvSpPr>
        <p:spPr>
          <a:xfrm>
            <a:off x="6998328" y="1318040"/>
            <a:ext cx="4587615" cy="3139321"/>
          </a:xfrm>
          <a:prstGeom prst="rect">
            <a:avLst/>
          </a:prstGeom>
          <a:noFill/>
        </p:spPr>
        <p:txBody>
          <a:bodyPr wrap="square" rtlCol="0">
            <a:spAutoFit/>
          </a:bodyPr>
          <a:lstStyle/>
          <a:p>
            <a:pPr marL="285750" indent="-285750">
              <a:buFont typeface="Arial" panose="020B0604020202020204" pitchFamily="34" charset="0"/>
              <a:buChar char="•"/>
            </a:pPr>
            <a:r>
              <a:rPr lang="en-US" dirty="0"/>
              <a:t>2 x 2 Photo</a:t>
            </a:r>
          </a:p>
          <a:p>
            <a:pPr marL="285750" indent="-285750">
              <a:buFont typeface="Arial" panose="020B0604020202020204" pitchFamily="34" charset="0"/>
              <a:buChar char="•"/>
            </a:pPr>
            <a:r>
              <a:rPr lang="en-US" dirty="0"/>
              <a:t>Form I-94</a:t>
            </a:r>
          </a:p>
          <a:p>
            <a:pPr marL="285750" indent="-285750">
              <a:buFont typeface="Arial" panose="020B0604020202020204" pitchFamily="34" charset="0"/>
              <a:buChar char="•"/>
            </a:pPr>
            <a:r>
              <a:rPr lang="en-US" dirty="0"/>
              <a:t>Employment Authorization Document or Government ID</a:t>
            </a:r>
          </a:p>
          <a:p>
            <a:pPr marL="742950" lvl="1" indent="-285750">
              <a:buFont typeface="Arial" panose="020B0604020202020204" pitchFamily="34" charset="0"/>
              <a:buChar char="•"/>
            </a:pPr>
            <a:r>
              <a:rPr lang="en-US" dirty="0"/>
              <a:t>Upload Passport and visa here</a:t>
            </a:r>
          </a:p>
          <a:p>
            <a:pPr marL="285750" indent="-285750">
              <a:buFont typeface="Arial" panose="020B0604020202020204" pitchFamily="34" charset="0"/>
              <a:buChar char="•"/>
            </a:pPr>
            <a:r>
              <a:rPr lang="en-US" dirty="0"/>
              <a:t>Previously Authorized CPT or OPT</a:t>
            </a:r>
          </a:p>
          <a:p>
            <a:pPr marL="742950" lvl="1" indent="-285750">
              <a:buFont typeface="Arial" panose="020B0604020202020204" pitchFamily="34" charset="0"/>
              <a:buChar char="•"/>
            </a:pPr>
            <a:r>
              <a:rPr lang="en-US" dirty="0"/>
              <a:t>Only upload I-20s that include CPT or OPT</a:t>
            </a:r>
          </a:p>
          <a:p>
            <a:pPr marL="285750" indent="-285750">
              <a:buFont typeface="Arial" panose="020B0604020202020204" pitchFamily="34" charset="0"/>
              <a:buChar char="•"/>
            </a:pPr>
            <a:r>
              <a:rPr lang="en-US" dirty="0"/>
              <a:t>Form I-20</a:t>
            </a:r>
          </a:p>
          <a:p>
            <a:pPr marL="742950" lvl="1" indent="-285750">
              <a:buFont typeface="Arial" panose="020B0604020202020204" pitchFamily="34" charset="0"/>
              <a:buChar char="•"/>
            </a:pPr>
            <a:r>
              <a:rPr lang="en-US" dirty="0"/>
              <a:t>Only upload signed OPT Recommendation I-20</a:t>
            </a:r>
          </a:p>
        </p:txBody>
      </p:sp>
      <p:pic>
        <p:nvPicPr>
          <p:cNvPr id="8" name="Picture 7">
            <a:extLst>
              <a:ext uri="{FF2B5EF4-FFF2-40B4-BE49-F238E27FC236}">
                <a16:creationId xmlns:a16="http://schemas.microsoft.com/office/drawing/2014/main" id="{2FEEC049-D431-7DB8-974C-4760CFAAAC3E}"/>
              </a:ext>
            </a:extLst>
          </p:cNvPr>
          <p:cNvPicPr>
            <a:picLocks noChangeAspect="1"/>
          </p:cNvPicPr>
          <p:nvPr/>
        </p:nvPicPr>
        <p:blipFill>
          <a:blip r:embed="rId3"/>
          <a:stretch>
            <a:fillRect/>
          </a:stretch>
        </p:blipFill>
        <p:spPr>
          <a:xfrm>
            <a:off x="627322" y="697117"/>
            <a:ext cx="5981708" cy="5443785"/>
          </a:xfrm>
          <a:prstGeom prst="rect">
            <a:avLst/>
          </a:prstGeom>
        </p:spPr>
      </p:pic>
    </p:spTree>
    <p:extLst>
      <p:ext uri="{BB962C8B-B14F-4D97-AF65-F5344CB8AC3E}">
        <p14:creationId xmlns:p14="http://schemas.microsoft.com/office/powerpoint/2010/main" val="349589437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9" name="Picture 8" descr="Graphical user interface, text, application&#10;&#10;Description automatically generated">
            <a:extLst>
              <a:ext uri="{FF2B5EF4-FFF2-40B4-BE49-F238E27FC236}">
                <a16:creationId xmlns:a16="http://schemas.microsoft.com/office/drawing/2014/main" id="{D2254F1E-8CF0-4347-8647-F4375611F2B3}"/>
              </a:ext>
            </a:extLst>
          </p:cNvPr>
          <p:cNvPicPr>
            <a:picLocks noChangeAspect="1"/>
          </p:cNvPicPr>
          <p:nvPr/>
        </p:nvPicPr>
        <p:blipFill>
          <a:blip r:embed="rId3"/>
          <a:stretch>
            <a:fillRect/>
          </a:stretch>
        </p:blipFill>
        <p:spPr>
          <a:xfrm>
            <a:off x="971775" y="895350"/>
            <a:ext cx="5733825" cy="5143944"/>
          </a:xfrm>
          <a:prstGeom prst="rect">
            <a:avLst/>
          </a:prstGeom>
        </p:spPr>
      </p:pic>
      <p:sp>
        <p:nvSpPr>
          <p:cNvPr id="10" name="TextBox 9">
            <a:extLst>
              <a:ext uri="{FF2B5EF4-FFF2-40B4-BE49-F238E27FC236}">
                <a16:creationId xmlns:a16="http://schemas.microsoft.com/office/drawing/2014/main" id="{BDBE173E-3AF0-4D4E-BE4A-F4BA5C5308E5}"/>
              </a:ext>
            </a:extLst>
          </p:cNvPr>
          <p:cNvSpPr txBox="1"/>
          <p:nvPr/>
        </p:nvSpPr>
        <p:spPr>
          <a:xfrm>
            <a:off x="7315200" y="895351"/>
            <a:ext cx="4053504" cy="47705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Before moving to payment, the application will check for errors and notify you if you  need to edit your response.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It will </a:t>
            </a:r>
            <a:r>
              <a:rPr kumimoji="0" lang="en-US" sz="1600" b="1" i="0" u="sng" strike="noStrike" kern="1200" cap="none" spc="0" normalizeH="0" baseline="0" noProof="0" dirty="0">
                <a:ln>
                  <a:noFill/>
                </a:ln>
                <a:solidFill>
                  <a:prstClr val="black"/>
                </a:solidFill>
                <a:effectLst/>
                <a:uLnTx/>
                <a:uFillTx/>
                <a:latin typeface="Calibri" panose="020F0502020204030204"/>
                <a:ea typeface="+mn-ea"/>
                <a:cs typeface="+mn-cs"/>
              </a:rPr>
              <a:t>NOT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check your answers for accuracy – you must make sure that the data you provided in your application is correct. An “error” simply means you may have missed something on the application or formatted something incorrectly.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If an error is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highlighted in red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must be corrected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before you can submit your application.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“yellow” error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calls your attention to something that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may need correction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Review it to make sure your information is correct. </a:t>
            </a:r>
          </a:p>
          <a:p>
            <a:pPr marL="742950" lvl="1" indent="-285750">
              <a:buFont typeface="Arial" panose="020B0604020202020204" pitchFamily="34" charset="0"/>
              <a:buChar char="•"/>
              <a:defRPr/>
            </a:pPr>
            <a:r>
              <a:rPr lang="en-US" sz="1600" dirty="0">
                <a:solidFill>
                  <a:prstClr val="black"/>
                </a:solidFill>
                <a:latin typeface="Calibri" panose="020F0502020204030204"/>
              </a:rPr>
              <a:t>Most likely it is that you need to upload CPT I-20s but if you have none, you have nothing to upload</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56948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818146" y="241886"/>
            <a:ext cx="10916653" cy="2088075"/>
          </a:xfrm>
        </p:spPr>
        <p:txBody>
          <a:bodyPr/>
          <a:lstStyle/>
          <a:p>
            <a:r>
              <a:rPr lang="en-US" sz="3200" dirty="0">
                <a:solidFill>
                  <a:srgbClr val="E25414"/>
                </a:solidFill>
              </a:rPr>
              <a:t>STEP 6: Optional I-765 Review</a:t>
            </a:r>
            <a:br>
              <a:rPr lang="en-US" sz="3200" dirty="0">
                <a:solidFill>
                  <a:srgbClr val="E25414"/>
                </a:solidFill>
              </a:rPr>
            </a:br>
            <a:br>
              <a:rPr lang="en-US" dirty="0">
                <a:solidFill>
                  <a:srgbClr val="FF0000"/>
                </a:solidFill>
              </a:rPr>
            </a:br>
            <a:r>
              <a:rPr lang="en-US" dirty="0">
                <a:solidFill>
                  <a:schemeClr val="tx1"/>
                </a:solidFill>
              </a:rPr>
              <a:t>If you would like your I-765 reviewed by a CIS Advisor – </a:t>
            </a:r>
            <a:r>
              <a:rPr lang="en-US" u="sng" dirty="0">
                <a:solidFill>
                  <a:schemeClr val="tx1"/>
                </a:solidFill>
              </a:rPr>
              <a:t>DO NOT SUBMIT YOUR APPLICATION TO USCIS</a:t>
            </a:r>
            <a:endParaRPr lang="en-US" sz="3200" u="sng" dirty="0">
              <a:solidFill>
                <a:schemeClr val="tx1"/>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972151" y="4079631"/>
            <a:ext cx="10762648" cy="2223528"/>
          </a:xfrm>
        </p:spPr>
        <p:txBody>
          <a:bodyPr/>
          <a:lstStyle/>
          <a:p>
            <a:pPr marL="285750" indent="-285750">
              <a:lnSpc>
                <a:spcPct val="80000"/>
              </a:lnSpc>
              <a:buFont typeface="Arial" panose="020B0604020202020204" pitchFamily="34" charset="0"/>
              <a:buChar char="•"/>
            </a:pPr>
            <a:r>
              <a:rPr lang="en-US" altLang="en-US" sz="2000" b="1" dirty="0">
                <a:solidFill>
                  <a:schemeClr val="tx1">
                    <a:lumMod val="75000"/>
                    <a:lumOff val="25000"/>
                  </a:schemeClr>
                </a:solidFill>
                <a:cs typeface="Tahoma" panose="020B0604030504040204" pitchFamily="34" charset="0"/>
              </a:rPr>
              <a:t>SAVE</a:t>
            </a:r>
            <a:r>
              <a:rPr lang="en-US" altLang="en-US" sz="2000" dirty="0">
                <a:solidFill>
                  <a:schemeClr val="tx1">
                    <a:lumMod val="75000"/>
                    <a:lumOff val="25000"/>
                  </a:schemeClr>
                </a:solidFill>
                <a:cs typeface="Tahoma" panose="020B0604030504040204" pitchFamily="34" charset="0"/>
              </a:rPr>
              <a:t> a draft of your I-765</a:t>
            </a:r>
          </a:p>
          <a:p>
            <a:pPr marL="742950" lvl="1" indent="-285750">
              <a:lnSpc>
                <a:spcPct val="80000"/>
              </a:lnSpc>
              <a:buFont typeface="Arial" panose="020B0604020202020204" pitchFamily="34" charset="0"/>
              <a:buChar char="•"/>
            </a:pPr>
            <a:r>
              <a:rPr lang="en-US" altLang="en-US" sz="1800" dirty="0">
                <a:solidFill>
                  <a:schemeClr val="tx1">
                    <a:lumMod val="75000"/>
                    <a:lumOff val="25000"/>
                  </a:schemeClr>
                </a:solidFill>
                <a:cs typeface="Tahoma" panose="020B0604030504040204" pitchFamily="34" charset="0"/>
              </a:rPr>
              <a:t>We will review your application for completeness, you need to review spelling, document numbers, etc.</a:t>
            </a:r>
          </a:p>
          <a:p>
            <a:pPr marL="285750" indent="-28575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Come to the Center for International Services during Advisor on Call hours for your application to be reviewed:</a:t>
            </a:r>
          </a:p>
          <a:p>
            <a:pPr marL="914400" lvl="1" indent="-45720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Monday – Friday from 11:00 am – 3:00 pm.</a:t>
            </a:r>
            <a:endParaRPr lang="en-US" altLang="en-US" b="1" dirty="0">
              <a:solidFill>
                <a:schemeClr val="tx1"/>
              </a:solidFill>
              <a:latin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3351E151-BB11-4DAA-94DE-3ABB11479F35}"/>
              </a:ext>
            </a:extLst>
          </p:cNvPr>
          <p:cNvPicPr>
            <a:picLocks noChangeAspect="1"/>
          </p:cNvPicPr>
          <p:nvPr/>
        </p:nvPicPr>
        <p:blipFill>
          <a:blip r:embed="rId3"/>
          <a:stretch>
            <a:fillRect/>
          </a:stretch>
        </p:blipFill>
        <p:spPr>
          <a:xfrm>
            <a:off x="5290727" y="1973096"/>
            <a:ext cx="1610545" cy="1610545"/>
          </a:xfrm>
          <a:prstGeom prst="rect">
            <a:avLst/>
          </a:prstGeom>
        </p:spPr>
      </p:pic>
    </p:spTree>
    <p:extLst>
      <p:ext uri="{BB962C8B-B14F-4D97-AF65-F5344CB8AC3E}">
        <p14:creationId xmlns:p14="http://schemas.microsoft.com/office/powerpoint/2010/main" val="217525670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STEP 7: Submit and Pay</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8" name="Picture 7" descr="Graphical user interface&#10;&#10;Description automatically generated">
            <a:extLst>
              <a:ext uri="{FF2B5EF4-FFF2-40B4-BE49-F238E27FC236}">
                <a16:creationId xmlns:a16="http://schemas.microsoft.com/office/drawing/2014/main" id="{112DF794-846D-4C90-A2A3-6425008F92A6}"/>
              </a:ext>
            </a:extLst>
          </p:cNvPr>
          <p:cNvPicPr>
            <a:picLocks noChangeAspect="1"/>
          </p:cNvPicPr>
          <p:nvPr/>
        </p:nvPicPr>
        <p:blipFill>
          <a:blip r:embed="rId3"/>
          <a:stretch>
            <a:fillRect/>
          </a:stretch>
        </p:blipFill>
        <p:spPr>
          <a:xfrm>
            <a:off x="823297" y="1566602"/>
            <a:ext cx="5929928" cy="3724795"/>
          </a:xfrm>
          <a:prstGeom prst="rect">
            <a:avLst/>
          </a:prstGeom>
        </p:spPr>
      </p:pic>
      <p:sp>
        <p:nvSpPr>
          <p:cNvPr id="10" name="TextBox 9">
            <a:extLst>
              <a:ext uri="{FF2B5EF4-FFF2-40B4-BE49-F238E27FC236}">
                <a16:creationId xmlns:a16="http://schemas.microsoft.com/office/drawing/2014/main" id="{6AFD4ABF-B87A-457F-AEF5-5E92C6C8959E}"/>
              </a:ext>
            </a:extLst>
          </p:cNvPr>
          <p:cNvSpPr txBox="1"/>
          <p:nvPr/>
        </p:nvSpPr>
        <p:spPr>
          <a:xfrm>
            <a:off x="7113710" y="1028700"/>
            <a:ext cx="4254993" cy="3139321"/>
          </a:xfrm>
          <a:prstGeom prst="rect">
            <a:avLst/>
          </a:prstGeom>
          <a:noFill/>
        </p:spPr>
        <p:txBody>
          <a:bodyPr wrap="square" rtlCol="0">
            <a:spAutoFit/>
          </a:bodyPr>
          <a:lstStyle/>
          <a:p>
            <a:pPr algn="l">
              <a:buFont typeface="Arial" panose="020B0604020202020204" pitchFamily="34" charset="0"/>
              <a:buChar char="•"/>
            </a:pPr>
            <a:r>
              <a:rPr lang="en-US" b="0" i="0" dirty="0">
                <a:solidFill>
                  <a:srgbClr val="000E54"/>
                </a:solidFill>
                <a:effectLst/>
                <a:latin typeface="ShermanSans"/>
              </a:rPr>
              <a:t>After review, log back in to your USCIS account and your saved I-765 application.</a:t>
            </a:r>
          </a:p>
          <a:p>
            <a:pPr algn="l">
              <a:buFont typeface="Arial" panose="020B0604020202020204" pitchFamily="34" charset="0"/>
              <a:buChar char="•"/>
            </a:pPr>
            <a:endParaRPr lang="en-US" b="0" i="0" dirty="0">
              <a:solidFill>
                <a:srgbClr val="000E54"/>
              </a:solidFill>
              <a:effectLst/>
              <a:latin typeface="ShermanSans"/>
            </a:endParaRPr>
          </a:p>
          <a:p>
            <a:pPr algn="l">
              <a:buFont typeface="Arial" panose="020B0604020202020204" pitchFamily="34" charset="0"/>
              <a:buChar char="•"/>
            </a:pPr>
            <a:r>
              <a:rPr lang="en-US" b="0" i="0" dirty="0">
                <a:solidFill>
                  <a:srgbClr val="000E54"/>
                </a:solidFill>
                <a:effectLst/>
                <a:latin typeface="ShermanSans"/>
              </a:rPr>
              <a:t>Complete a final review of your application.</a:t>
            </a:r>
          </a:p>
          <a:p>
            <a:pPr algn="l">
              <a:buFont typeface="Arial" panose="020B0604020202020204" pitchFamily="34" charset="0"/>
              <a:buChar char="•"/>
            </a:pPr>
            <a:endParaRPr lang="en-US" b="0" i="0" dirty="0">
              <a:solidFill>
                <a:srgbClr val="000E54"/>
              </a:solidFill>
              <a:effectLst/>
              <a:latin typeface="ShermanSans"/>
            </a:endParaRPr>
          </a:p>
          <a:p>
            <a:pPr algn="l">
              <a:buFont typeface="Arial" panose="020B0604020202020204" pitchFamily="34" charset="0"/>
              <a:buChar char="•"/>
            </a:pPr>
            <a:r>
              <a:rPr lang="en-US" b="0" i="0" dirty="0">
                <a:solidFill>
                  <a:srgbClr val="000E54"/>
                </a:solidFill>
                <a:effectLst/>
                <a:latin typeface="ShermanSans"/>
              </a:rPr>
              <a:t>Sign and submit the application.</a:t>
            </a:r>
          </a:p>
          <a:p>
            <a:pPr algn="l">
              <a:buFont typeface="Arial" panose="020B0604020202020204" pitchFamily="34" charset="0"/>
              <a:buChar char="•"/>
            </a:pPr>
            <a:endParaRPr lang="en-US" b="0" i="0" dirty="0">
              <a:solidFill>
                <a:srgbClr val="000E54"/>
              </a:solidFill>
              <a:effectLst/>
              <a:latin typeface="ShermanSans"/>
            </a:endParaRPr>
          </a:p>
          <a:p>
            <a:pPr algn="l">
              <a:buFont typeface="Arial" panose="020B0604020202020204" pitchFamily="34" charset="0"/>
              <a:buChar char="•"/>
            </a:pPr>
            <a:r>
              <a:rPr lang="en-US" b="0" i="0" dirty="0">
                <a:solidFill>
                  <a:srgbClr val="000E54"/>
                </a:solidFill>
                <a:effectLst/>
                <a:latin typeface="ShermanSans"/>
              </a:rPr>
              <a:t>You will be redirected to pay the application fee. It can be paid by credit or debit card.</a:t>
            </a:r>
          </a:p>
        </p:txBody>
      </p:sp>
    </p:spTree>
    <p:extLst>
      <p:ext uri="{BB962C8B-B14F-4D97-AF65-F5344CB8AC3E}">
        <p14:creationId xmlns:p14="http://schemas.microsoft.com/office/powerpoint/2010/main" val="365288942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7" name="Title 6"/>
          <p:cNvSpPr>
            <a:spLocks noGrp="1"/>
          </p:cNvSpPr>
          <p:nvPr>
            <p:ph type="title"/>
          </p:nvPr>
        </p:nvSpPr>
        <p:spPr>
          <a:xfrm>
            <a:off x="596766" y="134754"/>
            <a:ext cx="10230722" cy="554590"/>
          </a:xfrm>
        </p:spPr>
        <p:txBody>
          <a:bodyPr/>
          <a:lstStyle/>
          <a:p>
            <a:r>
              <a:rPr lang="en-US" sz="3600" dirty="0">
                <a:solidFill>
                  <a:srgbClr val="E25414"/>
                </a:solidFill>
              </a:rPr>
              <a:t>Changing Requested Dates of OPT</a:t>
            </a:r>
            <a:br>
              <a:rPr lang="en-US" sz="3600" dirty="0">
                <a:solidFill>
                  <a:srgbClr val="E25414"/>
                </a:solidFill>
              </a:rPr>
            </a:br>
            <a:endParaRPr lang="en-US" sz="3600" dirty="0">
              <a:solidFill>
                <a:srgbClr val="E25414"/>
              </a:solidFill>
            </a:endParaRPr>
          </a:p>
        </p:txBody>
      </p:sp>
      <p:sp>
        <p:nvSpPr>
          <p:cNvPr id="8" name="Text Placeholder 7"/>
          <p:cNvSpPr>
            <a:spLocks noGrp="1"/>
          </p:cNvSpPr>
          <p:nvPr>
            <p:ph type="body" sz="quarter" idx="18"/>
          </p:nvPr>
        </p:nvSpPr>
        <p:spPr/>
        <p:txBody>
          <a:bodyPr/>
          <a:lstStyle/>
          <a:p>
            <a:r>
              <a:rPr lang="en-US" dirty="0"/>
              <a:t>Center for International Services</a:t>
            </a:r>
          </a:p>
        </p:txBody>
      </p:sp>
      <p:sp>
        <p:nvSpPr>
          <p:cNvPr id="3" name="Rectangle 2"/>
          <p:cNvSpPr/>
          <p:nvPr/>
        </p:nvSpPr>
        <p:spPr>
          <a:xfrm>
            <a:off x="962525" y="612845"/>
            <a:ext cx="10077651" cy="4777911"/>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not submitted your application to USCIS, you are not cancelling</a:t>
            </a:r>
            <a:r>
              <a:rPr lang="en-US" altLang="en-US" sz="2400" dirty="0">
                <a:solidFill>
                  <a:prstClr val="black">
                    <a:lumMod val="75000"/>
                    <a:lumOff val="25000"/>
                  </a:prstClr>
                </a:solidFill>
                <a:latin typeface="Calibri" panose="020F0502020204030204"/>
                <a:cs typeface="Tahoma" panose="020B0604030504040204" pitchFamily="34" charset="0"/>
              </a:rPr>
              <a:t> or withdrawing your application-you are changing your requested dates</a:t>
            </a:r>
          </a:p>
          <a:p>
            <a:pPr marR="0" lvl="0" algn="l" defTabSz="914400" rtl="0" eaLnBrk="1" fontAlgn="auto" latinLnBrk="0" hangingPunct="1">
              <a:lnSpc>
                <a:spcPct val="80000"/>
              </a:lnSpc>
              <a:spcBef>
                <a:spcPts val="0"/>
              </a:spcBef>
              <a:spcAft>
                <a:spcPts val="0"/>
              </a:spcAft>
              <a:buClrTx/>
              <a:buSzTx/>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lvl="1" indent="-457200">
              <a:lnSpc>
                <a:spcPct val="80000"/>
              </a:lnSpc>
              <a:buFont typeface="Arial" panose="020B0604020202020204" pitchFamily="34" charset="0"/>
              <a:buChar char="•"/>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 Center for International Services can cancel the OPT recommendation in your SEVIS record and reprocess an OPT Request</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lang="en-US" altLang="en-US" sz="2400" dirty="0">
              <a:solidFill>
                <a:prstClr val="black">
                  <a:lumMod val="75000"/>
                  <a:lumOff val="25000"/>
                </a:prstClr>
              </a:solidFill>
              <a:latin typeface="Calibri" panose="020F0502020204030204"/>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Submit a new request for OPT with the new requested dates in </a:t>
            </a:r>
            <a:r>
              <a:rPr kumimoji="0" lang="en-US" alt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anose="020B0604030504040204" pitchFamily="34" charset="0"/>
              </a:rPr>
              <a:t>MySlice</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&gt;ISSS Portal</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lang="en-US" altLang="en-US" sz="2400" dirty="0">
              <a:solidFill>
                <a:prstClr val="black">
                  <a:lumMod val="75000"/>
                  <a:lumOff val="25000"/>
                </a:prstClr>
              </a:solidFill>
              <a:latin typeface="Calibri" panose="020F0502020204030204"/>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will go back in the queue and be processed in the order it was received-allow additional 3-5 days processing</a:t>
            </a:r>
            <a:endParaRPr lang="en-US" altLang="en-US" sz="2400" dirty="0">
              <a:solidFill>
                <a:prstClr val="black">
                  <a:lumMod val="75000"/>
                  <a:lumOff val="25000"/>
                </a:prstClr>
              </a:solidFill>
              <a:latin typeface="Calibri" panose="020F0502020204030204"/>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lang="en-US" altLang="en-US" sz="2400" noProof="0" dirty="0">
              <a:solidFill>
                <a:prstClr val="black">
                  <a:lumMod val="75000"/>
                  <a:lumOff val="25000"/>
                </a:prstClr>
              </a:solidFill>
              <a:latin typeface="Calibri" panose="020F0502020204030204"/>
              <a:cs typeface="Tahoma" panose="020B0604030504040204" pitchFamily="34" charset="0"/>
            </a:endParaRPr>
          </a:p>
          <a:p>
            <a:pPr marL="457200" indent="-457200">
              <a:lnSpc>
                <a:spcPct val="80000"/>
              </a:lnSpc>
              <a:buFont typeface="Arial" panose="020B0604020202020204" pitchFamily="34" charset="0"/>
              <a:buChar char="•"/>
              <a:defRPr/>
            </a:pPr>
            <a:r>
              <a:rPr lang="en-US" altLang="en-US" sz="2400" noProof="0" dirty="0">
                <a:solidFill>
                  <a:prstClr val="black">
                    <a:lumMod val="75000"/>
                    <a:lumOff val="25000"/>
                  </a:prstClr>
                </a:solidFill>
                <a:latin typeface="Calibri" panose="020F0502020204030204"/>
                <a:cs typeface="Tahoma" panose="020B0604030504040204" pitchFamily="34" charset="0"/>
              </a:rPr>
              <a:t>If you really don’t know what OPT start date you want, you should wait to request your I-20 recommending OPT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58500853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7" name="Title 6"/>
          <p:cNvSpPr>
            <a:spLocks noGrp="1"/>
          </p:cNvSpPr>
          <p:nvPr>
            <p:ph type="title"/>
          </p:nvPr>
        </p:nvSpPr>
        <p:spPr>
          <a:xfrm>
            <a:off x="596766" y="134754"/>
            <a:ext cx="10230722" cy="554590"/>
          </a:xfrm>
        </p:spPr>
        <p:txBody>
          <a:bodyPr/>
          <a:lstStyle/>
          <a:p>
            <a:r>
              <a:rPr lang="en-US" sz="3600" dirty="0">
                <a:solidFill>
                  <a:srgbClr val="E25414"/>
                </a:solidFill>
              </a:rPr>
              <a:t>Cancelling or Withdrawing an OPT Application</a:t>
            </a:r>
            <a:br>
              <a:rPr lang="en-US" sz="3600" dirty="0">
                <a:solidFill>
                  <a:srgbClr val="E25414"/>
                </a:solidFill>
              </a:rPr>
            </a:br>
            <a:endParaRPr lang="en-US" sz="3600" dirty="0">
              <a:solidFill>
                <a:srgbClr val="E25414"/>
              </a:solidFill>
            </a:endParaRPr>
          </a:p>
        </p:txBody>
      </p:sp>
      <p:sp>
        <p:nvSpPr>
          <p:cNvPr id="8" name="Text Placeholder 7"/>
          <p:cNvSpPr>
            <a:spLocks noGrp="1"/>
          </p:cNvSpPr>
          <p:nvPr>
            <p:ph type="body" sz="quarter" idx="18"/>
          </p:nvPr>
        </p:nvSpPr>
        <p:spPr/>
        <p:txBody>
          <a:bodyPr/>
          <a:lstStyle/>
          <a:p>
            <a:r>
              <a:rPr lang="en-US" dirty="0"/>
              <a:t>Center for International Services</a:t>
            </a:r>
          </a:p>
        </p:txBody>
      </p:sp>
      <p:sp>
        <p:nvSpPr>
          <p:cNvPr id="3" name="Rectangle 2"/>
          <p:cNvSpPr/>
          <p:nvPr/>
        </p:nvSpPr>
        <p:spPr>
          <a:xfrm>
            <a:off x="933450" y="923924"/>
            <a:ext cx="10192912" cy="3843488"/>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In what circumstances might I think about cancelling or withdrawing my application?</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learn that you will not be graduating</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decide to continue for another degree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decide to leave the U.S.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any of these situations occur, please see an Advisor at the Center for International Services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77193816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7" name="Title 6"/>
          <p:cNvSpPr>
            <a:spLocks noGrp="1"/>
          </p:cNvSpPr>
          <p:nvPr>
            <p:ph type="title"/>
          </p:nvPr>
        </p:nvSpPr>
        <p:spPr>
          <a:xfrm>
            <a:off x="596766" y="134754"/>
            <a:ext cx="10230722" cy="554590"/>
          </a:xfrm>
        </p:spPr>
        <p:txBody>
          <a:bodyPr/>
          <a:lstStyle/>
          <a:p>
            <a:r>
              <a:rPr lang="en-US" sz="3600" dirty="0">
                <a:solidFill>
                  <a:srgbClr val="E25414"/>
                </a:solidFill>
              </a:rPr>
              <a:t>Cancelling or Withdrawing an OPT Application</a:t>
            </a:r>
            <a:br>
              <a:rPr lang="en-US" sz="3600" dirty="0">
                <a:solidFill>
                  <a:srgbClr val="E25414"/>
                </a:solidFill>
              </a:rPr>
            </a:br>
            <a:endParaRPr lang="en-US" sz="3600" dirty="0">
              <a:solidFill>
                <a:srgbClr val="E25414"/>
              </a:solidFill>
            </a:endParaRPr>
          </a:p>
        </p:txBody>
      </p:sp>
      <p:sp>
        <p:nvSpPr>
          <p:cNvPr id="8" name="Text Placeholder 7"/>
          <p:cNvSpPr>
            <a:spLocks noGrp="1"/>
          </p:cNvSpPr>
          <p:nvPr>
            <p:ph type="body" sz="quarter" idx="18"/>
          </p:nvPr>
        </p:nvSpPr>
        <p:spPr/>
        <p:txBody>
          <a:bodyPr/>
          <a:lstStyle/>
          <a:p>
            <a:r>
              <a:rPr lang="en-US" dirty="0"/>
              <a:t>Center for International Services</a:t>
            </a:r>
          </a:p>
        </p:txBody>
      </p:sp>
      <p:sp>
        <p:nvSpPr>
          <p:cNvPr id="3" name="Rectangle 2"/>
          <p:cNvSpPr/>
          <p:nvPr/>
        </p:nvSpPr>
        <p:spPr>
          <a:xfrm>
            <a:off x="962525" y="612845"/>
            <a:ext cx="10077651" cy="7683322"/>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submitted your application to USCIS</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may or may not be possible to cancel or withdraw your application or changes your requested dates of OPT</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will not receive a refund of your filing fee</a:t>
            </a: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USCIS has approved your OPT application</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cannot withdraw your application</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may use your OPT to work up to 20 hours per week while completing your degree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t>    </a:t>
            </a:r>
            <a:b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b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t>	</a:t>
            </a:r>
            <a:b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b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169789699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574203" y="186561"/>
            <a:ext cx="10668000" cy="632988"/>
          </a:xfrm>
        </p:spPr>
        <p:txBody>
          <a:bodyPr/>
          <a:lstStyle/>
          <a:p>
            <a:r>
              <a:rPr lang="en-US" dirty="0">
                <a:solidFill>
                  <a:srgbClr val="E25414"/>
                </a:solidFill>
              </a:rPr>
              <a:t>Checking the Status of your Pending Application</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TextBox 3"/>
          <p:cNvSpPr txBox="1"/>
          <p:nvPr/>
        </p:nvSpPr>
        <p:spPr>
          <a:xfrm>
            <a:off x="896755" y="989149"/>
            <a:ext cx="619230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Once you receive your USCIS receipt number either electronically or by Form I-797 paper receipt notice: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Access the </a:t>
            </a:r>
            <a:r>
              <a:rPr kumimoji="0" lang="en-US" altLang="en-US" sz="2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Case Status Search Page </a:t>
            </a:r>
            <a:b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b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a:t>
            </a: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hlinkClick r:id="rId2"/>
              </a:rPr>
              <a:t>https://egov.uscis.gov/casestatus/landing.do</a:t>
            </a:r>
            <a:b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b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Enter your “IOE Application Receipt Number”</a:t>
            </a:r>
            <a:b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b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(ex: IOE2390012345)</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will inform you if:</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has been received</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has requested further information for your application</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has been approved</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EAD card has been mailed</a:t>
            </a:r>
          </a:p>
        </p:txBody>
      </p:sp>
      <p:pic>
        <p:nvPicPr>
          <p:cNvPr id="5" name="Picture 4"/>
          <p:cNvPicPr>
            <a:picLocks noChangeAspect="1"/>
          </p:cNvPicPr>
          <p:nvPr/>
        </p:nvPicPr>
        <p:blipFill>
          <a:blip r:embed="rId3"/>
          <a:stretch>
            <a:fillRect/>
          </a:stretch>
        </p:blipFill>
        <p:spPr>
          <a:xfrm>
            <a:off x="7344389" y="1650369"/>
            <a:ext cx="4248150" cy="4038600"/>
          </a:xfrm>
          <a:prstGeom prst="rect">
            <a:avLst/>
          </a:prstGeom>
        </p:spPr>
      </p:pic>
    </p:spTree>
    <p:extLst>
      <p:ext uri="{BB962C8B-B14F-4D97-AF65-F5344CB8AC3E}">
        <p14:creationId xmlns:p14="http://schemas.microsoft.com/office/powerpoint/2010/main" val="159115614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Must the Training Be Related to my Major?</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200749"/>
            <a:ext cx="10655166" cy="3834896"/>
          </a:xfrm>
          <a:prstGeom prst="rect">
            <a:avLst/>
          </a:prstGeom>
        </p:spPr>
        <p:txBody>
          <a:bodyPr wrap="square">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 training must be in your major field of study as indicated on your I-20</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All majors/programs of study should be listed on your I-20 </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cannot be in a minor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cannot be in a previous major/degree not included on your current I-20</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Bachelor’s degree in Computer Science, now doing a Master’s degree in History-OPT would have to be in History</a:t>
            </a:r>
          </a:p>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44702197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Employment Authorization Document (EAD)</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862571"/>
          </a:xfrm>
        </p:spPr>
        <p:txBody>
          <a:bodyPr/>
          <a:lstStyle/>
          <a:p>
            <a:r>
              <a:rPr lang="en-US" altLang="en-US" i="0" dirty="0">
                <a:solidFill>
                  <a:schemeClr val="tx1">
                    <a:lumMod val="75000"/>
                    <a:lumOff val="25000"/>
                  </a:schemeClr>
                </a:solidFill>
                <a:latin typeface="+mn-lt"/>
                <a:cs typeface="Tahoma" panose="020B0604030504040204" pitchFamily="34" charset="0"/>
              </a:rPr>
              <a:t>USCIS work authorization is issued in the form of an Employment Authorization Document (EAD). </a:t>
            </a: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br>
              <a:rPr lang="en-US" altLang="en-US" i="0" dirty="0">
                <a:latin typeface="+mn-lt"/>
                <a:cs typeface="Tahoma" panose="020B0604030504040204" pitchFamily="34" charset="0"/>
              </a:rPr>
            </a:br>
            <a:endParaRPr lang="en-US" dirty="0"/>
          </a:p>
        </p:txBody>
      </p:sp>
      <p:pic>
        <p:nvPicPr>
          <p:cNvPr id="7" name="Picture 6">
            <a:extLst>
              <a:ext uri="{FF2B5EF4-FFF2-40B4-BE49-F238E27FC236}">
                <a16:creationId xmlns:a16="http://schemas.microsoft.com/office/drawing/2014/main" id="{41175BD3-184E-921F-90BF-6A88A690A86F}"/>
              </a:ext>
            </a:extLst>
          </p:cNvPr>
          <p:cNvPicPr>
            <a:picLocks noChangeAspect="1"/>
          </p:cNvPicPr>
          <p:nvPr/>
        </p:nvPicPr>
        <p:blipFill>
          <a:blip r:embed="rId2"/>
          <a:stretch>
            <a:fillRect/>
          </a:stretch>
        </p:blipFill>
        <p:spPr>
          <a:xfrm>
            <a:off x="1327639" y="2163741"/>
            <a:ext cx="4768361" cy="3384205"/>
          </a:xfrm>
          <a:prstGeom prst="rect">
            <a:avLst/>
          </a:prstGeom>
        </p:spPr>
      </p:pic>
      <p:pic>
        <p:nvPicPr>
          <p:cNvPr id="10" name="Picture 9">
            <a:extLst>
              <a:ext uri="{FF2B5EF4-FFF2-40B4-BE49-F238E27FC236}">
                <a16:creationId xmlns:a16="http://schemas.microsoft.com/office/drawing/2014/main" id="{EFE370A4-EFD5-B232-6667-23D5EC4AB506}"/>
              </a:ext>
            </a:extLst>
          </p:cNvPr>
          <p:cNvPicPr>
            <a:picLocks noChangeAspect="1"/>
          </p:cNvPicPr>
          <p:nvPr/>
        </p:nvPicPr>
        <p:blipFill>
          <a:blip r:embed="rId3"/>
          <a:stretch>
            <a:fillRect/>
          </a:stretch>
        </p:blipFill>
        <p:spPr>
          <a:xfrm>
            <a:off x="6400799" y="2114366"/>
            <a:ext cx="4463561" cy="3384204"/>
          </a:xfrm>
          <a:prstGeom prst="rect">
            <a:avLst/>
          </a:prstGeom>
        </p:spPr>
      </p:pic>
    </p:spTree>
    <p:extLst>
      <p:ext uri="{BB962C8B-B14F-4D97-AF65-F5344CB8AC3E}">
        <p14:creationId xmlns:p14="http://schemas.microsoft.com/office/powerpoint/2010/main" val="169409461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101E21-C27D-41CA-94B1-595C38F885D5}"/>
              </a:ext>
            </a:extLst>
          </p:cNvPr>
          <p:cNvPicPr>
            <a:picLocks noChangeAspect="1"/>
          </p:cNvPicPr>
          <p:nvPr/>
        </p:nvPicPr>
        <p:blipFill>
          <a:blip r:embed="rId2"/>
          <a:stretch>
            <a:fillRect/>
          </a:stretch>
        </p:blipFill>
        <p:spPr>
          <a:xfrm>
            <a:off x="3059723" y="2435469"/>
            <a:ext cx="4695092" cy="3130062"/>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When Can I begin working?</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r>
              <a:rPr lang="en-US" altLang="en-US" b="1" i="0" dirty="0">
                <a:solidFill>
                  <a:schemeClr val="tx1">
                    <a:lumMod val="75000"/>
                    <a:lumOff val="25000"/>
                  </a:schemeClr>
                </a:solidFill>
                <a:latin typeface="+mn-lt"/>
                <a:cs typeface="Tahoma" panose="020B0604030504040204" pitchFamily="34" charset="0"/>
              </a:rPr>
              <a:t>In order to begin “working”:</a:t>
            </a:r>
          </a:p>
          <a:p>
            <a:r>
              <a:rPr lang="en-US" altLang="en-US" i="0" dirty="0">
                <a:solidFill>
                  <a:schemeClr val="tx1">
                    <a:lumMod val="75000"/>
                    <a:lumOff val="25000"/>
                  </a:schemeClr>
                </a:solidFill>
                <a:latin typeface="+mn-lt"/>
                <a:cs typeface="Tahoma" panose="020B0604030504040204" pitchFamily="34" charset="0"/>
              </a:rPr>
              <a:t>You must have received your EAD card; </a:t>
            </a:r>
            <a:r>
              <a:rPr lang="en-US" altLang="en-US" i="0" u="sng" dirty="0">
                <a:solidFill>
                  <a:schemeClr val="tx1">
                    <a:lumMod val="75000"/>
                    <a:lumOff val="25000"/>
                  </a:schemeClr>
                </a:solidFill>
                <a:latin typeface="+mn-lt"/>
                <a:cs typeface="Tahoma" panose="020B0604030504040204" pitchFamily="34" charset="0"/>
              </a:rPr>
              <a:t>AND</a:t>
            </a:r>
          </a:p>
          <a:p>
            <a:r>
              <a:rPr lang="en-US" altLang="en-US" i="0" dirty="0">
                <a:solidFill>
                  <a:schemeClr val="tx1">
                    <a:lumMod val="75000"/>
                    <a:lumOff val="25000"/>
                  </a:schemeClr>
                </a:solidFill>
                <a:latin typeface="+mn-lt"/>
                <a:cs typeface="Tahoma" panose="020B0604030504040204" pitchFamily="34" charset="0"/>
              </a:rPr>
              <a:t>It must be the day of or after the EAD start date</a:t>
            </a:r>
          </a:p>
          <a:p>
            <a:endParaRPr lang="en-US" altLang="en-US" b="1" i="0" dirty="0">
              <a:latin typeface="+mn-lt"/>
              <a:cs typeface="Tahoma" panose="020B0604030504040204" pitchFamily="34" charset="0"/>
            </a:endParaRP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sp>
        <p:nvSpPr>
          <p:cNvPr id="5" name="Oval 4"/>
          <p:cNvSpPr/>
          <p:nvPr/>
        </p:nvSpPr>
        <p:spPr>
          <a:xfrm>
            <a:off x="5829751" y="5030222"/>
            <a:ext cx="845574" cy="2458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048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Do I have to be Employed during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pPr marL="457200" indent="-4572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“Employment” is required to maintain F-1 status while on OPT</a:t>
            </a:r>
          </a:p>
          <a:p>
            <a:pPr marL="457200" indent="-4572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You cannot accumulate more than 90 days (aggregate) of “unemployment” during initial OPT authorization period.</a:t>
            </a:r>
            <a:endParaRPr lang="en-US" altLang="en-US" sz="2800" b="1" i="0" dirty="0">
              <a:solidFill>
                <a:schemeClr val="tx1">
                  <a:lumMod val="75000"/>
                  <a:lumOff val="25000"/>
                </a:schemeClr>
              </a:solidFill>
              <a:latin typeface="+mn-lt"/>
              <a:cs typeface="Tahoma" panose="020B0604030504040204" pitchFamily="34" charset="0"/>
            </a:endParaRPr>
          </a:p>
          <a:p>
            <a:endParaRPr lang="en-US" altLang="en-US" sz="2800"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pic>
        <p:nvPicPr>
          <p:cNvPr id="7" name="Picture 6" descr="Article: Follow these tips if you work from home — Peopl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856" y="3165987"/>
            <a:ext cx="5113121" cy="2876130"/>
          </a:xfrm>
          <a:prstGeom prst="rect">
            <a:avLst/>
          </a:prstGeom>
        </p:spPr>
      </p:pic>
      <p:sp>
        <p:nvSpPr>
          <p:cNvPr id="8" name="TextBox 7"/>
          <p:cNvSpPr txBox="1"/>
          <p:nvPr/>
        </p:nvSpPr>
        <p:spPr>
          <a:xfrm>
            <a:off x="2192594" y="3456794"/>
            <a:ext cx="394273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SEVP is sending letters to students on OPT who have not reported any employment and have more than 90 days of unemployment. They have begun to terminate students’ SEVIS records if they have not updated their employment information within 15 days of receiving the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01994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83920" y="354717"/>
            <a:ext cx="10668000" cy="632988"/>
          </a:xfrm>
        </p:spPr>
        <p:txBody>
          <a:bodyPr/>
          <a:lstStyle/>
          <a:p>
            <a:r>
              <a:rPr lang="en-US" dirty="0"/>
              <a:t>What is considered “Employment”?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r>
              <a:rPr lang="en-US" altLang="en-US" i="0" dirty="0">
                <a:solidFill>
                  <a:schemeClr val="tx1">
                    <a:lumMod val="75000"/>
                    <a:lumOff val="25000"/>
                  </a:schemeClr>
                </a:solidFill>
                <a:latin typeface="+mn-lt"/>
                <a:cs typeface="Tahoma" panose="020B0604030504040204" pitchFamily="34" charset="0"/>
              </a:rPr>
              <a:t>To avoid accruing days of “unemployment” you must work at least 20 hours per week in your field. </a:t>
            </a:r>
          </a:p>
          <a:p>
            <a:r>
              <a:rPr lang="en-US" altLang="en-US" i="0" dirty="0">
                <a:solidFill>
                  <a:schemeClr val="tx1">
                    <a:lumMod val="75000"/>
                    <a:lumOff val="25000"/>
                  </a:schemeClr>
                </a:solidFill>
                <a:latin typeface="+mn-lt"/>
                <a:cs typeface="Tahoma" panose="020B0604030504040204" pitchFamily="34" charset="0"/>
              </a:rPr>
              <a:t>It can be: </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Paid employment</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Unpaid employment: as a volunteer or unpaid intern as long as this practice does not violate labor laws (except STEM Extension)</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Employment through an agency or consulting firm </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Work for hire: individual performs services on a contractual basis instead of an employment basis-payment usually reported for tax purposes on a Form 1099</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For multiple employers at the same time</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For short-term multiple employers at different times</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As a Self-employed business owner</a:t>
            </a: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spTree>
    <p:extLst>
      <p:ext uri="{BB962C8B-B14F-4D97-AF65-F5344CB8AC3E}">
        <p14:creationId xmlns:p14="http://schemas.microsoft.com/office/powerpoint/2010/main" val="139083270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83920" y="354717"/>
            <a:ext cx="10668000" cy="632988"/>
          </a:xfrm>
        </p:spPr>
        <p:txBody>
          <a:bodyPr/>
          <a:lstStyle/>
          <a:p>
            <a:r>
              <a:rPr lang="en-US" dirty="0"/>
              <a:t>How Do I Report Employment While on OPT? </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10" name="TextBox 9"/>
          <p:cNvSpPr txBox="1"/>
          <p:nvPr/>
        </p:nvSpPr>
        <p:spPr>
          <a:xfrm>
            <a:off x="962527" y="964728"/>
            <a:ext cx="10772271"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After your OPT start date is reached, you will receive an email from the Student Exchange Visitor Program (SEVP)  instructing you to create an SEVP Portal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will use the SEVP Portal account to report any changes within 10 days of such changes to</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Your Employer Information</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name</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address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starting date</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ending date </a:t>
            </a:r>
          </a:p>
        </p:txBody>
      </p:sp>
      <p:pic>
        <p:nvPicPr>
          <p:cNvPr id="13" name="Picture 12"/>
          <p:cNvPicPr>
            <a:picLocks noChangeAspect="1"/>
          </p:cNvPicPr>
          <p:nvPr/>
        </p:nvPicPr>
        <p:blipFill>
          <a:blip r:embed="rId3"/>
          <a:stretch>
            <a:fillRect/>
          </a:stretch>
        </p:blipFill>
        <p:spPr>
          <a:xfrm>
            <a:off x="4421444" y="4271949"/>
            <a:ext cx="3105149" cy="1789191"/>
          </a:xfrm>
          <a:prstGeom prst="rect">
            <a:avLst/>
          </a:prstGeom>
        </p:spPr>
      </p:pic>
      <p:pic>
        <p:nvPicPr>
          <p:cNvPr id="4" name="Picture 3"/>
          <p:cNvPicPr>
            <a:picLocks noChangeAspect="1"/>
          </p:cNvPicPr>
          <p:nvPr/>
        </p:nvPicPr>
        <p:blipFill>
          <a:blip r:embed="rId4"/>
          <a:stretch>
            <a:fillRect/>
          </a:stretch>
        </p:blipFill>
        <p:spPr>
          <a:xfrm>
            <a:off x="7954297" y="3154263"/>
            <a:ext cx="3859108" cy="2915771"/>
          </a:xfrm>
          <a:prstGeom prst="rect">
            <a:avLst/>
          </a:prstGeom>
        </p:spPr>
      </p:pic>
    </p:spTree>
    <p:extLst>
      <p:ext uri="{BB962C8B-B14F-4D97-AF65-F5344CB8AC3E}">
        <p14:creationId xmlns:p14="http://schemas.microsoft.com/office/powerpoint/2010/main" val="302032294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83920" y="354717"/>
            <a:ext cx="10668000" cy="632988"/>
          </a:xfrm>
        </p:spPr>
        <p:txBody>
          <a:bodyPr/>
          <a:lstStyle/>
          <a:p>
            <a:r>
              <a:rPr lang="en-US" dirty="0"/>
              <a:t>Other Reporting Requirements While on OPT? </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10" name="TextBox 9"/>
          <p:cNvSpPr txBox="1"/>
          <p:nvPr/>
        </p:nvSpPr>
        <p:spPr>
          <a:xfrm>
            <a:off x="962527" y="1068404"/>
            <a:ext cx="1077227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will also use the SEVP Portal to report changes to your: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 address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Foreign Address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Telephone Number</a:t>
            </a:r>
          </a:p>
        </p:txBody>
      </p:sp>
    </p:spTree>
    <p:extLst>
      <p:ext uri="{BB962C8B-B14F-4D97-AF65-F5344CB8AC3E}">
        <p14:creationId xmlns:p14="http://schemas.microsoft.com/office/powerpoint/2010/main" val="242076008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What if I Lose MY EAD Card?</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4921741"/>
          </a:xfrm>
        </p:spPr>
        <p:txBody>
          <a:bodyPr/>
          <a:lstStyle/>
          <a:p>
            <a:r>
              <a:rPr lang="en-US" altLang="en-US" sz="2800" i="0" dirty="0">
                <a:solidFill>
                  <a:schemeClr val="tx1">
                    <a:lumMod val="75000"/>
                    <a:lumOff val="25000"/>
                  </a:schemeClr>
                </a:solidFill>
                <a:latin typeface="+mn-lt"/>
                <a:cs typeface="Tahoma" panose="020B0604030504040204" pitchFamily="34" charset="0"/>
              </a:rPr>
              <a:t>If you have not begun working yet or will change employers, you will need to apply to USCIS for a Replacement EAD</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Another I-765</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Another photo</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Copies of documents</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Another Filing Fee</a:t>
            </a:r>
          </a:p>
          <a:p>
            <a:endParaRPr lang="en-US" altLang="en-US" sz="2800" i="0" dirty="0">
              <a:solidFill>
                <a:schemeClr val="tx1">
                  <a:lumMod val="75000"/>
                  <a:lumOff val="25000"/>
                </a:schemeClr>
              </a:solidFill>
              <a:latin typeface="+mn-lt"/>
              <a:cs typeface="Tahoma" panose="020B0604030504040204" pitchFamily="34" charset="0"/>
            </a:endParaRPr>
          </a:p>
          <a:p>
            <a:r>
              <a:rPr lang="en-US" altLang="en-US" sz="2800" i="0" dirty="0">
                <a:solidFill>
                  <a:schemeClr val="tx1">
                    <a:lumMod val="75000"/>
                    <a:lumOff val="25000"/>
                  </a:schemeClr>
                </a:solidFill>
                <a:latin typeface="+mn-lt"/>
                <a:cs typeface="Tahoma" panose="020B0604030504040204" pitchFamily="34" charset="0"/>
              </a:rPr>
              <a:t>If you will continue to work for the same employer, you may not need to apply for a Replacement EAD</a:t>
            </a:r>
          </a:p>
          <a:p>
            <a:r>
              <a:rPr lang="en-US" altLang="en-US" sz="2800" i="0" dirty="0">
                <a:solidFill>
                  <a:schemeClr val="tx1"/>
                </a:solidFill>
                <a:latin typeface="+mn-lt"/>
                <a:cs typeface="Tahoma" panose="020B0604030504040204" pitchFamily="34" charset="0"/>
              </a:rPr>
              <a:t> </a:t>
            </a: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spTree>
    <p:extLst>
      <p:ext uri="{BB962C8B-B14F-4D97-AF65-F5344CB8AC3E}">
        <p14:creationId xmlns:p14="http://schemas.microsoft.com/office/powerpoint/2010/main" val="346790734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Can I Travel Outside the U.S. While on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817834" y="1112011"/>
            <a:ext cx="10990708"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Authorized for Pre-Completion OPT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Requirements are the same as travel while in F-1 status</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Passport, valid F-1 visa, I-20 signed for Travel on Page 2 within last 12 months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Authorized for Post-Completion OPT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Passport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Valid F-1 visa</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I-20 signed for Travel on Page 2 within last 6 months</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EAD card</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Documentation of employment-letter of recent date, recent pay stub  </a:t>
            </a:r>
          </a:p>
        </p:txBody>
      </p:sp>
    </p:spTree>
    <p:extLst>
      <p:ext uri="{BB962C8B-B14F-4D97-AF65-F5344CB8AC3E}">
        <p14:creationId xmlns:p14="http://schemas.microsoft.com/office/powerpoint/2010/main" val="337696590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930728" y="258656"/>
            <a:ext cx="10804071" cy="522811"/>
          </a:xfrm>
        </p:spPr>
        <p:txBody>
          <a:bodyPr/>
          <a:lstStyle/>
          <a:p>
            <a:r>
              <a:rPr lang="en-US" sz="3200" dirty="0">
                <a:solidFill>
                  <a:srgbClr val="E25414"/>
                </a:solidFill>
              </a:rPr>
              <a:t>Can I Travel Outside the U.S. While my OPT is Pending?</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36269"/>
            <a:ext cx="10395856"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Yes, if you are still enrolled as a full-time student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May graduates apply for OPT in February and travel during Spring break</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December graduates apply for OPT in September and travel during Thanksgiving break</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already completed your program of study:  Travel is </a:t>
            </a:r>
            <a:r>
              <a:rPr kumimoji="0" lang="en-US" alt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not</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recommended.</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 basis for readmission to the U.S.</a:t>
            </a:r>
          </a:p>
          <a:p>
            <a:pPr marL="1257300" marR="0" lvl="2"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 longer a student</a:t>
            </a:r>
          </a:p>
          <a:p>
            <a:pPr marL="1257300" marR="0" lvl="2"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OPT not yet approved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Regulatory language:  Students approved for OPT may be readmitted to the U.S. to resume employment</a:t>
            </a: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50683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I-9s, Social Security and Taxes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22096"/>
            <a:ext cx="10395856" cy="4703467"/>
          </a:xfrm>
          <a:prstGeom prst="rect">
            <a:avLst/>
          </a:prstGeom>
          <a:noFill/>
        </p:spPr>
        <p:txBody>
          <a:bodyPr wrap="square" rtlCol="0">
            <a:spAutoFit/>
          </a:bodyPr>
          <a:lstStyle/>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I-9: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All employees in the U.S. must complete an I-9 Employment Eligibility Verification Form with their employers within 3 days of starting employment.</a:t>
            </a: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E-verify: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Some employers participate in an electronic verification of identity and employment eligibility; this is not yet required by law</a:t>
            </a: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Social Security: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Employment in the U.S. requires a Social Security Number (SSN). If you do not have an SSN, you may apply for a SSN at the same time that you apply for OPT or once you receive your </a:t>
            </a:r>
            <a:r>
              <a:rPr kumimoji="0" lang="en-US" altLang="en-US"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anose="020B0604030504040204" pitchFamily="34" charset="0"/>
              </a:rPr>
              <a:t>EAD</a:t>
            </a: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indent="-342900">
              <a:lnSpc>
                <a:spcPct val="80000"/>
              </a:lnSpc>
              <a:buFont typeface="Arial" panose="020B0604020202020204" pitchFamily="34" charset="0"/>
              <a:buChar char="•"/>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Taxes:  </a:t>
            </a:r>
            <a:r>
              <a:rPr lang="en-US" altLang="en-US" sz="2200" dirty="0">
                <a:solidFill>
                  <a:schemeClr val="tx1">
                    <a:lumMod val="75000"/>
                    <a:lumOff val="25000"/>
                  </a:schemeClr>
                </a:solidFill>
                <a:cs typeface="Tahoma" panose="020B0604030504040204" pitchFamily="34" charset="0"/>
              </a:rPr>
              <a:t>See IRS </a:t>
            </a:r>
            <a:r>
              <a:rPr lang="en-US" altLang="en-US" sz="2200" dirty="0">
                <a:solidFill>
                  <a:schemeClr val="tx1">
                    <a:lumMod val="75000"/>
                    <a:lumOff val="25000"/>
                  </a:schemeClr>
                </a:solidFill>
                <a:cs typeface="Tahoma" panose="020B0604030504040204" pitchFamily="34" charset="0"/>
                <a:hlinkClick r:id="rId3"/>
              </a:rPr>
              <a:t>Publication 519</a:t>
            </a:r>
            <a:r>
              <a:rPr lang="en-US" altLang="en-US" sz="2200" dirty="0">
                <a:solidFill>
                  <a:schemeClr val="tx1">
                    <a:lumMod val="75000"/>
                    <a:lumOff val="25000"/>
                  </a:schemeClr>
                </a:solidFill>
                <a:cs typeface="Tahoma" panose="020B0604030504040204" pitchFamily="34" charset="0"/>
              </a:rPr>
              <a:t>, US Tax Guide for Aliens. </a:t>
            </a: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Social Security and Medicare Taxes: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Typically, non-resident F-1 students with authorized OPT are exempt from Social Security (F.I.C.A) and Medicare taxes as long as you continue to declare non-resident status for tax purposes.</a:t>
            </a: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Income Taxes: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Federal, state, and local taxes will be withheld from your paycheck by employers unless you qualify for a tax treaty exemption. (More information also available at the IRS website)</a:t>
            </a: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5435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Do I Need a Job Offer to Apply for OPT?</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1004816" y="895820"/>
            <a:ext cx="10655166" cy="2267672"/>
          </a:xfrm>
          <a:prstGeom prst="rect">
            <a:avLst/>
          </a:prstGeom>
        </p:spPr>
        <p:txBody>
          <a:bodyPr wrap="square">
            <a:spAutoFit/>
          </a:bodyPr>
          <a:lstStyle/>
          <a:p>
            <a:pPr marL="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36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8001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An offer for the training is not necessary to apply for OPT</a:t>
            </a:r>
          </a:p>
          <a:p>
            <a:pPr marL="8001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do not need to wait for a job offer to apply for OPT</a:t>
            </a:r>
          </a:p>
          <a:p>
            <a:pPr marL="914400" marR="0" lvl="3"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342900" marR="0" lvl="1" indent="-342900" algn="l" defTabSz="914400" rtl="0" eaLnBrk="1" fontAlgn="auto" latinLnBrk="0" hangingPunct="1">
              <a:lnSpc>
                <a:spcPct val="80000"/>
              </a:lnSpc>
              <a:spcBef>
                <a:spcPts val="0"/>
              </a:spcBef>
              <a:spcAft>
                <a:spcPts val="0"/>
              </a:spcAft>
              <a:buClrTx/>
              <a:buSzTx/>
              <a:buFont typeface="Wingdings" panose="05000000000000000000" pitchFamily="2" charset="2"/>
              <a:buChar char="v"/>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pic>
        <p:nvPicPr>
          <p:cNvPr id="5" name="Picture 4" descr="Job Offer - New Job | Drawing of a job offer, job off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369" y="2585884"/>
            <a:ext cx="3387211" cy="3387211"/>
          </a:xfrm>
          <a:prstGeom prst="rect">
            <a:avLst/>
          </a:prstGeom>
        </p:spPr>
      </p:pic>
      <p:sp>
        <p:nvSpPr>
          <p:cNvPr id="7" name="Flowchart: Summing Junction 6"/>
          <p:cNvSpPr/>
          <p:nvPr/>
        </p:nvSpPr>
        <p:spPr>
          <a:xfrm>
            <a:off x="8193309" y="2765321"/>
            <a:ext cx="3087329" cy="3028335"/>
          </a:xfrm>
          <a:prstGeom prst="flowChartSummingJunction">
            <a:avLst/>
          </a:prstGeom>
          <a:noFill/>
          <a:ln w="76200">
            <a:solidFill>
              <a:srgbClr val="F62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190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1066800" y="253938"/>
            <a:ext cx="10668000" cy="542767"/>
          </a:xfrm>
        </p:spPr>
        <p:txBody>
          <a:bodyPr/>
          <a:lstStyle/>
          <a:p>
            <a:r>
              <a:rPr lang="en-US" dirty="0">
                <a:solidFill>
                  <a:srgbClr val="E25414"/>
                </a:solidFill>
              </a:rPr>
              <a:t>H-1B Status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1015820"/>
            <a:ext cx="10395856"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The next usual employment status for F-1 students is H-1B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 status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temporary (maximum time period is 6 years) worker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in  a specialty occupation (position requires the minimum of a Bachelor’s degree in a specific field)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Annual limit (cap) on the number of H-1Bs that can be approved: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65,000 for those with at least a Bachelor’s degree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an additional 20,000 for those with a U.S. Masters or higher degree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H-1Bs become available on October 1 of every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p:txBody>
      </p:sp>
    </p:spTree>
    <p:extLst>
      <p:ext uri="{BB962C8B-B14F-4D97-AF65-F5344CB8AC3E}">
        <p14:creationId xmlns:p14="http://schemas.microsoft.com/office/powerpoint/2010/main" val="58494796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H-1B Status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671691"/>
            <a:ext cx="10395856" cy="6709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The number of applications for H-1B status has exceeded the number of H-1Bs available every year for the last several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Employers file an electronic registration to compete for an H number for a set time period beginning in March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Many people whose employers will register for an H will not get chosen in this “lottery” system-will not be eligible to file an H-1B petition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If not enough applications received, then more “lottery winners” are notified they can file.  This year, many H-1B approvals were withdrawn because of layoffs/economic conditions and more H numbers became available during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Tree>
    <p:extLst>
      <p:ext uri="{BB962C8B-B14F-4D97-AF65-F5344CB8AC3E}">
        <p14:creationId xmlns:p14="http://schemas.microsoft.com/office/powerpoint/2010/main" val="136723711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OPT Cap Gap and H-1Bs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671691"/>
            <a:ext cx="10395856"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If your registration is chosen and your employer files an H-1B petition for you, you may be eligible for a Cap Gap extension of your OPT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If your OPT expires before your H-1B can take effect on October 1, your OPT will be automatically extended to cover the gap in employment authorization between the end date of your OPT and the start of the H-1B on October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Tree>
    <p:extLst>
      <p:ext uri="{BB962C8B-B14F-4D97-AF65-F5344CB8AC3E}">
        <p14:creationId xmlns:p14="http://schemas.microsoft.com/office/powerpoint/2010/main" val="80113776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Cap Gap and H-1Bs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86277"/>
            <a:ext cx="10395856" cy="4912114"/>
          </a:xfrm>
          <a:prstGeom prst="rect">
            <a:avLst/>
          </a:prstGeom>
          <a:noFill/>
        </p:spPr>
        <p:txBody>
          <a:bodyPr wrap="square" rtlCol="0">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 petition must request a Change of Status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Cap Gap extension of OPT is not available to those whose: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 is filed as Consular Notification-will apply for an H-1B visa abroad</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OPT is valid until/past the date the H-1B change of status can take effect on October 1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H-1Bs are filed by exempt employers-universities and related research institutions</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Extension of F-1 status and OPT work authorization are automatically terminated upon rejection, denial, or revocation of H-1B petition.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351497807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Cap Gap and H-1Bs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86277"/>
            <a:ext cx="10395856" cy="3188565"/>
          </a:xfrm>
          <a:prstGeom prst="rect">
            <a:avLst/>
          </a:prstGeom>
          <a:noFill/>
        </p:spPr>
        <p:txBody>
          <a:bodyPr wrap="square" rtlCol="0">
            <a:spAutoFit/>
          </a:bodyPr>
          <a:lstStyle/>
          <a:p>
            <a:pPr marR="0" lvl="1" algn="l" defTabSz="914400" rtl="0" eaLnBrk="1" fontAlgn="auto" latinLnBrk="0" hangingPunct="1">
              <a:lnSpc>
                <a:spcPct val="80000"/>
              </a:lnSpc>
              <a:spcBef>
                <a:spcPts val="0"/>
              </a:spcBef>
              <a:spcAft>
                <a:spcPts val="0"/>
              </a:spcAft>
              <a:buClrTx/>
              <a:buSzTx/>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indent="-457200">
              <a:lnSpc>
                <a:spcPct val="80000"/>
              </a:lnSpc>
              <a:buFont typeface="Arial" panose="020B0604020202020204" pitchFamily="34" charset="0"/>
              <a:buChar char="•"/>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If you or your employer have not received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 receipt notice for an H-1B from USCIS,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then your SEVIS record is not likely to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have the cap gap applied to it and we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will not be able to produce an I-20 with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cap gap. </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5" name="Picture 4">
            <a:extLst>
              <a:ext uri="{FF2B5EF4-FFF2-40B4-BE49-F238E27FC236}">
                <a16:creationId xmlns:a16="http://schemas.microsoft.com/office/drawing/2014/main" id="{278FC9A8-68D3-8774-C49A-B40507915C9A}"/>
              </a:ext>
            </a:extLst>
          </p:cNvPr>
          <p:cNvPicPr>
            <a:picLocks noChangeAspect="1"/>
          </p:cNvPicPr>
          <p:nvPr/>
        </p:nvPicPr>
        <p:blipFill>
          <a:blip r:embed="rId3"/>
          <a:stretch>
            <a:fillRect/>
          </a:stretch>
        </p:blipFill>
        <p:spPr>
          <a:xfrm>
            <a:off x="8496301" y="1433741"/>
            <a:ext cx="2628899" cy="3524250"/>
          </a:xfrm>
          <a:prstGeom prst="rect">
            <a:avLst/>
          </a:prstGeom>
        </p:spPr>
      </p:pic>
    </p:spTree>
    <p:extLst>
      <p:ext uri="{BB962C8B-B14F-4D97-AF65-F5344CB8AC3E}">
        <p14:creationId xmlns:p14="http://schemas.microsoft.com/office/powerpoint/2010/main" val="62402840"/>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How D0 I Request a Cap Gap I-20?</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811835" y="886926"/>
            <a:ext cx="5516537" cy="58846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After your employer has received the I-797 H1B receipt notice or approval notice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457200" indent="-457200" algn="l">
              <a:buFont typeface="+mj-lt"/>
              <a:buAutoNum type="arabicPeriod"/>
            </a:pPr>
            <a:r>
              <a:rPr lang="en-US" sz="2000" b="0" i="0" dirty="0">
                <a:solidFill>
                  <a:srgbClr val="000E54"/>
                </a:solidFill>
                <a:effectLst/>
                <a:latin typeface="ShermanSans"/>
              </a:rPr>
              <a:t>Log in to the </a:t>
            </a:r>
            <a:r>
              <a:rPr lang="en-US" sz="2000" b="0" i="0" u="sng" dirty="0">
                <a:solidFill>
                  <a:srgbClr val="000E54"/>
                </a:solidFill>
                <a:effectLst/>
                <a:latin typeface="ShermanSans"/>
                <a:hlinkClick r:id="rId3"/>
              </a:rPr>
              <a:t>International Student and Scholar (ISSS) Portal</a:t>
            </a:r>
            <a:r>
              <a:rPr lang="en-US" sz="2000" b="0" i="0" dirty="0">
                <a:solidFill>
                  <a:srgbClr val="000E54"/>
                </a:solidFill>
                <a:effectLst/>
                <a:latin typeface="ShermanSans"/>
              </a:rPr>
              <a:t>. </a:t>
            </a:r>
          </a:p>
          <a:p>
            <a:pPr marL="457200" indent="-457200" algn="l">
              <a:buFont typeface="+mj-lt"/>
              <a:buAutoNum type="arabicPeriod"/>
            </a:pPr>
            <a:r>
              <a:rPr lang="en-US" sz="2000" b="0" i="0" dirty="0">
                <a:solidFill>
                  <a:srgbClr val="000E54"/>
                </a:solidFill>
                <a:effectLst/>
                <a:latin typeface="ShermanSans"/>
              </a:rPr>
              <a:t>Go to the Student Request Center on the right side of the page.</a:t>
            </a:r>
          </a:p>
          <a:p>
            <a:pPr marL="457200" indent="-457200" algn="l">
              <a:buFont typeface="+mj-lt"/>
              <a:buAutoNum type="arabicPeriod"/>
            </a:pPr>
            <a:r>
              <a:rPr lang="en-US" sz="2000" b="0" i="0" dirty="0">
                <a:solidFill>
                  <a:srgbClr val="000E54"/>
                </a:solidFill>
                <a:effectLst/>
                <a:latin typeface="ShermanSans"/>
              </a:rPr>
              <a:t>Go to the Cap-Gap I-20 Request icon.</a:t>
            </a:r>
          </a:p>
          <a:p>
            <a:pPr marL="457200" indent="-457200" algn="l">
              <a:buFont typeface="+mj-lt"/>
              <a:buAutoNum type="arabicPeriod"/>
            </a:pPr>
            <a:r>
              <a:rPr lang="en-US" sz="2000" b="0" i="0" dirty="0">
                <a:solidFill>
                  <a:srgbClr val="000E54"/>
                </a:solidFill>
                <a:effectLst/>
                <a:latin typeface="ShermanSans"/>
              </a:rPr>
              <a:t>Complete the Questionnaire.</a:t>
            </a:r>
          </a:p>
          <a:p>
            <a:pPr marL="457200" indent="-457200" algn="l">
              <a:buFont typeface="+mj-lt"/>
              <a:buAutoNum type="arabicPeriod"/>
            </a:pPr>
            <a:r>
              <a:rPr lang="en-US" sz="2000" b="0" i="0" dirty="0">
                <a:solidFill>
                  <a:srgbClr val="000E54"/>
                </a:solidFill>
                <a:effectLst/>
                <a:latin typeface="ShermanSans"/>
              </a:rPr>
              <a:t>Upload your H-1B Application Receipt or Approval Notice.</a:t>
            </a:r>
          </a:p>
          <a:p>
            <a:pPr marL="457200" indent="-457200" algn="l">
              <a:buFont typeface="+mj-lt"/>
              <a:buAutoNum type="arabicPeriod"/>
            </a:pPr>
            <a:r>
              <a:rPr lang="en-US" sz="2000" b="0" i="0" dirty="0">
                <a:solidFill>
                  <a:srgbClr val="000E54"/>
                </a:solidFill>
                <a:effectLst/>
                <a:latin typeface="ShermanSans"/>
              </a:rPr>
              <a:t>Submit the Request.</a:t>
            </a:r>
          </a:p>
          <a:p>
            <a:pPr algn="l"/>
            <a:endParaRPr lang="en-US" sz="2000" b="0" i="0" dirty="0">
              <a:solidFill>
                <a:srgbClr val="000E54"/>
              </a:solidFill>
              <a:effectLst/>
              <a:latin typeface="ShermanSans"/>
            </a:endParaRPr>
          </a:p>
          <a:p>
            <a:pPr algn="l"/>
            <a:r>
              <a:rPr lang="en-US" sz="2000" b="0" i="0" dirty="0">
                <a:solidFill>
                  <a:srgbClr val="000E54"/>
                </a:solidFill>
                <a:effectLst/>
                <a:latin typeface="ShermanSans"/>
              </a:rPr>
              <a:t>Within 3-5 business days you should receive an email that your Cap-Gap I-20 has been processed and is available in the ISSS Portal.</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8" name="Picture 7">
            <a:extLst>
              <a:ext uri="{FF2B5EF4-FFF2-40B4-BE49-F238E27FC236}">
                <a16:creationId xmlns:a16="http://schemas.microsoft.com/office/drawing/2014/main" id="{00F6D878-0CA6-33C7-FE49-38658C9067D2}"/>
              </a:ext>
            </a:extLst>
          </p:cNvPr>
          <p:cNvPicPr>
            <a:picLocks noChangeAspect="1"/>
          </p:cNvPicPr>
          <p:nvPr/>
        </p:nvPicPr>
        <p:blipFill>
          <a:blip r:embed="rId4"/>
          <a:stretch>
            <a:fillRect/>
          </a:stretch>
        </p:blipFill>
        <p:spPr>
          <a:xfrm>
            <a:off x="7996192" y="1127464"/>
            <a:ext cx="2667698" cy="1786854"/>
          </a:xfrm>
          <a:prstGeom prst="rect">
            <a:avLst/>
          </a:prstGeom>
        </p:spPr>
      </p:pic>
      <p:pic>
        <p:nvPicPr>
          <p:cNvPr id="14" name="Picture 13">
            <a:extLst>
              <a:ext uri="{FF2B5EF4-FFF2-40B4-BE49-F238E27FC236}">
                <a16:creationId xmlns:a16="http://schemas.microsoft.com/office/drawing/2014/main" id="{A2B090F4-3629-932C-D133-29399EF6E319}"/>
              </a:ext>
            </a:extLst>
          </p:cNvPr>
          <p:cNvPicPr>
            <a:picLocks noChangeAspect="1"/>
          </p:cNvPicPr>
          <p:nvPr/>
        </p:nvPicPr>
        <p:blipFill>
          <a:blip r:embed="rId5"/>
          <a:stretch>
            <a:fillRect/>
          </a:stretch>
        </p:blipFill>
        <p:spPr>
          <a:xfrm>
            <a:off x="10035742" y="5509101"/>
            <a:ext cx="1253620" cy="442870"/>
          </a:xfrm>
          <a:prstGeom prst="rect">
            <a:avLst/>
          </a:prstGeom>
        </p:spPr>
      </p:pic>
      <p:pic>
        <p:nvPicPr>
          <p:cNvPr id="5" name="Picture 4">
            <a:extLst>
              <a:ext uri="{FF2B5EF4-FFF2-40B4-BE49-F238E27FC236}">
                <a16:creationId xmlns:a16="http://schemas.microsoft.com/office/drawing/2014/main" id="{AFA9F1FE-4A02-21D9-8394-B762B712A10F}"/>
              </a:ext>
            </a:extLst>
          </p:cNvPr>
          <p:cNvPicPr>
            <a:picLocks noChangeAspect="1"/>
          </p:cNvPicPr>
          <p:nvPr/>
        </p:nvPicPr>
        <p:blipFill>
          <a:blip r:embed="rId6"/>
          <a:stretch>
            <a:fillRect/>
          </a:stretch>
        </p:blipFill>
        <p:spPr>
          <a:xfrm>
            <a:off x="6328372" y="1922906"/>
            <a:ext cx="5600108" cy="2430528"/>
          </a:xfrm>
          <a:prstGeom prst="rect">
            <a:avLst/>
          </a:prstGeom>
        </p:spPr>
      </p:pic>
      <p:cxnSp>
        <p:nvCxnSpPr>
          <p:cNvPr id="7" name="Straight Arrow Connector 6">
            <a:extLst>
              <a:ext uri="{FF2B5EF4-FFF2-40B4-BE49-F238E27FC236}">
                <a16:creationId xmlns:a16="http://schemas.microsoft.com/office/drawing/2014/main" id="{C7F94B60-B2B8-3387-6C52-91C3ABF1A57E}"/>
              </a:ext>
            </a:extLst>
          </p:cNvPr>
          <p:cNvCxnSpPr/>
          <p:nvPr/>
        </p:nvCxnSpPr>
        <p:spPr>
          <a:xfrm>
            <a:off x="11084890" y="2534384"/>
            <a:ext cx="295275" cy="491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5BAE83F-7512-B4F5-6C60-D7B0B5D80554}"/>
              </a:ext>
            </a:extLst>
          </p:cNvPr>
          <p:cNvPicPr>
            <a:picLocks noChangeAspect="1"/>
          </p:cNvPicPr>
          <p:nvPr/>
        </p:nvPicPr>
        <p:blipFill>
          <a:blip r:embed="rId7"/>
          <a:stretch>
            <a:fillRect/>
          </a:stretch>
        </p:blipFill>
        <p:spPr>
          <a:xfrm>
            <a:off x="7306146" y="4257971"/>
            <a:ext cx="1951776" cy="1692264"/>
          </a:xfrm>
          <a:prstGeom prst="rect">
            <a:avLst/>
          </a:prstGeom>
        </p:spPr>
      </p:pic>
    </p:spTree>
    <p:extLst>
      <p:ext uri="{BB962C8B-B14F-4D97-AF65-F5344CB8AC3E}">
        <p14:creationId xmlns:p14="http://schemas.microsoft.com/office/powerpoint/2010/main" val="3993925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09931"/>
            <a:ext cx="7971624" cy="5244513"/>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Some F-1 students may be eligible to apply for an additional 24 months of STEM OPT.</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The F-1 student must:</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Have earned a degree in a STEM field</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Be currently authorized for OPT </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Work for an employer that:</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participates in E-verify</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is willing to complete a </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3"/>
              </a:rPr>
              <a:t>Form I-983</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Training Plan that requires the employer to identify:</a:t>
            </a:r>
          </a:p>
          <a:p>
            <a:pPr marL="1714500" marR="0" lvl="3"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goals and objectives for work-based learning</a:t>
            </a:r>
          </a:p>
          <a:p>
            <a:pPr marL="1714500" marR="0" lvl="3"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oversight and supervision that will be provided to the student during the training</a:t>
            </a:r>
          </a:p>
          <a:p>
            <a:pPr marL="1714500" marR="0" lvl="3"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assessment and evaluation that will be undertaken</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And the STEM Extension requires the employer to agree to increased reporting requirements and government site visits.</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5" name="Picture 4"/>
          <p:cNvPicPr>
            <a:picLocks noChangeAspect="1"/>
          </p:cNvPicPr>
          <p:nvPr/>
        </p:nvPicPr>
        <p:blipFill>
          <a:blip r:embed="rId4"/>
          <a:stretch>
            <a:fillRect/>
          </a:stretch>
        </p:blipFill>
        <p:spPr>
          <a:xfrm>
            <a:off x="8614558" y="1199536"/>
            <a:ext cx="2830190" cy="3151802"/>
          </a:xfrm>
          <a:prstGeom prst="rect">
            <a:avLst/>
          </a:prstGeom>
        </p:spPr>
      </p:pic>
    </p:spTree>
    <p:extLst>
      <p:ext uri="{BB962C8B-B14F-4D97-AF65-F5344CB8AC3E}">
        <p14:creationId xmlns:p14="http://schemas.microsoft.com/office/powerpoint/2010/main" val="259997625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632601" y="895820"/>
            <a:ext cx="10395856" cy="4468916"/>
          </a:xfrm>
          <a:prstGeom prst="rect">
            <a:avLst/>
          </a:prstGeom>
          <a:noFill/>
        </p:spPr>
        <p:txBody>
          <a:bodyPr wrap="square" rtlCol="0">
            <a:spAutoFit/>
          </a:bodyPr>
          <a:lstStyle/>
          <a:p>
            <a:pPr marL="914400" marR="0" lvl="2" indent="0" algn="l" defTabSz="914400" rtl="0" eaLnBrk="1" fontAlgn="auto" latinLnBrk="0" hangingPunct="1">
              <a:lnSpc>
                <a:spcPct val="9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Submit a timely STEM extension application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USCIS must receive the STEM application prior to EAD expiration 	but no more than 90 days before OPT end date</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Have maintained valid F-1 status </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reported all changes of personal and employment info</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have not accumulated more than 90 days of unemployment during OPT</a:t>
            </a:r>
          </a:p>
          <a:p>
            <a:pPr marL="914400" marR="0" lvl="2"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67131184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Application Process for 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202872" y="1242747"/>
            <a:ext cx="5679709" cy="5069080"/>
          </a:xfrm>
          <a:prstGeom prst="rect">
            <a:avLst/>
          </a:prstGeom>
          <a:noFill/>
        </p:spPr>
        <p:txBody>
          <a:bodyPr wrap="square" rtlCol="0">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Similar to OPT</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Request Recommendation from the Center for International Services on a new I-20 through the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ISSS</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Portal in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MySlice</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Must submit copies of diploma, I-94, I-983 and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EAD</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card</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I-20 returned to you for you to submit with your application to USCIS</a:t>
            </a:r>
          </a:p>
          <a:p>
            <a:pPr marR="0" lvl="1" algn="l" defTabSz="914400" rtl="0" eaLnBrk="1" fontAlgn="auto" latinLnBrk="0" hangingPunct="1">
              <a:lnSpc>
                <a:spcPct val="80000"/>
              </a:lnSpc>
              <a:spcBef>
                <a:spcPts val="0"/>
              </a:spcBef>
              <a:spcAft>
                <a:spcPts val="0"/>
              </a:spcAft>
              <a:buClrTx/>
              <a:buSzTx/>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Approval by USCIS in the form of an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EAD</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Will need to look at the Center for International Services website to get up to date instructions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5" name="Picture 4"/>
          <p:cNvPicPr>
            <a:picLocks noChangeAspect="1"/>
          </p:cNvPicPr>
          <p:nvPr/>
        </p:nvPicPr>
        <p:blipFill>
          <a:blip r:embed="rId3"/>
          <a:stretch>
            <a:fillRect/>
          </a:stretch>
        </p:blipFill>
        <p:spPr>
          <a:xfrm>
            <a:off x="6813550" y="1929226"/>
            <a:ext cx="4681895" cy="3428356"/>
          </a:xfrm>
          <a:prstGeom prst="rect">
            <a:avLst/>
          </a:prstGeom>
        </p:spPr>
      </p:pic>
    </p:spTree>
    <p:extLst>
      <p:ext uri="{BB962C8B-B14F-4D97-AF65-F5344CB8AC3E}">
        <p14:creationId xmlns:p14="http://schemas.microsoft.com/office/powerpoint/2010/main" val="422196101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99183"/>
            <a:ext cx="10395856" cy="535531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Cannot accrue a total of 150 days of unemployment over the </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36 month OPT period</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Reporting Requirements: </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Must report the following within 10 days of the change:</a:t>
            </a:r>
          </a:p>
          <a:p>
            <a:pPr marL="1371600" marR="0" lvl="2"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legal name, residential or mailing address, email address, </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employer name, employer address</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Must report above info to the Center for International Services every 6 months even if there is no change</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Automatic extension of status and work authorization up to</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180 days while a timely filed STEM extension OPT application </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is pending</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Can still benefit from the cap-gap provision</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239091644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Who Authorizes OPT?  </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3194721"/>
          </a:xfrm>
          <a:prstGeom prst="rect">
            <a:avLst/>
          </a:prstGeom>
        </p:spPr>
        <p:txBody>
          <a:bodyPr wrap="square">
            <a:spAutoFit/>
          </a:bodyPr>
          <a:lstStyle/>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 Center for International Services recommends the OPT by issuing a new I-20</a:t>
            </a:r>
          </a:p>
          <a:p>
            <a:pPr marL="12573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not like CPT that we authorize</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OPT is approved and authorized by USCIS (US Citizenship &amp; Immigration Services)</a:t>
            </a: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pic>
        <p:nvPicPr>
          <p:cNvPr id="5" name="Picture 4"/>
          <p:cNvPicPr>
            <a:picLocks noChangeAspect="1"/>
          </p:cNvPicPr>
          <p:nvPr/>
        </p:nvPicPr>
        <p:blipFill>
          <a:blip r:embed="rId3"/>
          <a:stretch>
            <a:fillRect/>
          </a:stretch>
        </p:blipFill>
        <p:spPr>
          <a:xfrm>
            <a:off x="7257904" y="4055045"/>
            <a:ext cx="3491084" cy="1818507"/>
          </a:xfrm>
          <a:prstGeom prst="rect">
            <a:avLst/>
          </a:prstGeom>
        </p:spPr>
      </p:pic>
      <p:pic>
        <p:nvPicPr>
          <p:cNvPr id="2050" name="Picture 2" descr="Image result for center for international services syracuse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605" y="4055045"/>
            <a:ext cx="2615381" cy="1818507"/>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4945626" y="4680155"/>
            <a:ext cx="2054942" cy="511277"/>
          </a:xfrm>
          <a:prstGeom prst="rightArrow">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4455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70</a:t>
            </a:fld>
            <a:endParaRPr lang="en-US" dirty="0"/>
          </a:p>
        </p:txBody>
      </p:sp>
      <p:sp>
        <p:nvSpPr>
          <p:cNvPr id="3" name="Title 2"/>
          <p:cNvSpPr>
            <a:spLocks noGrp="1"/>
          </p:cNvSpPr>
          <p:nvPr>
            <p:ph type="title"/>
          </p:nvPr>
        </p:nvSpPr>
        <p:spPr/>
        <p:txBody>
          <a:bodyPr/>
          <a:lstStyle/>
          <a:p>
            <a:r>
              <a:rPr lang="en-US" dirty="0">
                <a:solidFill>
                  <a:srgbClr val="E25414"/>
                </a:solidFill>
              </a:rPr>
              <a:t>Immigration Status After F-1 Status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817834" y="1112011"/>
            <a:ext cx="10990708" cy="4370427"/>
          </a:xfrm>
          <a:prstGeom prst="rect">
            <a:avLst/>
          </a:prstGeom>
          <a:noFill/>
        </p:spPr>
        <p:txBody>
          <a:bodyPr wrap="square" rtlCol="0">
            <a:spAutoFit/>
          </a:bodyPr>
          <a:lstStyle/>
          <a:p>
            <a:pPr lvl="1">
              <a:spcBef>
                <a:spcPct val="0"/>
              </a:spcBef>
            </a:pPr>
            <a:r>
              <a:rPr lang="en-US" altLang="en-US" sz="2000" b="1" dirty="0">
                <a:solidFill>
                  <a:schemeClr val="tx1">
                    <a:lumMod val="75000"/>
                    <a:lumOff val="25000"/>
                  </a:schemeClr>
                </a:solidFill>
                <a:cs typeface="Tahoma" panose="020B0604030504040204" pitchFamily="34" charset="0"/>
              </a:rPr>
              <a:t>Tuesday, April 2, 2024</a:t>
            </a:r>
          </a:p>
          <a:p>
            <a:pPr lvl="1">
              <a:spcBef>
                <a:spcPct val="0"/>
              </a:spcBef>
            </a:pPr>
            <a:r>
              <a:rPr lang="en-US" altLang="en-US" sz="2000" dirty="0">
                <a:solidFill>
                  <a:schemeClr val="tx1">
                    <a:lumMod val="75000"/>
                    <a:lumOff val="25000"/>
                  </a:schemeClr>
                </a:solidFill>
                <a:cs typeface="Tahoma" panose="020B0604030504040204" pitchFamily="34" charset="0"/>
              </a:rPr>
              <a:t>3:00 pm</a:t>
            </a:r>
          </a:p>
          <a:p>
            <a:pPr lvl="1">
              <a:spcBef>
                <a:spcPct val="0"/>
              </a:spcBef>
            </a:pPr>
            <a:r>
              <a:rPr lang="en-US" altLang="en-US" sz="2000" dirty="0">
                <a:solidFill>
                  <a:schemeClr val="tx1">
                    <a:lumMod val="75000"/>
                    <a:lumOff val="25000"/>
                  </a:schemeClr>
                </a:solidFill>
                <a:cs typeface="Tahoma" panose="020B0604030504040204" pitchFamily="34" charset="0"/>
              </a:rPr>
              <a:t>Room 104, Peter Graham Room</a:t>
            </a:r>
          </a:p>
          <a:p>
            <a:pPr lvl="1">
              <a:spcBef>
                <a:spcPct val="0"/>
              </a:spcBef>
            </a:pPr>
            <a:r>
              <a:rPr lang="en-US" altLang="en-US" sz="2000" dirty="0">
                <a:solidFill>
                  <a:schemeClr val="tx1">
                    <a:lumMod val="75000"/>
                    <a:lumOff val="25000"/>
                  </a:schemeClr>
                </a:solidFill>
                <a:cs typeface="Tahoma" panose="020B0604030504040204" pitchFamily="34" charset="0"/>
              </a:rPr>
              <a:t>Bird Library</a:t>
            </a:r>
          </a:p>
          <a:p>
            <a:pPr lvl="1">
              <a:spcBef>
                <a:spcPct val="0"/>
              </a:spcBef>
            </a:pPr>
            <a:r>
              <a:rPr lang="en-US" altLang="en-US" sz="2000" dirty="0">
                <a:solidFill>
                  <a:schemeClr val="tx1">
                    <a:lumMod val="75000"/>
                    <a:lumOff val="25000"/>
                  </a:schemeClr>
                </a:solidFill>
                <a:cs typeface="Tahoma" panose="020B0604030504040204" pitchFamily="34" charset="0"/>
              </a:rPr>
              <a:t>Andrea Godfread Brown, Berardi Immigration Services</a:t>
            </a:r>
          </a:p>
          <a:p>
            <a:pPr lvl="1">
              <a:spcBef>
                <a:spcPct val="0"/>
              </a:spcBef>
            </a:pPr>
            <a:endParaRPr lang="en-US" altLang="en-US" sz="2000" dirty="0">
              <a:solidFill>
                <a:schemeClr val="tx1">
                  <a:lumMod val="75000"/>
                  <a:lumOff val="25000"/>
                </a:schemeClr>
              </a:solidFill>
              <a:cs typeface="Tahoma" panose="020B0604030504040204" pitchFamily="34" charset="0"/>
            </a:endParaRPr>
          </a:p>
          <a:p>
            <a:pPr lvl="1">
              <a:spcBef>
                <a:spcPct val="0"/>
              </a:spcBef>
            </a:pPr>
            <a:endParaRPr lang="en-US" dirty="0"/>
          </a:p>
          <a:p>
            <a:r>
              <a:rPr lang="en-US" dirty="0"/>
              <a:t>		</a:t>
            </a:r>
            <a:r>
              <a:rPr lang="en-US" sz="2800" dirty="0"/>
              <a:t>Watch </a:t>
            </a:r>
            <a:r>
              <a:rPr lang="en-US" sz="2800"/>
              <a:t>for other Spring </a:t>
            </a:r>
            <a:r>
              <a:rPr lang="en-US" sz="2800" dirty="0"/>
              <a:t>2024 dates in the CIS Newsletter!</a:t>
            </a:r>
          </a:p>
          <a:p>
            <a:pPr lvl="1">
              <a:spcBef>
                <a:spcPct val="0"/>
              </a:spcBef>
            </a:pPr>
            <a:r>
              <a:rPr lang="en-US" altLang="en-US" sz="2800" dirty="0">
                <a:solidFill>
                  <a:schemeClr val="tx1">
                    <a:lumMod val="75000"/>
                    <a:lumOff val="25000"/>
                  </a:schemeClr>
                </a:solidFill>
                <a:cs typeface="Tahoma" panose="020B0604030504040204" pitchFamily="34" charset="0"/>
              </a:rPr>
              <a:t> </a:t>
            </a:r>
          </a:p>
          <a:p>
            <a:pPr lvl="1">
              <a:spcBef>
                <a:spcPct val="0"/>
              </a:spcBef>
            </a:pPr>
            <a:endParaRPr lang="en-US" altLang="en-US" sz="2800" dirty="0">
              <a:solidFill>
                <a:schemeClr val="tx1">
                  <a:lumMod val="75000"/>
                  <a:lumOff val="25000"/>
                </a:schemeClr>
              </a:solidFill>
              <a:cs typeface="Tahoma" panose="020B0604030504040204" pitchFamily="34" charset="0"/>
            </a:endParaRPr>
          </a:p>
          <a:p>
            <a:pPr lvl="1">
              <a:spcBef>
                <a:spcPct val="0"/>
              </a:spcBef>
            </a:pPr>
            <a:endParaRPr lang="en-US" altLang="en-US" sz="2800" dirty="0">
              <a:solidFill>
                <a:schemeClr val="tx1">
                  <a:lumMod val="75000"/>
                  <a:lumOff val="25000"/>
                </a:schemeClr>
              </a:solidFill>
              <a:cs typeface="Tahoma" panose="020B0604030504040204" pitchFamily="34" charset="0"/>
            </a:endParaRPr>
          </a:p>
          <a:p>
            <a:pPr>
              <a:spcBef>
                <a:spcPct val="0"/>
              </a:spcBef>
            </a:pPr>
            <a:r>
              <a:rPr lang="en-US" altLang="en-US" sz="2800" dirty="0">
                <a:solidFill>
                  <a:schemeClr val="tx1">
                    <a:lumMod val="75000"/>
                    <a:lumOff val="25000"/>
                  </a:schemeClr>
                </a:solidFill>
                <a:cs typeface="Tahoma" panose="020B0604030504040204" pitchFamily="34" charset="0"/>
              </a:rPr>
              <a:t>  </a:t>
            </a:r>
          </a:p>
        </p:txBody>
      </p:sp>
    </p:spTree>
    <p:extLst>
      <p:ext uri="{BB962C8B-B14F-4D97-AF65-F5344CB8AC3E}">
        <p14:creationId xmlns:p14="http://schemas.microsoft.com/office/powerpoint/2010/main" val="6258632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Who is Eligible for OPT?</a:t>
            </a:r>
          </a:p>
        </p:txBody>
      </p:sp>
      <p:sp>
        <p:nvSpPr>
          <p:cNvPr id="4" name="Text Placeholder 3"/>
          <p:cNvSpPr>
            <a:spLocks noGrp="1"/>
          </p:cNvSpPr>
          <p:nvPr>
            <p:ph type="body" sz="quarter" idx="20"/>
          </p:nvPr>
        </p:nvSpPr>
        <p:spPr>
          <a:xfrm>
            <a:off x="1066800" y="1155032"/>
            <a:ext cx="10743398" cy="4957010"/>
          </a:xfrm>
        </p:spPr>
        <p:txBody>
          <a:bodyPr/>
          <a:lstStyle/>
          <a:p>
            <a:pPr>
              <a:lnSpc>
                <a:spcPct val="80000"/>
              </a:lnSpc>
              <a:defRPr/>
            </a:pPr>
            <a:r>
              <a:rPr lang="en-US" altLang="en-US" sz="2800" dirty="0">
                <a:solidFill>
                  <a:schemeClr val="tx1">
                    <a:lumMod val="75000"/>
                    <a:lumOff val="25000"/>
                  </a:schemeClr>
                </a:solidFill>
                <a:latin typeface="+mn-lt"/>
                <a:cs typeface="Tahoma" panose="020B0604030504040204" pitchFamily="34" charset="0"/>
              </a:rPr>
              <a:t>OPT is a benefit of F-1 status</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You must currently be in lawful F-1 status-you must be physically present in the U.S.; you cannot apply for OPT from outside the U.S.</a:t>
            </a:r>
          </a:p>
          <a:p>
            <a:pPr marL="457200" indent="-457200">
              <a:lnSpc>
                <a:spcPct val="80000"/>
              </a:lnSpc>
              <a:buFont typeface="Arial" panose="020B0604020202020204" pitchFamily="34" charset="0"/>
              <a:buChar char="•"/>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J-1 students are not eligible for OPT but are eligible for Academic Training</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J-2s, H-4s, L-2s, etc. are not eligible for OPT but may have other employment authorization</a:t>
            </a:r>
          </a:p>
          <a:p>
            <a:pPr marL="342900" indent="-342900">
              <a:lnSpc>
                <a:spcPct val="80000"/>
              </a:lnSpc>
              <a:spcBef>
                <a:spcPct val="20000"/>
              </a:spcBef>
              <a:buFont typeface="Arial" panose="020B0604020202020204" pitchFamily="34" charset="0"/>
              <a:buChar char="•"/>
              <a:defRPr/>
            </a:pPr>
            <a:endParaRPr lang="en-US" altLang="en-US" sz="2400" kern="0" dirty="0">
              <a:solidFill>
                <a:prstClr val="black"/>
              </a:solidFill>
              <a:latin typeface="+mn-lt"/>
              <a:cs typeface="Tahoma" panose="020B0604030504040204" pitchFamily="34" charset="0"/>
            </a:endParaRPr>
          </a:p>
          <a:p>
            <a:pPr marL="342900" indent="-342900">
              <a:lnSpc>
                <a:spcPct val="80000"/>
              </a:lnSpc>
              <a:spcBef>
                <a:spcPct val="20000"/>
              </a:spcBef>
              <a:buFont typeface="Arial" panose="020B0604020202020204" pitchFamily="34" charset="0"/>
              <a:buChar char="•"/>
              <a:defRPr/>
            </a:pPr>
            <a:endParaRPr lang="en-US" altLang="en-US" sz="2400" kern="0" dirty="0">
              <a:solidFill>
                <a:prstClr val="black"/>
              </a:solidFill>
              <a:latin typeface="+mn-lt"/>
              <a:cs typeface="Tahoma" panose="020B0604030504040204" pitchFamily="34" charset="0"/>
            </a:endParaRPr>
          </a:p>
          <a:p>
            <a:endParaRPr lang="en-US" sz="2800" dirty="0"/>
          </a:p>
        </p:txBody>
      </p:sp>
      <p:sp>
        <p:nvSpPr>
          <p:cNvPr id="6" name="Text Placeholder 5"/>
          <p:cNvSpPr>
            <a:spLocks noGrp="1"/>
          </p:cNvSpPr>
          <p:nvPr>
            <p:ph type="body" sz="quarter" idx="21"/>
          </p:nvPr>
        </p:nvSpPr>
        <p:spPr/>
        <p:txBody>
          <a:bodyPr/>
          <a:lstStyle/>
          <a:p>
            <a:r>
              <a:rPr lang="en-US" dirty="0"/>
              <a:t>Center for International Services</a:t>
            </a:r>
          </a:p>
        </p:txBody>
      </p:sp>
    </p:spTree>
    <p:extLst>
      <p:ext uri="{BB962C8B-B14F-4D97-AF65-F5344CB8AC3E}">
        <p14:creationId xmlns:p14="http://schemas.microsoft.com/office/powerpoint/2010/main" val="9512003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Who is Eligible for OPT?</a:t>
            </a:r>
          </a:p>
        </p:txBody>
      </p:sp>
      <p:sp>
        <p:nvSpPr>
          <p:cNvPr id="4" name="Text Placeholder 3"/>
          <p:cNvSpPr>
            <a:spLocks noGrp="1"/>
          </p:cNvSpPr>
          <p:nvPr>
            <p:ph type="body" sz="quarter" idx="20"/>
          </p:nvPr>
        </p:nvSpPr>
        <p:spPr>
          <a:xfrm>
            <a:off x="1066800" y="1155032"/>
            <a:ext cx="10743398" cy="3175906"/>
          </a:xfrm>
        </p:spPr>
        <p:txBody>
          <a:bodyPr/>
          <a:lstStyle/>
          <a:p>
            <a:pPr>
              <a:lnSpc>
                <a:spcPct val="80000"/>
              </a:lnSpc>
              <a:defRPr/>
            </a:pPr>
            <a:r>
              <a:rPr lang="en-US" altLang="en-US" sz="2800" dirty="0">
                <a:solidFill>
                  <a:schemeClr val="tx1">
                    <a:lumMod val="75000"/>
                    <a:lumOff val="25000"/>
                  </a:schemeClr>
                </a:solidFill>
                <a:latin typeface="+mn-lt"/>
                <a:cs typeface="Tahoma" panose="020B0604030504040204" pitchFamily="34" charset="0"/>
              </a:rPr>
              <a:t>You must have been a full-time student for at least one academic year (Fall and Spring or Spring and Fall)</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800100" lvl="1" indent="-3429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no time spent in an English language program counts toward this one year full-time requirement</a:t>
            </a:r>
          </a:p>
          <a:p>
            <a:pPr lvl="1">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800100" lvl="1" indent="-3429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time as a full-time student in another immigration status (H-4, L-2, J-2, etc.) does count toward the one year full-time requirement </a:t>
            </a: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5" name="Picture 4"/>
          <p:cNvPicPr>
            <a:picLocks noChangeAspect="1"/>
          </p:cNvPicPr>
          <p:nvPr/>
        </p:nvPicPr>
        <p:blipFill>
          <a:blip r:embed="rId2"/>
          <a:stretch>
            <a:fillRect/>
          </a:stretch>
        </p:blipFill>
        <p:spPr>
          <a:xfrm>
            <a:off x="1560016" y="4330938"/>
            <a:ext cx="3926998" cy="1730076"/>
          </a:xfrm>
          <a:prstGeom prst="rect">
            <a:avLst/>
          </a:prstGeom>
        </p:spPr>
      </p:pic>
      <p:pic>
        <p:nvPicPr>
          <p:cNvPr id="9" name="Picture 8"/>
          <p:cNvPicPr>
            <a:picLocks noChangeAspect="1"/>
          </p:cNvPicPr>
          <p:nvPr/>
        </p:nvPicPr>
        <p:blipFill>
          <a:blip r:embed="rId3"/>
          <a:stretch>
            <a:fillRect/>
          </a:stretch>
        </p:blipFill>
        <p:spPr>
          <a:xfrm>
            <a:off x="7190357" y="4381966"/>
            <a:ext cx="3934843" cy="1730076"/>
          </a:xfrm>
          <a:prstGeom prst="rect">
            <a:avLst/>
          </a:prstGeom>
        </p:spPr>
      </p:pic>
      <p:sp>
        <p:nvSpPr>
          <p:cNvPr id="10" name="Rectangle 9"/>
          <p:cNvSpPr/>
          <p:nvPr/>
        </p:nvSpPr>
        <p:spPr>
          <a:xfrm>
            <a:off x="5771277" y="4785339"/>
            <a:ext cx="104227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OR</a:t>
            </a:r>
          </a:p>
        </p:txBody>
      </p:sp>
    </p:spTree>
    <p:extLst>
      <p:ext uri="{BB962C8B-B14F-4D97-AF65-F5344CB8AC3E}">
        <p14:creationId xmlns:p14="http://schemas.microsoft.com/office/powerpoint/2010/main" val="176542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racuse_traditional_widescreen_system_template" id="{80835E4C-BF3B-774F-94D3-A317D862B622}" vid="{95995BBF-4AF3-9346-92CD-D332D5DED6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TotalTime>
  <Words>5445</Words>
  <Application>Microsoft Office PowerPoint</Application>
  <PresentationFormat>Widescreen</PresentationFormat>
  <Paragraphs>877</Paragraphs>
  <Slides>70</Slides>
  <Notes>50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70</vt:i4>
      </vt:variant>
    </vt:vector>
  </HeadingPairs>
  <TitlesOfParts>
    <vt:vector size="81" baseType="lpstr">
      <vt:lpstr>Arial</vt:lpstr>
      <vt:lpstr>Calibri</vt:lpstr>
      <vt:lpstr>Engravers MT</vt:lpstr>
      <vt:lpstr>Georgia</vt:lpstr>
      <vt:lpstr>ShermanSans</vt:lpstr>
      <vt:lpstr>Symbol</vt:lpstr>
      <vt:lpstr>Tahoma</vt:lpstr>
      <vt:lpstr>Trebuchet MS</vt:lpstr>
      <vt:lpstr>Verdana</vt:lpstr>
      <vt:lpstr>Wingdings</vt:lpstr>
      <vt:lpstr>1_Office Theme</vt:lpstr>
      <vt:lpstr>F-1 Optional Practical Training Seminar</vt:lpstr>
      <vt:lpstr>Optional Practical Training (OPT)</vt:lpstr>
      <vt:lpstr>How long can OPT Training be authorized for?</vt:lpstr>
      <vt:lpstr>What Makes OPT Optional?</vt:lpstr>
      <vt:lpstr>Must the Training Be Related to my Major?</vt:lpstr>
      <vt:lpstr>Do I Need a Job Offer to Apply for OPT?</vt:lpstr>
      <vt:lpstr>Who Authorizes OPT?  </vt:lpstr>
      <vt:lpstr>Who is Eligible for OPT?</vt:lpstr>
      <vt:lpstr>Who is Eligible for OPT?</vt:lpstr>
      <vt:lpstr>What Would Make Me Ineligible for OPT? </vt:lpstr>
      <vt:lpstr>Does Approval for CPT Affect How Much OPT I am Eligible for ?</vt:lpstr>
      <vt:lpstr>When Can I Use OPT?</vt:lpstr>
      <vt:lpstr>How Much OPT am I eligible for?</vt:lpstr>
      <vt:lpstr>When Can/Should I Apply for OPT?</vt:lpstr>
      <vt:lpstr>When Can/Should I Apply for OPT?</vt:lpstr>
      <vt:lpstr>How much does it cost to apply for OPT?</vt:lpstr>
      <vt:lpstr>How long does it take for USCIS to approve OPT?</vt:lpstr>
      <vt:lpstr>Optional Practical Training (OPT) Why apply early?</vt:lpstr>
      <vt:lpstr>Can my OPT application be expedited?  </vt:lpstr>
      <vt:lpstr>Premium Processing</vt:lpstr>
      <vt:lpstr>How much does Premium Processing cost?</vt:lpstr>
      <vt:lpstr>OPT Application Process Overview</vt:lpstr>
      <vt:lpstr>STEP 1: Obtain an OPT Recommendation Letter from your Academic Department</vt:lpstr>
      <vt:lpstr>STEP 2: Determine your Requested OPT Start and End Date</vt:lpstr>
      <vt:lpstr>STEP 2: Determine your Requested OPT Start and End Date</vt:lpstr>
      <vt:lpstr>STEP 2: Determine your Requested OPT Start and End Date</vt:lpstr>
      <vt:lpstr>STEP 2: Determine your Requested OPT Start and End Date</vt:lpstr>
      <vt:lpstr>STEP 2: Determine your Requested OPT Start and End Date</vt:lpstr>
      <vt:lpstr>STEP 3: Request an OPT Recommendation I-20</vt:lpstr>
      <vt:lpstr>STEP 3: Request an OPT Recommendation I-20</vt:lpstr>
      <vt:lpstr>STEP 4: Prepare Documents for OPT Application (I-765)</vt:lpstr>
      <vt:lpstr>STEP 4: Prepare Documents for OPT Application (I-765)</vt:lpstr>
      <vt:lpstr>STEP 4: Prepare Documents for OPT Application (I-765)</vt:lpstr>
      <vt:lpstr>STEP 4: Prepare Documents for OPT Application (I-765)</vt:lpstr>
      <vt:lpstr>STEP 5: Creating your USCIS Account &amp; Completing the I-765</vt:lpstr>
      <vt:lpstr>STEP 5: Completing the I-765</vt:lpstr>
      <vt:lpstr>STEP 5: Completing the I-765</vt:lpstr>
      <vt:lpstr>STEP 5: Completing the I-765</vt:lpstr>
      <vt:lpstr>STEP 5: Completing the I-765</vt:lpstr>
      <vt:lpstr>STEP 5: Completing the I-765</vt:lpstr>
      <vt:lpstr>STEP 5: Completing the I-765</vt:lpstr>
      <vt:lpstr>STEP 5: Completing the I-765</vt:lpstr>
      <vt:lpstr>STEP 5: Completing the I-765</vt:lpstr>
      <vt:lpstr>STEP 6: Optional I-765 Review  If you would like your I-765 reviewed by a CIS Advisor – DO NOT SUBMIT YOUR APPLICATION TO USCIS</vt:lpstr>
      <vt:lpstr>STEP 7: Submit and Pay</vt:lpstr>
      <vt:lpstr>Changing Requested Dates of OPT </vt:lpstr>
      <vt:lpstr>Cancelling or Withdrawing an OPT Application </vt:lpstr>
      <vt:lpstr>Cancelling or Withdrawing an OPT Application </vt:lpstr>
      <vt:lpstr>Checking the Status of your Pending Application</vt:lpstr>
      <vt:lpstr>Employment Authorization Document (EAD)</vt:lpstr>
      <vt:lpstr>When Can I begin working?</vt:lpstr>
      <vt:lpstr>Do I have to be Employed during OPT?</vt:lpstr>
      <vt:lpstr>What is considered “Employment”?</vt:lpstr>
      <vt:lpstr>How Do I Report Employment While on OPT? </vt:lpstr>
      <vt:lpstr>Other Reporting Requirements While on OPT? </vt:lpstr>
      <vt:lpstr>What if I Lose MY EAD Card?</vt:lpstr>
      <vt:lpstr>Can I Travel Outside the U.S. While on OPT?</vt:lpstr>
      <vt:lpstr>Can I Travel Outside the U.S. While my OPT is Pending?</vt:lpstr>
      <vt:lpstr>I-9s, Social Security and Taxes</vt:lpstr>
      <vt:lpstr>H-1B Status</vt:lpstr>
      <vt:lpstr>H-1B Status</vt:lpstr>
      <vt:lpstr>OPT Cap Gap and H-1Bs</vt:lpstr>
      <vt:lpstr>Cap Gap and H-1Bs</vt:lpstr>
      <vt:lpstr>Cap Gap and H-1Bs</vt:lpstr>
      <vt:lpstr>How D0 I Request a Cap Gap I-20?</vt:lpstr>
      <vt:lpstr>STEM Extension of OPT</vt:lpstr>
      <vt:lpstr>STEM Extension of OPT</vt:lpstr>
      <vt:lpstr>Application Process for STEM Extension of OPT</vt:lpstr>
      <vt:lpstr>STEM Extension of OPT</vt:lpstr>
      <vt:lpstr>Immigration Status After F-1 Status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F-1 Optional Practical Training Seminar</dc:title>
  <dc:creator>Annie Dievendorf</dc:creator>
  <cp:lastModifiedBy>Annie Dievendorf</cp:lastModifiedBy>
  <cp:revision>29</cp:revision>
  <dcterms:created xsi:type="dcterms:W3CDTF">2022-10-10T15:36:38Z</dcterms:created>
  <dcterms:modified xsi:type="dcterms:W3CDTF">2024-03-20T16:32:10Z</dcterms:modified>
</cp:coreProperties>
</file>