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modernComment_102_0.xml" ContentType="application/vnd.ms-powerpoint.comments+xml"/>
  <Override PartName="/ppt/notesSlides/notesSlide6.xml" ContentType="application/vnd.openxmlformats-officedocument.presentationml.notesSlide+xml"/>
  <Override PartName="/ppt/comments/modernComment_103_0.xml" ContentType="application/vnd.ms-powerpoint.comments+xml"/>
  <Override PartName="/ppt/notesSlides/notesSlide7.xml" ContentType="application/vnd.openxmlformats-officedocument.presentationml.notesSlide+xml"/>
  <Override PartName="/ppt/comments/modernComment_104_0.xml" ContentType="application/vnd.ms-powerpoint.comment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71" r:id="rId1"/>
  </p:sldMasterIdLst>
  <p:notesMasterIdLst>
    <p:notesMasterId r:id="rId41"/>
  </p:notesMasterIdLst>
  <p:sldIdLst>
    <p:sldId id="327" r:id="rId2"/>
    <p:sldId id="256" r:id="rId3"/>
    <p:sldId id="298" r:id="rId4"/>
    <p:sldId id="325" r:id="rId5"/>
    <p:sldId id="326" r:id="rId6"/>
    <p:sldId id="323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5" r:id="rId15"/>
    <p:sldId id="266" r:id="rId16"/>
    <p:sldId id="293" r:id="rId17"/>
    <p:sldId id="267" r:id="rId18"/>
    <p:sldId id="268" r:id="rId19"/>
    <p:sldId id="269" r:id="rId20"/>
    <p:sldId id="270" r:id="rId21"/>
    <p:sldId id="272" r:id="rId22"/>
    <p:sldId id="273" r:id="rId23"/>
    <p:sldId id="283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94" r:id="rId33"/>
    <p:sldId id="296" r:id="rId34"/>
    <p:sldId id="297" r:id="rId35"/>
    <p:sldId id="295" r:id="rId36"/>
    <p:sldId id="284" r:id="rId37"/>
    <p:sldId id="285" r:id="rId38"/>
    <p:sldId id="286" r:id="rId39"/>
    <p:sldId id="287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418ED6B-6CF5-7D60-70C8-D601F92AE0C2}" name="Namrata Sanjay Patel" initials="NP" userId="S::npatel29@syr.edu::7b7827b6-09af-4610-9239-9fc8f4e0566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E80D2F4-D358-4352-A1F1-B32B662EC5C7}" v="9" dt="2024-01-11T13:29:53.351"/>
    <p1510:client id="{C3E27FA9-B40A-4516-805B-F79917298C04}" v="1" dt="2024-01-11T14:07:41.453"/>
  </p1510:revLst>
</p1510:revInfo>
</file>

<file path=ppt/tableStyles.xml><?xml version="1.0" encoding="utf-8"?>
<a:tblStyleLst xmlns:a="http://schemas.openxmlformats.org/drawingml/2006/main" def="{47F6866F-DC6D-4A95-9D02-299C42867C87}">
  <a:tblStyle styleId="{47F6866F-DC6D-4A95-9D02-299C42867C87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07"/>
  </p:normalViewPr>
  <p:slideViewPr>
    <p:cSldViewPr snapToGrid="0">
      <p:cViewPr varScale="1">
        <p:scale>
          <a:sx n="120" d="100"/>
          <a:sy n="120" d="100"/>
        </p:scale>
        <p:origin x="19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Wei Gao" userId="684b0955-203d-4e10-bfd2-279c9870b379" providerId="ADAL" clId="{4E80D2F4-D358-4352-A1F1-B32B662EC5C7}"/>
    <pc:docChg chg="custSel delSld modSld">
      <pc:chgData name="Wei Gao" userId="684b0955-203d-4e10-bfd2-279c9870b379" providerId="ADAL" clId="{4E80D2F4-D358-4352-A1F1-B32B662EC5C7}" dt="2024-01-11T13:37:52.284" v="948" actId="20577"/>
      <pc:docMkLst>
        <pc:docMk/>
      </pc:docMkLst>
      <pc:sldChg chg="del">
        <pc:chgData name="Wei Gao" userId="684b0955-203d-4e10-bfd2-279c9870b379" providerId="ADAL" clId="{4E80D2F4-D358-4352-A1F1-B32B662EC5C7}" dt="2024-01-11T13:28:30.149" v="448" actId="2696"/>
        <pc:sldMkLst>
          <pc:docMk/>
          <pc:sldMk cId="864633806" sldId="256"/>
        </pc:sldMkLst>
      </pc:sldChg>
      <pc:sldChg chg="modSp mod">
        <pc:chgData name="Wei Gao" userId="684b0955-203d-4e10-bfd2-279c9870b379" providerId="ADAL" clId="{4E80D2F4-D358-4352-A1F1-B32B662EC5C7}" dt="2024-01-11T13:35:41.246" v="784" actId="20577"/>
        <pc:sldMkLst>
          <pc:docMk/>
          <pc:sldMk cId="0" sldId="258"/>
        </pc:sldMkLst>
        <pc:spChg chg="mod">
          <ac:chgData name="Wei Gao" userId="684b0955-203d-4e10-bfd2-279c9870b379" providerId="ADAL" clId="{4E80D2F4-D358-4352-A1F1-B32B662EC5C7}" dt="2024-01-11T13:35:26.988" v="769" actId="5793"/>
          <ac:spMkLst>
            <pc:docMk/>
            <pc:sldMk cId="0" sldId="258"/>
            <ac:spMk id="143" creationId="{00000000-0000-0000-0000-000000000000}"/>
          </ac:spMkLst>
        </pc:spChg>
        <pc:spChg chg="mod">
          <ac:chgData name="Wei Gao" userId="684b0955-203d-4e10-bfd2-279c9870b379" providerId="ADAL" clId="{4E80D2F4-D358-4352-A1F1-B32B662EC5C7}" dt="2024-01-11T13:35:41.246" v="784" actId="20577"/>
          <ac:spMkLst>
            <pc:docMk/>
            <pc:sldMk cId="0" sldId="258"/>
            <ac:spMk id="144" creationId="{00000000-0000-0000-0000-000000000000}"/>
          </ac:spMkLst>
        </pc:spChg>
      </pc:sldChg>
      <pc:sldChg chg="modSp mod">
        <pc:chgData name="Wei Gao" userId="684b0955-203d-4e10-bfd2-279c9870b379" providerId="ADAL" clId="{4E80D2F4-D358-4352-A1F1-B32B662EC5C7}" dt="2024-01-11T13:35:58.021" v="801" actId="20577"/>
        <pc:sldMkLst>
          <pc:docMk/>
          <pc:sldMk cId="0" sldId="260"/>
        </pc:sldMkLst>
        <pc:spChg chg="mod">
          <ac:chgData name="Wei Gao" userId="684b0955-203d-4e10-bfd2-279c9870b379" providerId="ADAL" clId="{4E80D2F4-D358-4352-A1F1-B32B662EC5C7}" dt="2024-01-11T13:35:58.021" v="801" actId="20577"/>
          <ac:spMkLst>
            <pc:docMk/>
            <pc:sldMk cId="0" sldId="260"/>
            <ac:spMk id="156" creationId="{00000000-0000-0000-0000-000000000000}"/>
          </ac:spMkLst>
        </pc:spChg>
      </pc:sldChg>
      <pc:sldChg chg="modSp mod">
        <pc:chgData name="Wei Gao" userId="684b0955-203d-4e10-bfd2-279c9870b379" providerId="ADAL" clId="{4E80D2F4-D358-4352-A1F1-B32B662EC5C7}" dt="2024-01-10T15:44:59.736" v="67" actId="20577"/>
        <pc:sldMkLst>
          <pc:docMk/>
          <pc:sldMk cId="0" sldId="272"/>
        </pc:sldMkLst>
        <pc:spChg chg="mod">
          <ac:chgData name="Wei Gao" userId="684b0955-203d-4e10-bfd2-279c9870b379" providerId="ADAL" clId="{4E80D2F4-D358-4352-A1F1-B32B662EC5C7}" dt="2024-01-10T15:44:59.736" v="67" actId="20577"/>
          <ac:spMkLst>
            <pc:docMk/>
            <pc:sldMk cId="0" sldId="272"/>
            <ac:spMk id="251" creationId="{00000000-0000-0000-0000-000000000000}"/>
          </ac:spMkLst>
        </pc:spChg>
      </pc:sldChg>
      <pc:sldChg chg="modSp mod">
        <pc:chgData name="Wei Gao" userId="684b0955-203d-4e10-bfd2-279c9870b379" providerId="ADAL" clId="{4E80D2F4-D358-4352-A1F1-B32B662EC5C7}" dt="2024-01-10T15:46:06.307" v="92" actId="20577"/>
        <pc:sldMkLst>
          <pc:docMk/>
          <pc:sldMk cId="0" sldId="276"/>
        </pc:sldMkLst>
        <pc:spChg chg="mod">
          <ac:chgData name="Wei Gao" userId="684b0955-203d-4e10-bfd2-279c9870b379" providerId="ADAL" clId="{4E80D2F4-D358-4352-A1F1-B32B662EC5C7}" dt="2024-01-10T15:46:06.307" v="92" actId="20577"/>
          <ac:spMkLst>
            <pc:docMk/>
            <pc:sldMk cId="0" sldId="276"/>
            <ac:spMk id="287" creationId="{00000000-0000-0000-0000-000000000000}"/>
          </ac:spMkLst>
        </pc:spChg>
      </pc:sldChg>
      <pc:sldChg chg="del">
        <pc:chgData name="Wei Gao" userId="684b0955-203d-4e10-bfd2-279c9870b379" providerId="ADAL" clId="{4E80D2F4-D358-4352-A1F1-B32B662EC5C7}" dt="2024-01-11T13:27:22.715" v="447" actId="2696"/>
        <pc:sldMkLst>
          <pc:docMk/>
          <pc:sldMk cId="0" sldId="288"/>
        </pc:sldMkLst>
      </pc:sldChg>
      <pc:sldChg chg="del">
        <pc:chgData name="Wei Gao" userId="684b0955-203d-4e10-bfd2-279c9870b379" providerId="ADAL" clId="{4E80D2F4-D358-4352-A1F1-B32B662EC5C7}" dt="2024-01-11T13:27:11.212" v="443" actId="2696"/>
        <pc:sldMkLst>
          <pc:docMk/>
          <pc:sldMk cId="0" sldId="289"/>
        </pc:sldMkLst>
      </pc:sldChg>
      <pc:sldChg chg="del">
        <pc:chgData name="Wei Gao" userId="684b0955-203d-4e10-bfd2-279c9870b379" providerId="ADAL" clId="{4E80D2F4-D358-4352-A1F1-B32B662EC5C7}" dt="2024-01-11T13:27:14.184" v="444" actId="2696"/>
        <pc:sldMkLst>
          <pc:docMk/>
          <pc:sldMk cId="0" sldId="290"/>
        </pc:sldMkLst>
      </pc:sldChg>
      <pc:sldChg chg="del">
        <pc:chgData name="Wei Gao" userId="684b0955-203d-4e10-bfd2-279c9870b379" providerId="ADAL" clId="{4E80D2F4-D358-4352-A1F1-B32B662EC5C7}" dt="2024-01-11T13:27:17.508" v="445" actId="2696"/>
        <pc:sldMkLst>
          <pc:docMk/>
          <pc:sldMk cId="0" sldId="291"/>
        </pc:sldMkLst>
      </pc:sldChg>
      <pc:sldChg chg="del">
        <pc:chgData name="Wei Gao" userId="684b0955-203d-4e10-bfd2-279c9870b379" providerId="ADAL" clId="{4E80D2F4-D358-4352-A1F1-B32B662EC5C7}" dt="2024-01-11T13:27:20.352" v="446" actId="2696"/>
        <pc:sldMkLst>
          <pc:docMk/>
          <pc:sldMk cId="0" sldId="292"/>
        </pc:sldMkLst>
      </pc:sldChg>
      <pc:sldChg chg="addSp delSp modSp mod">
        <pc:chgData name="Wei Gao" userId="684b0955-203d-4e10-bfd2-279c9870b379" providerId="ADAL" clId="{4E80D2F4-D358-4352-A1F1-B32B662EC5C7}" dt="2024-01-10T15:52:35.348" v="441" actId="20577"/>
        <pc:sldMkLst>
          <pc:docMk/>
          <pc:sldMk cId="2489418637" sldId="297"/>
        </pc:sldMkLst>
        <pc:spChg chg="add del mod">
          <ac:chgData name="Wei Gao" userId="684b0955-203d-4e10-bfd2-279c9870b379" providerId="ADAL" clId="{4E80D2F4-D358-4352-A1F1-B32B662EC5C7}" dt="2024-01-10T15:48:08.784" v="99"/>
          <ac:spMkLst>
            <pc:docMk/>
            <pc:sldMk cId="2489418637" sldId="297"/>
            <ac:spMk id="2" creationId="{9AABDC92-9D5F-DCF4-0C4E-0D25EBD36534}"/>
          </ac:spMkLst>
        </pc:spChg>
        <pc:spChg chg="add mod">
          <ac:chgData name="Wei Gao" userId="684b0955-203d-4e10-bfd2-279c9870b379" providerId="ADAL" clId="{4E80D2F4-D358-4352-A1F1-B32B662EC5C7}" dt="2024-01-10T15:52:35.348" v="441" actId="20577"/>
          <ac:spMkLst>
            <pc:docMk/>
            <pc:sldMk cId="2489418637" sldId="297"/>
            <ac:spMk id="3" creationId="{F9F53C8B-546F-095D-3C36-F8D24714F374}"/>
          </ac:spMkLst>
        </pc:spChg>
        <pc:graphicFrameChg chg="del mod modGraphic">
          <ac:chgData name="Wei Gao" userId="684b0955-203d-4e10-bfd2-279c9870b379" providerId="ADAL" clId="{4E80D2F4-D358-4352-A1F1-B32B662EC5C7}" dt="2024-01-10T15:47:22.770" v="95" actId="21"/>
          <ac:graphicFrameMkLst>
            <pc:docMk/>
            <pc:sldMk cId="2489418637" sldId="297"/>
            <ac:graphicFrameMk id="413" creationId="{00000000-0000-0000-0000-000000000000}"/>
          </ac:graphicFrameMkLst>
        </pc:graphicFrameChg>
      </pc:sldChg>
      <pc:sldChg chg="del">
        <pc:chgData name="Wei Gao" userId="684b0955-203d-4e10-bfd2-279c9870b379" providerId="ADAL" clId="{4E80D2F4-D358-4352-A1F1-B32B662EC5C7}" dt="2024-01-10T15:54:16.100" v="442" actId="2696"/>
        <pc:sldMkLst>
          <pc:docMk/>
          <pc:sldMk cId="636758106" sldId="299"/>
        </pc:sldMkLst>
      </pc:sldChg>
      <pc:sldChg chg="modSp mod">
        <pc:chgData name="Wei Gao" userId="684b0955-203d-4e10-bfd2-279c9870b379" providerId="ADAL" clId="{4E80D2F4-D358-4352-A1F1-B32B662EC5C7}" dt="2024-01-11T13:37:52.284" v="948" actId="20577"/>
        <pc:sldMkLst>
          <pc:docMk/>
          <pc:sldMk cId="1813770982" sldId="323"/>
        </pc:sldMkLst>
        <pc:spChg chg="mod">
          <ac:chgData name="Wei Gao" userId="684b0955-203d-4e10-bfd2-279c9870b379" providerId="ADAL" clId="{4E80D2F4-D358-4352-A1F1-B32B662EC5C7}" dt="2024-01-11T13:37:52.284" v="948" actId="20577"/>
          <ac:spMkLst>
            <pc:docMk/>
            <pc:sldMk cId="1813770982" sldId="323"/>
            <ac:spMk id="3" creationId="{2990A35F-ABC9-0E09-D0CE-95182A7C9BBE}"/>
          </ac:spMkLst>
        </pc:spChg>
      </pc:sldChg>
      <pc:sldChg chg="modSp mod">
        <pc:chgData name="Wei Gao" userId="684b0955-203d-4e10-bfd2-279c9870b379" providerId="ADAL" clId="{4E80D2F4-D358-4352-A1F1-B32B662EC5C7}" dt="2024-01-11T13:29:09.901" v="449" actId="27636"/>
        <pc:sldMkLst>
          <pc:docMk/>
          <pc:sldMk cId="3451689038" sldId="325"/>
        </pc:sldMkLst>
        <pc:spChg chg="mod">
          <ac:chgData name="Wei Gao" userId="684b0955-203d-4e10-bfd2-279c9870b379" providerId="ADAL" clId="{4E80D2F4-D358-4352-A1F1-B32B662EC5C7}" dt="2024-01-11T13:29:09.901" v="449" actId="27636"/>
          <ac:spMkLst>
            <pc:docMk/>
            <pc:sldMk cId="3451689038" sldId="325"/>
            <ac:spMk id="3" creationId="{11CC0023-6B1F-0D2F-39BC-8F7905E409FC}"/>
          </ac:spMkLst>
        </pc:spChg>
      </pc:sldChg>
      <pc:sldMasterChg chg="delSldLayout">
        <pc:chgData name="Wei Gao" userId="684b0955-203d-4e10-bfd2-279c9870b379" providerId="ADAL" clId="{4E80D2F4-D358-4352-A1F1-B32B662EC5C7}" dt="2024-01-11T13:28:30.149" v="448" actId="2696"/>
        <pc:sldMasterMkLst>
          <pc:docMk/>
          <pc:sldMasterMk cId="0" sldId="2147483671"/>
        </pc:sldMasterMkLst>
        <pc:sldLayoutChg chg="del">
          <pc:chgData name="Wei Gao" userId="684b0955-203d-4e10-bfd2-279c9870b379" providerId="ADAL" clId="{4E80D2F4-D358-4352-A1F1-B32B662EC5C7}" dt="2024-01-11T13:28:30.149" v="448" actId="2696"/>
          <pc:sldLayoutMkLst>
            <pc:docMk/>
            <pc:sldMasterMk cId="0" sldId="2147483671"/>
            <pc:sldLayoutMk cId="0" sldId="2147483648"/>
          </pc:sldLayoutMkLst>
        </pc:sldLayoutChg>
      </pc:sldMasterChg>
    </pc:docChg>
  </pc:docChgLst>
  <pc:docChgLst>
    <pc:chgData name="Wei Gao" userId="684b0955-203d-4e10-bfd2-279c9870b379" providerId="ADAL" clId="{C3E27FA9-B40A-4516-805B-F79917298C04}"/>
    <pc:docChg chg="modSld">
      <pc:chgData name="Wei Gao" userId="684b0955-203d-4e10-bfd2-279c9870b379" providerId="ADAL" clId="{C3E27FA9-B40A-4516-805B-F79917298C04}" dt="2024-01-11T14:07:57.351" v="36" actId="20577"/>
      <pc:docMkLst>
        <pc:docMk/>
      </pc:docMkLst>
      <pc:sldChg chg="modSp mod">
        <pc:chgData name="Wei Gao" userId="684b0955-203d-4e10-bfd2-279c9870b379" providerId="ADAL" clId="{C3E27FA9-B40A-4516-805B-F79917298C04}" dt="2024-01-11T14:07:57.351" v="36" actId="20577"/>
        <pc:sldMkLst>
          <pc:docMk/>
          <pc:sldMk cId="4049182528" sldId="327"/>
        </pc:sldMkLst>
        <pc:spChg chg="mod">
          <ac:chgData name="Wei Gao" userId="684b0955-203d-4e10-bfd2-279c9870b379" providerId="ADAL" clId="{C3E27FA9-B40A-4516-805B-F79917298C04}" dt="2024-01-11T14:07:57.351" v="36" actId="20577"/>
          <ac:spMkLst>
            <pc:docMk/>
            <pc:sldMk cId="4049182528" sldId="327"/>
            <ac:spMk id="347" creationId="{00000000-0000-0000-0000-000000000000}"/>
          </ac:spMkLst>
        </pc:spChg>
      </pc:sldChg>
    </pc:docChg>
  </pc:docChgLst>
</pc:chgInfo>
</file>

<file path=ppt/comments/modernComment_102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8E7F75D9-0681-41C6-BDCD-6DDB03D0C6A7}" authorId="{C418ED6B-6CF5-7D60-70C8-D601F92AE0C2}" status="resolved" created="2022-08-18T18:59:26.939" complete="100000">
    <pc:sldMkLst xmlns:pc="http://schemas.microsoft.com/office/powerpoint/2013/main/command">
      <pc:docMk/>
      <pc:sldMk cId="0" sldId="258"/>
    </pc:sldMkLst>
    <p188:txBody>
      <a:bodyPr/>
      <a:lstStyle/>
      <a:p>
        <a:r>
          <a:rPr lang="en-US"/>
          <a:t>Add links and visuals,
Add google account on top
Wellness Portal application 
Hyperlink events\
Remove the SU mobile apps</a:t>
        </a:r>
      </a:p>
    </p188:txBody>
  </p188:cm>
</p188:cmLst>
</file>

<file path=ppt/comments/modernComment_103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7904D8A-B7D1-4A24-ACC3-44BD06B5BE3D}" authorId="{C418ED6B-6CF5-7D60-70C8-D601F92AE0C2}" status="resolved" created="2022-08-18T19:00:12.799" complete="100000">
    <pc:sldMkLst xmlns:pc="http://schemas.microsoft.com/office/powerpoint/2013/main/command">
      <pc:docMk/>
      <pc:sldMk cId="0" sldId="259"/>
    </pc:sldMkLst>
    <p188:txBody>
      <a:bodyPr/>
      <a:lstStyle/>
      <a:p>
        <a:r>
          <a:rPr lang="en-US"/>
          <a:t>legal services are different
refer to the website and add the offices and services</a:t>
        </a:r>
      </a:p>
    </p188:txBody>
  </p188:cm>
</p188:cmLst>
</file>

<file path=ppt/comments/modernComment_104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FC6C530-8FBF-4243-9DF0-8A17F3E46429}" authorId="{C418ED6B-6CF5-7D60-70C8-D601F92AE0C2}" status="resolved" created="2022-08-18T19:00:59.207" complete="100000">
    <pc:sldMkLst xmlns:pc="http://schemas.microsoft.com/office/powerpoint/2013/main/command">
      <pc:docMk/>
      <pc:sldMk cId="0" sldId="260"/>
    </pc:sldMkLst>
    <p188:txBody>
      <a:bodyPr/>
      <a:lstStyle/>
      <a:p>
        <a:r>
          <a:rPr lang="en-US"/>
          <a:t>Escort service 
Register your bikes and scooter to track if it gets locked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e723580d77_0_2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e723580d77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332381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e723580d77_0_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ge723580d77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e723580d77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1" name="Google Shape;191;ge723580d77_0_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ge723580d77_0_3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e7d888dce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9" name="Google Shape;199;ge7d888dce5_0_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e7d888dce5_0_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090415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e723580d77_0_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e723580d77_0_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e723580d77_0_5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ge723580d77_0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e723580d77_0_6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8" name="Google Shape;218;ge723580d77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e723580d77_0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8" name="Google Shape;228;ge723580d77_0_7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9" name="Google Shape;229;ge723580d77_0_7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ge723580d77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ge723580d77_0_8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ge723580d77_0_8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e723580d7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ge723580d77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ge723580d77_0_9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4260892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e723580d77_0_2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e723580d77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e723580d77_0_2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2" name="Google Shape;272;ge723580d77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ge6fa00fe60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ge6fa00fe60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e6fa00fe6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2" name="Google Shape;292;ge6fa00fe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e723580d77_0_2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7" name="Google Shape;307;ge723580d77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ge723580d77_0_2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3" name="Google Shape;313;ge723580d77_0_2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e9a616942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e9a6169423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723580d77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e723580d77_0_2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ge723580d77_0_2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e723580d77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ge723580d77_0_2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e723580d77_0_2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31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e723580d77_0_2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e723580d77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07194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C9CC7F-D7FD-7142-9894-9CD0A54CFBF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303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723580d77_0_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1" name="Google Shape;331;ge723580d77_0_2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Shades required during the day due to high glare on the snow</a:t>
            </a:r>
            <a:endParaRPr/>
          </a:p>
        </p:txBody>
      </p:sp>
      <p:sp>
        <p:nvSpPr>
          <p:cNvPr id="332" name="Google Shape;332;ge723580d77_0_24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0601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e7641d1cd4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ge7641d1cd4_0_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ge7641d1cd4_0_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71424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e723580d77_0_2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ge723580d77_0_2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991097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e7641d1cd4_0_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1" name="Google Shape;351;ge7641d1cd4_0_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ge7641d1cd4_0_3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36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ea0daa7e26_4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3" name="Google Shape;363;gea0daa7e26_4_1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ea0daa7e26_4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ea0daa7e26_4_16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ea0daa7e26_4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ea0daa7e26_4_2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Blackboard - professors may use in class for syllabus, readings, course content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Degree Works - helps students monitor progress toward degree completion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47" name="Google Shape;147;p11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153" name="Google Shape;153;p12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5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e723580d77_0_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e723580d77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with Photo (Navy)">
  <p:cSld name="Section with Photo (Navy)">
    <p:bg>
      <p:bgPr>
        <a:solidFill>
          <a:schemeClr val="accent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04031" y="1060808"/>
            <a:ext cx="5224822" cy="285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704031" y="4114800"/>
            <a:ext cx="5224822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>
            <a:spLocks noGrp="1"/>
          </p:cNvSpPr>
          <p:nvPr>
            <p:ph type="pic" idx="2"/>
          </p:nvPr>
        </p:nvSpPr>
        <p:spPr>
          <a:xfrm>
            <a:off x="6492240" y="0"/>
            <a:ext cx="569976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ed List">
  <p:cSld name="Bulleted Lis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2"/>
          <p:cNvSpPr txBox="1">
            <a:spLocks noGrp="1"/>
          </p:cNvSpPr>
          <p:nvPr>
            <p:ph type="sldNum" idx="12"/>
          </p:nvPr>
        </p:nvSpPr>
        <p:spPr>
          <a:xfrm>
            <a:off x="11199836" y="6462207"/>
            <a:ext cx="153964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6" name="Google Shape;6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">
  <p:cSld name="Two Column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sldNum" idx="12"/>
          </p:nvPr>
        </p:nvSpPr>
        <p:spPr>
          <a:xfrm>
            <a:off x="11199836" y="6462207"/>
            <a:ext cx="153964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–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–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Arial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">
  <p:cSld name="Table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>
            <a:spLocks noGrp="1"/>
          </p:cNvSpPr>
          <p:nvPr>
            <p:ph type="sldNum" idx="12"/>
          </p:nvPr>
        </p:nvSpPr>
        <p:spPr>
          <a:xfrm>
            <a:off x="11199836" y="6462207"/>
            <a:ext cx="153964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Only">
  <p:cSld name="Picture Only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>
            <a:spLocks noGrp="1"/>
          </p:cNvSpPr>
          <p:nvPr>
            <p:ph type="sldNum" idx="12"/>
          </p:nvPr>
        </p:nvSpPr>
        <p:spPr>
          <a:xfrm>
            <a:off x="11199836" y="6462207"/>
            <a:ext cx="153964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5"/>
          <p:cNvSpPr>
            <a:spLocks noGrp="1"/>
          </p:cNvSpPr>
          <p:nvPr>
            <p:ph type="pic" idx="2"/>
          </p:nvPr>
        </p:nvSpPr>
        <p:spPr>
          <a:xfrm>
            <a:off x="0" y="2070100"/>
            <a:ext cx="12192000" cy="478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6"/>
          <p:cNvSpPr txBox="1">
            <a:spLocks noGrp="1"/>
          </p:cNvSpPr>
          <p:nvPr>
            <p:ph type="sldNum" idx="12"/>
          </p:nvPr>
        </p:nvSpPr>
        <p:spPr>
          <a:xfrm>
            <a:off x="11199836" y="6462207"/>
            <a:ext cx="153964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>
            <a:spLocks noGrp="1"/>
          </p:cNvSpPr>
          <p:nvPr>
            <p:ph type="sldNum" idx="12"/>
          </p:nvPr>
        </p:nvSpPr>
        <p:spPr>
          <a:xfrm>
            <a:off x="11199836" y="6462207"/>
            <a:ext cx="153964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with Photo (Orange)">
  <p:cSld name="Section with Photo (Orange)">
    <p:bg>
      <p:bgPr>
        <a:solidFill>
          <a:schemeClr val="accent6"/>
        </a:solidFill>
        <a:effectLst/>
      </p:bgPr>
    </p:bg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8"/>
          <p:cNvSpPr txBox="1">
            <a:spLocks noGrp="1"/>
          </p:cNvSpPr>
          <p:nvPr>
            <p:ph type="title"/>
          </p:nvPr>
        </p:nvSpPr>
        <p:spPr>
          <a:xfrm>
            <a:off x="704031" y="1060808"/>
            <a:ext cx="5224822" cy="2852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8"/>
          <p:cNvSpPr txBox="1">
            <a:spLocks noGrp="1"/>
          </p:cNvSpPr>
          <p:nvPr>
            <p:ph type="body" idx="1"/>
          </p:nvPr>
        </p:nvSpPr>
        <p:spPr>
          <a:xfrm>
            <a:off x="704087" y="4114800"/>
            <a:ext cx="5224822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8"/>
          <p:cNvSpPr>
            <a:spLocks noGrp="1"/>
          </p:cNvSpPr>
          <p:nvPr>
            <p:ph type="pic" idx="2"/>
          </p:nvPr>
        </p:nvSpPr>
        <p:spPr>
          <a:xfrm>
            <a:off x="6492240" y="0"/>
            <a:ext cx="569976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(Navy)">
  <p:cSld name="Section (Navy)">
    <p:bg>
      <p:bgPr>
        <a:solidFill>
          <a:schemeClr val="accen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831850" y="3836987"/>
            <a:ext cx="10515600" cy="136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9"/>
          <p:cNvSpPr txBox="1">
            <a:spLocks noGrp="1"/>
          </p:cNvSpPr>
          <p:nvPr>
            <p:ph type="body" idx="1"/>
          </p:nvPr>
        </p:nvSpPr>
        <p:spPr>
          <a:xfrm>
            <a:off x="831850" y="5357812"/>
            <a:ext cx="10515600" cy="71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">
  <p:cSld name="Closing Slide">
    <p:bg>
      <p:bgPr>
        <a:solidFill>
          <a:schemeClr val="accent6"/>
        </a:solidFill>
        <a:effectLst/>
      </p:bgPr>
    </p:bg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0"/>
          <p:cNvSpPr/>
          <p:nvPr/>
        </p:nvSpPr>
        <p:spPr>
          <a:xfrm>
            <a:off x="-1" y="-1"/>
            <a:ext cx="12192000" cy="118872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45700" tIns="45700" rIns="45700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Verdana"/>
              <a:buNone/>
            </a:pPr>
            <a:endParaRPr sz="1800" b="0" i="0" u="none" strike="noStrike" cap="none">
              <a:solidFill>
                <a:srgbClr val="3F403F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95" name="Google Shape;95;p20"/>
          <p:cNvSpPr txBox="1">
            <a:spLocks noGrp="1"/>
          </p:cNvSpPr>
          <p:nvPr>
            <p:ph type="title"/>
          </p:nvPr>
        </p:nvSpPr>
        <p:spPr>
          <a:xfrm>
            <a:off x="3354332" y="2778847"/>
            <a:ext cx="5486401" cy="173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  <a:defRPr sz="66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96" name="Google Shape;96;p20" descr="Syracuse University LogoPicture 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98230" y="365759"/>
            <a:ext cx="2414030" cy="457201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with Laurel (Orange)">
  <p:cSld name="Closing Slide with Laurel (Orange)">
    <p:bg>
      <p:bgPr>
        <a:solidFill>
          <a:schemeClr val="accent6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21"/>
          <p:cNvSpPr txBox="1">
            <a:spLocks noGrp="1"/>
          </p:cNvSpPr>
          <p:nvPr>
            <p:ph type="title"/>
          </p:nvPr>
        </p:nvSpPr>
        <p:spPr>
          <a:xfrm>
            <a:off x="740662" y="2766217"/>
            <a:ext cx="5486401" cy="173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600"/>
              <a:buFont typeface="Arial"/>
              <a:buNone/>
              <a:defRPr sz="66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100" name="Google Shape;100;p21" descr="Syracuse University LogoPicture 3"/>
          <p:cNvPicPr preferRelativeResize="0"/>
          <p:nvPr/>
        </p:nvPicPr>
        <p:blipFill rotWithShape="1">
          <a:blip r:embed="rId2">
            <a:alphaModFix/>
          </a:blip>
          <a:srcRect l="69" t="407"/>
          <a:stretch/>
        </p:blipFill>
        <p:spPr>
          <a:xfrm>
            <a:off x="740663" y="466344"/>
            <a:ext cx="3298708" cy="61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21" descr="Syracuse University LaurelPicture 3"/>
          <p:cNvPicPr preferRelativeResize="0"/>
          <p:nvPr/>
        </p:nvPicPr>
        <p:blipFill rotWithShape="1">
          <a:blip r:embed="rId3">
            <a:alphaModFix/>
          </a:blip>
          <a:srcRect t="19247" r="69129" b="23975"/>
          <a:stretch/>
        </p:blipFill>
        <p:spPr>
          <a:xfrm>
            <a:off x="8341446" y="-1"/>
            <a:ext cx="3847507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21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ith Subtitles">
  <p:cSld name="Two Columns with Subtitles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4"/>
          <p:cNvSpPr txBox="1">
            <a:spLocks noGrp="1"/>
          </p:cNvSpPr>
          <p:nvPr>
            <p:ph type="sldNum" idx="12"/>
          </p:nvPr>
        </p:nvSpPr>
        <p:spPr>
          <a:xfrm>
            <a:off x="11199836" y="6462207"/>
            <a:ext cx="153964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body" idx="1"/>
          </p:nvPr>
        </p:nvSpPr>
        <p:spPr>
          <a:xfrm>
            <a:off x="839787" y="1825625"/>
            <a:ext cx="5157789" cy="7315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>
                <a:latin typeface="Arial"/>
                <a:ea typeface="Arial"/>
                <a:cs typeface="Arial"/>
                <a:sym typeface="Arial"/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>
                <a:latin typeface="Arial"/>
                <a:ea typeface="Arial"/>
                <a:cs typeface="Arial"/>
                <a:sym typeface="Arial"/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>
                <a:latin typeface="Arial"/>
                <a:ea typeface="Arial"/>
                <a:cs typeface="Arial"/>
                <a:sym typeface="Arial"/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 b="1">
                <a:latin typeface="Arial"/>
                <a:ea typeface="Arial"/>
                <a:cs typeface="Arial"/>
                <a:sym typeface="Arial"/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2"/>
          </p:nvPr>
        </p:nvSpPr>
        <p:spPr>
          <a:xfrm>
            <a:off x="6172200" y="1825624"/>
            <a:ext cx="5183188" cy="731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ith Subtitles 1">
  <p:cSld name="Two Columns with Subtitles_1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3"/>
          <p:cNvSpPr txBox="1">
            <a:spLocks noGrp="1"/>
          </p:cNvSpPr>
          <p:nvPr>
            <p:ph type="body" idx="1"/>
          </p:nvPr>
        </p:nvSpPr>
        <p:spPr>
          <a:xfrm>
            <a:off x="839788" y="1825625"/>
            <a:ext cx="5157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1" name="Google Shape;111;p23"/>
          <p:cNvSpPr txBox="1">
            <a:spLocks noGrp="1"/>
          </p:cNvSpPr>
          <p:nvPr>
            <p:ph type="body" idx="2"/>
          </p:nvPr>
        </p:nvSpPr>
        <p:spPr>
          <a:xfrm>
            <a:off x="839788" y="2651761"/>
            <a:ext cx="51579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2" name="Google Shape;112;p23"/>
          <p:cNvSpPr txBox="1">
            <a:spLocks noGrp="1"/>
          </p:cNvSpPr>
          <p:nvPr>
            <p:ph type="body" idx="3"/>
          </p:nvPr>
        </p:nvSpPr>
        <p:spPr>
          <a:xfrm>
            <a:off x="6172200" y="1825625"/>
            <a:ext cx="5183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3" name="Google Shape;113;p23"/>
          <p:cNvSpPr txBox="1">
            <a:spLocks noGrp="1"/>
          </p:cNvSpPr>
          <p:nvPr>
            <p:ph type="body" idx="4"/>
          </p:nvPr>
        </p:nvSpPr>
        <p:spPr>
          <a:xfrm>
            <a:off x="6172200" y="2651761"/>
            <a:ext cx="51831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with Subtitles 2">
  <p:cSld name="Two Columns with Subtitles_2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4"/>
          <p:cNvSpPr txBox="1">
            <a:spLocks noGrp="1"/>
          </p:cNvSpPr>
          <p:nvPr>
            <p:ph type="body" idx="1"/>
          </p:nvPr>
        </p:nvSpPr>
        <p:spPr>
          <a:xfrm>
            <a:off x="839788" y="1825625"/>
            <a:ext cx="5157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7" name="Google Shape;117;p24"/>
          <p:cNvSpPr txBox="1">
            <a:spLocks noGrp="1"/>
          </p:cNvSpPr>
          <p:nvPr>
            <p:ph type="body" idx="2"/>
          </p:nvPr>
        </p:nvSpPr>
        <p:spPr>
          <a:xfrm>
            <a:off x="839788" y="2651761"/>
            <a:ext cx="51579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8" name="Google Shape;118;p24"/>
          <p:cNvSpPr txBox="1">
            <a:spLocks noGrp="1"/>
          </p:cNvSpPr>
          <p:nvPr>
            <p:ph type="body" idx="3"/>
          </p:nvPr>
        </p:nvSpPr>
        <p:spPr>
          <a:xfrm>
            <a:off x="6172200" y="1825625"/>
            <a:ext cx="5183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 b="1" i="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24"/>
          <p:cNvSpPr txBox="1">
            <a:spLocks noGrp="1"/>
          </p:cNvSpPr>
          <p:nvPr>
            <p:ph type="body" idx="4"/>
          </p:nvPr>
        </p:nvSpPr>
        <p:spPr>
          <a:xfrm>
            <a:off x="6172200" y="2651761"/>
            <a:ext cx="51831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marL="91440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2pPr>
            <a:lvl3pPr marL="137160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  <a:defRPr sz="2400"/>
            </a:lvl3pPr>
            <a:lvl4pPr marL="182880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  <a:defRPr sz="2000"/>
            </a:lvl4pPr>
            <a:lvl5pPr marL="228600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000"/>
              <a:buNone/>
              <a:defRPr sz="2000"/>
            </a:lvl5pPr>
            <a:lvl6pPr marL="2743200" lvl="5" indent="-3429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Photo (Orange)" type="tx">
  <p:cSld name="Title Slide with Photo (Orange)">
    <p:bg>
      <p:bgPr>
        <a:solidFill>
          <a:schemeClr val="accent6"/>
        </a:solid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title"/>
          </p:nvPr>
        </p:nvSpPr>
        <p:spPr>
          <a:xfrm>
            <a:off x="457200" y="1879446"/>
            <a:ext cx="4390103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457200" y="4975121"/>
            <a:ext cx="4390103" cy="10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>
            <a:spLocks noGrp="1"/>
          </p:cNvSpPr>
          <p:nvPr>
            <p:ph type="pic" idx="2"/>
          </p:nvPr>
        </p:nvSpPr>
        <p:spPr>
          <a:xfrm>
            <a:off x="5029200" y="0"/>
            <a:ext cx="71628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15" name="Google Shape;15;p2" descr="Syracuse University LogoPicture 4"/>
          <p:cNvPicPr preferRelativeResize="0"/>
          <p:nvPr/>
        </p:nvPicPr>
        <p:blipFill rotWithShape="1">
          <a:blip r:embed="rId2">
            <a:alphaModFix/>
          </a:blip>
          <a:srcRect b="735"/>
          <a:stretch/>
        </p:blipFill>
        <p:spPr>
          <a:xfrm>
            <a:off x="457200" y="461770"/>
            <a:ext cx="3300985" cy="61722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  <p:extLst>
      <p:ext uri="{BB962C8B-B14F-4D97-AF65-F5344CB8AC3E}">
        <p14:creationId xmlns:p14="http://schemas.microsoft.com/office/powerpoint/2010/main" val="3952674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(Orange)">
  <p:cSld name="Section (Orange)">
    <p:bg>
      <p:bgPr>
        <a:solidFill>
          <a:schemeClr val="accent6"/>
        </a:solidFill>
        <a:effectLst/>
      </p:bgPr>
    </p:bg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3836987"/>
            <a:ext cx="10515600" cy="1363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5357812"/>
            <a:ext cx="10515600" cy="7194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losing Slide with Laurel (Navy)">
  <p:cSld name="Closing Slide with Laurel (Navy)">
    <p:bg>
      <p:bgPr>
        <a:solidFill>
          <a:schemeClr val="accent1"/>
        </a:solid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6"/>
          <p:cNvSpPr txBox="1">
            <a:spLocks noGrp="1"/>
          </p:cNvSpPr>
          <p:nvPr>
            <p:ph type="title"/>
          </p:nvPr>
        </p:nvSpPr>
        <p:spPr>
          <a:xfrm>
            <a:off x="740663" y="2766217"/>
            <a:ext cx="5483337" cy="1737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6600"/>
              <a:buFont typeface="Arial"/>
              <a:buNone/>
              <a:defRPr sz="66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pic>
        <p:nvPicPr>
          <p:cNvPr id="33" name="Google Shape;33;p6" descr="Syracuse University LogoPicture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0663" y="466344"/>
            <a:ext cx="3300986" cy="62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6" descr="Syracuse University LaurelPicture 3"/>
          <p:cNvPicPr preferRelativeResize="0"/>
          <p:nvPr/>
        </p:nvPicPr>
        <p:blipFill rotWithShape="1">
          <a:blip r:embed="rId3">
            <a:alphaModFix/>
          </a:blip>
          <a:srcRect t="19247" r="69129" b="23975"/>
          <a:stretch/>
        </p:blipFill>
        <p:spPr>
          <a:xfrm>
            <a:off x="8341446" y="-1"/>
            <a:ext cx="3847507" cy="6858002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6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Block S (White)" type="title">
  <p:cSld name="TITLE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 txBox="1">
            <a:spLocks noGrp="1"/>
          </p:cNvSpPr>
          <p:nvPr>
            <p:ph type="title"/>
          </p:nvPr>
        </p:nvSpPr>
        <p:spPr>
          <a:xfrm>
            <a:off x="731519" y="1879446"/>
            <a:ext cx="6583682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Font typeface="Arial"/>
              <a:buNone/>
              <a:defRPr sz="5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"/>
          <p:cNvSpPr txBox="1">
            <a:spLocks noGrp="1"/>
          </p:cNvSpPr>
          <p:nvPr>
            <p:ph type="body" idx="1"/>
          </p:nvPr>
        </p:nvSpPr>
        <p:spPr>
          <a:xfrm>
            <a:off x="731519" y="4975121"/>
            <a:ext cx="6583682" cy="10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9" name="Google Shape;39;p7" descr="Syracuse University LogoPicture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0663" y="466344"/>
            <a:ext cx="3300986" cy="62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7" descr="Syracuse University Block SPicture 4"/>
          <p:cNvPicPr preferRelativeResize="0"/>
          <p:nvPr/>
        </p:nvPicPr>
        <p:blipFill rotWithShape="1">
          <a:blip r:embed="rId3">
            <a:alphaModFix/>
          </a:blip>
          <a:srcRect r="11376" b="6722"/>
          <a:stretch/>
        </p:blipFill>
        <p:spPr>
          <a:xfrm>
            <a:off x="7772400" y="460766"/>
            <a:ext cx="4416553" cy="6397234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Block S (Navy)">
  <p:cSld name="Title Slide with Block S (Navy)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731519" y="1879446"/>
            <a:ext cx="6583682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5400"/>
              <a:buFont typeface="Arial"/>
              <a:buNone/>
              <a:defRPr sz="54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body" idx="1"/>
          </p:nvPr>
        </p:nvSpPr>
        <p:spPr>
          <a:xfrm>
            <a:off x="731519" y="4975121"/>
            <a:ext cx="6583682" cy="10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5" name="Google Shape;45;p8" descr="Syracuse University LogoPicture 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40663" y="466344"/>
            <a:ext cx="3300986" cy="621793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46;p8" descr="Syracuse University Block SPicture 4"/>
          <p:cNvPicPr preferRelativeResize="0"/>
          <p:nvPr/>
        </p:nvPicPr>
        <p:blipFill rotWithShape="1">
          <a:blip r:embed="rId3">
            <a:alphaModFix/>
          </a:blip>
          <a:srcRect r="11376" b="6719"/>
          <a:stretch/>
        </p:blipFill>
        <p:spPr>
          <a:xfrm>
            <a:off x="7772400" y="460903"/>
            <a:ext cx="4416553" cy="6397098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Block S (Orange)">
  <p:cSld name="Title Slide with Block S (Orange)">
    <p:bg>
      <p:bgPr>
        <a:solidFill>
          <a:schemeClr val="accent6"/>
        </a:solidFill>
        <a:effectLst/>
      </p:bgPr>
    </p:bg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 txBox="1">
            <a:spLocks noGrp="1"/>
          </p:cNvSpPr>
          <p:nvPr>
            <p:ph type="title"/>
          </p:nvPr>
        </p:nvSpPr>
        <p:spPr>
          <a:xfrm>
            <a:off x="731519" y="1879446"/>
            <a:ext cx="6583682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1"/>
          </p:nvPr>
        </p:nvSpPr>
        <p:spPr>
          <a:xfrm>
            <a:off x="731519" y="4975121"/>
            <a:ext cx="6583682" cy="10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rial"/>
              <a:buNone/>
              <a:defRPr sz="2800"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1" name="Google Shape;51;p9" descr="Syracuse University LogoPicture 3"/>
          <p:cNvPicPr preferRelativeResize="0"/>
          <p:nvPr/>
        </p:nvPicPr>
        <p:blipFill rotWithShape="1">
          <a:blip r:embed="rId2">
            <a:alphaModFix/>
          </a:blip>
          <a:srcRect l="69" t="407"/>
          <a:stretch/>
        </p:blipFill>
        <p:spPr>
          <a:xfrm>
            <a:off x="740663" y="466344"/>
            <a:ext cx="3298708" cy="61925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" descr="Syracuse University Block SPicture 4"/>
          <p:cNvPicPr preferRelativeResize="0"/>
          <p:nvPr/>
        </p:nvPicPr>
        <p:blipFill rotWithShape="1">
          <a:blip r:embed="rId3">
            <a:alphaModFix/>
          </a:blip>
          <a:srcRect r="11376" b="6719"/>
          <a:stretch/>
        </p:blipFill>
        <p:spPr>
          <a:xfrm>
            <a:off x="7772400" y="460903"/>
            <a:ext cx="4416553" cy="6397098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 with Photo (Navy)">
  <p:cSld name="Title Slide with Photo (Navy)">
    <p:bg>
      <p:bgPr>
        <a:solidFill>
          <a:schemeClr val="accent1"/>
        </a:solid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title"/>
          </p:nvPr>
        </p:nvSpPr>
        <p:spPr>
          <a:xfrm>
            <a:off x="457200" y="1879446"/>
            <a:ext cx="4390103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Font typeface="Arial"/>
              <a:buNone/>
              <a:defRPr sz="5400">
                <a:solidFill>
                  <a:srgbClr val="FFFFFF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0"/>
          <p:cNvSpPr txBox="1">
            <a:spLocks noGrp="1"/>
          </p:cNvSpPr>
          <p:nvPr>
            <p:ph type="body" idx="1"/>
          </p:nvPr>
        </p:nvSpPr>
        <p:spPr>
          <a:xfrm>
            <a:off x="457200" y="4975121"/>
            <a:ext cx="4390103" cy="10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Arial"/>
              <a:buNone/>
              <a:defRPr sz="2800">
                <a:solidFill>
                  <a:schemeClr val="accent6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" name="Google Shape;57;p10"/>
          <p:cNvSpPr>
            <a:spLocks noGrp="1"/>
          </p:cNvSpPr>
          <p:nvPr>
            <p:ph type="pic" idx="2"/>
          </p:nvPr>
        </p:nvSpPr>
        <p:spPr>
          <a:xfrm>
            <a:off x="5029200" y="0"/>
            <a:ext cx="716280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pic>
        <p:nvPicPr>
          <p:cNvPr id="58" name="Google Shape;58;p10" descr="Syracuse University LogoPicture 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57200" y="457200"/>
            <a:ext cx="3300985" cy="621792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F403F"/>
              </a:buClr>
              <a:buSzPts val="1200"/>
              <a:buFont typeface="Verdana"/>
              <a:buNone/>
              <a:defRPr sz="1200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 i="0" u="none" strike="noStrike" cap="non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Only">
  <p:cSld name="Text 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1"/>
          <p:cNvSpPr txBox="1">
            <a:spLocks noGrp="1"/>
          </p:cNvSpPr>
          <p:nvPr>
            <p:ph type="sldNum" idx="12"/>
          </p:nvPr>
        </p:nvSpPr>
        <p:spPr>
          <a:xfrm>
            <a:off x="11199836" y="6462207"/>
            <a:ext cx="153964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2" name="Google Shape;62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Google Shape;6;p1"/>
          <p:cNvCxnSpPr/>
          <p:nvPr/>
        </p:nvCxnSpPr>
        <p:spPr>
          <a:xfrm>
            <a:off x="838200" y="6355844"/>
            <a:ext cx="10515601" cy="1"/>
          </a:xfrm>
          <a:prstGeom prst="straightConnector1">
            <a:avLst/>
          </a:prstGeom>
          <a:noFill/>
          <a:ln w="9525" cap="flat" cmpd="sng">
            <a:solidFill>
              <a:schemeClr val="accent6"/>
            </a:solidFill>
            <a:prstDash val="solid"/>
            <a:miter lim="8000"/>
            <a:headEnd type="none" w="sm" len="sm"/>
            <a:tailEnd type="none" w="sm" len="sm"/>
          </a:ln>
        </p:spPr>
      </p:cxnSp>
      <p:sp>
        <p:nvSpPr>
          <p:cNvPr id="7" name="Google Shape;7;p1"/>
          <p:cNvSpPr txBox="1"/>
          <p:nvPr/>
        </p:nvSpPr>
        <p:spPr>
          <a:xfrm>
            <a:off x="838200" y="6455857"/>
            <a:ext cx="1247081" cy="16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100"/>
              <a:buFont typeface="Arial"/>
              <a:buNone/>
            </a:pPr>
            <a:r>
              <a:rPr lang="en-US" sz="11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Syracuse University</a:t>
            </a:r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199836" y="6462207"/>
            <a:ext cx="153964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>
            <a:lvl1pPr marL="457200" marR="0" lvl="0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431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9" r:id="rId20"/>
    <p:sldLayoutId id="2147483670" r:id="rId21"/>
    <p:sldLayoutId id="2147483672" r:id="rId2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4_0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rking.syr.edu/transportation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att.com/prepaid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0.xml"/><Relationship Id="rId6" Type="http://schemas.openxmlformats.org/officeDocument/2006/relationships/hyperlink" Target="http://www.sprint.com/" TargetMode="External"/><Relationship Id="rId5" Type="http://schemas.openxmlformats.org/officeDocument/2006/relationships/hyperlink" Target="http://verizon.com/plans/" TargetMode="External"/><Relationship Id="rId4" Type="http://schemas.openxmlformats.org/officeDocument/2006/relationships/hyperlink" Target="http://t-mobile.com/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experience.syracuse.edu/international/living-in-syracuse/social-security-numbers-and-itins/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loveny.com/" TargetMode="External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1.xml"/><Relationship Id="rId5" Type="http://schemas.openxmlformats.org/officeDocument/2006/relationships/hyperlink" Target="https://sa.syr.edu/transportation/?_gl=1*5byncf*_ga*MjA0MzgxMTQzNS4xNjU3ODE4MzI1*_ga_QT13NN6N9S*MTcwNDkwMTgyNC4xNzQuMS4xNzA0OTAxODY2LjE4LjAuMA.." TargetMode="External"/><Relationship Id="rId4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syr.mywconline.com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rary.syr.edu/staff/subjects/php" TargetMode="Externa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syr.joinhandshake.com/login" TargetMode="Externa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s://cdnapisec.kaltura.com/index.php/extwidget/preview/partner_id/2707131/uiconf_id/45992161/entry_id/1_qaikmfwv/embed/dynamic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hyperlink" Target="https://experience.syracuse.edu/international/programs/" TargetMode="Externa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experience.syracuse.edu/international/preparing-to-arrive/orientation/" TargetMode="External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netid@syr.edu" TargetMode="External"/><Relationship Id="rId3" Type="http://schemas.microsoft.com/office/2018/10/relationships/comments" Target="../comments/modernComment_102_0.xml"/><Relationship Id="rId7" Type="http://schemas.openxmlformats.org/officeDocument/2006/relationships/hyperlink" Target="https://answers.syr.edu/display/ITHELP/Zoom+at+Syracuse+University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joinhandshake.com/" TargetMode="External"/><Relationship Id="rId11" Type="http://schemas.openxmlformats.org/officeDocument/2006/relationships/hyperlink" Target="https://calendar.syracuse.edu/events/" TargetMode="External"/><Relationship Id="rId5" Type="http://schemas.openxmlformats.org/officeDocument/2006/relationships/hyperlink" Target="https://bewell.ese.syr.edu/" TargetMode="External"/><Relationship Id="rId10" Type="http://schemas.openxmlformats.org/officeDocument/2006/relationships/hyperlink" Target="https://answers.syr.edu/display/ITHELP/Office+365+at+Syracuse+University" TargetMode="External"/><Relationship Id="rId4" Type="http://schemas.openxmlformats.org/officeDocument/2006/relationships/hyperlink" Target="https://myslice.ps.syr.edu/" TargetMode="External"/><Relationship Id="rId9" Type="http://schemas.openxmlformats.org/officeDocument/2006/relationships/hyperlink" Target="https://ols.syr.edu/google-account-for-syracuse-university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3_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2"/>
          <p:cNvSpPr txBox="1">
            <a:spLocks noGrp="1"/>
          </p:cNvSpPr>
          <p:nvPr>
            <p:ph type="title"/>
          </p:nvPr>
        </p:nvSpPr>
        <p:spPr>
          <a:xfrm>
            <a:off x="740663" y="2766217"/>
            <a:ext cx="54834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rial"/>
              <a:buNone/>
            </a:pPr>
            <a:r>
              <a:rPr lang="en-US" dirty="0"/>
              <a:t>Syracuse Welcome!</a:t>
            </a:r>
            <a:endParaRPr dirty="0"/>
          </a:p>
        </p:txBody>
      </p:sp>
      <p:sp>
        <p:nvSpPr>
          <p:cNvPr id="348" name="Google Shape;348;p52"/>
          <p:cNvSpPr txBox="1"/>
          <p:nvPr/>
        </p:nvSpPr>
        <p:spPr>
          <a:xfrm>
            <a:off x="740664" y="5618627"/>
            <a:ext cx="42231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SzPts val="2400"/>
            </a:pPr>
            <a:r>
              <a:rPr lang="en-US" sz="2000">
                <a:solidFill>
                  <a:schemeClr val="bg1"/>
                </a:solidFill>
              </a:rPr>
              <a:t>Center for International Services</a:t>
            </a:r>
          </a:p>
        </p:txBody>
      </p:sp>
      <p:grpSp>
        <p:nvGrpSpPr>
          <p:cNvPr id="2" name="Google Shape;267;p43">
            <a:extLst>
              <a:ext uri="{FF2B5EF4-FFF2-40B4-BE49-F238E27FC236}">
                <a16:creationId xmlns:a16="http://schemas.microsoft.com/office/drawing/2014/main" id="{857B69BE-6331-9AEC-0343-C46F6AB50806}"/>
              </a:ext>
            </a:extLst>
          </p:cNvPr>
          <p:cNvGrpSpPr/>
          <p:nvPr/>
        </p:nvGrpSpPr>
        <p:grpSpPr>
          <a:xfrm>
            <a:off x="5029199" y="0"/>
            <a:ext cx="7162802" cy="6858002"/>
            <a:chOff x="-1" y="0"/>
            <a:chExt cx="7162802" cy="6858002"/>
          </a:xfrm>
        </p:grpSpPr>
        <p:sp>
          <p:nvSpPr>
            <p:cNvPr id="3" name="Google Shape;268;p43">
              <a:extLst>
                <a:ext uri="{FF2B5EF4-FFF2-40B4-BE49-F238E27FC236}">
                  <a16:creationId xmlns:a16="http://schemas.microsoft.com/office/drawing/2014/main" id="{89AB1420-67BF-23B2-B9A4-6724FE1A9582}"/>
                </a:ext>
              </a:extLst>
            </p:cNvPr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" name="Google Shape;269;p43" descr="image6.jpeg">
              <a:extLst>
                <a:ext uri="{FF2B5EF4-FFF2-40B4-BE49-F238E27FC236}">
                  <a16:creationId xmlns:a16="http://schemas.microsoft.com/office/drawing/2014/main" id="{7A634D9F-E76F-17BA-DA11-FE64C509C2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99" r="99"/>
            <a:stretch/>
          </p:blipFill>
          <p:spPr>
            <a:xfrm>
              <a:off x="-1" y="0"/>
              <a:ext cx="7162802" cy="6858002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491825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9"/>
          <p:cNvSpPr txBox="1">
            <a:spLocks noGrp="1"/>
          </p:cNvSpPr>
          <p:nvPr>
            <p:ph type="sldNum" idx="12"/>
          </p:nvPr>
        </p:nvSpPr>
        <p:spPr>
          <a:xfrm>
            <a:off x="11199835" y="6462207"/>
            <a:ext cx="153964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10</a:t>
            </a:fld>
            <a:endParaRPr/>
          </a:p>
        </p:txBody>
      </p:sp>
      <p:sp>
        <p:nvSpPr>
          <p:cNvPr id="156" name="Google Shape;156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</a:pPr>
            <a:r>
              <a:rPr lang="en-US" dirty="0"/>
              <a:t>Some </a:t>
            </a:r>
            <a:r>
              <a:rPr lang="en-US" sz="3600" b="0" i="0" u="none" strike="noStrike" cap="none" dirty="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Main Services and Resources</a:t>
            </a:r>
            <a:endParaRPr dirty="0"/>
          </a:p>
        </p:txBody>
      </p:sp>
      <p:sp>
        <p:nvSpPr>
          <p:cNvPr id="157" name="Google Shape;157;p29"/>
          <p:cNvSpPr txBox="1">
            <a:spLocks noGrp="1"/>
          </p:cNvSpPr>
          <p:nvPr>
            <p:ph type="body" idx="1"/>
          </p:nvPr>
        </p:nvSpPr>
        <p:spPr>
          <a:xfrm>
            <a:off x="744246" y="1794467"/>
            <a:ext cx="5157789" cy="3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</a:pPr>
            <a:r>
              <a:rPr lang="en-US" sz="2400" b="0">
                <a:latin typeface="Arial"/>
                <a:ea typeface="Arial"/>
                <a:cs typeface="Arial"/>
                <a:sym typeface="Arial"/>
              </a:rPr>
              <a:t>Barnes Center at the Arch (</a:t>
            </a:r>
            <a:r>
              <a:rPr lang="en-US" sz="2400" b="0" err="1">
                <a:latin typeface="Arial"/>
                <a:ea typeface="Arial"/>
                <a:cs typeface="Arial"/>
                <a:sym typeface="Arial"/>
              </a:rPr>
              <a:t>ese.syr.edu</a:t>
            </a:r>
            <a:r>
              <a:rPr lang="en-US" sz="2400" b="0">
                <a:latin typeface="Arial"/>
                <a:ea typeface="Arial"/>
                <a:cs typeface="Arial"/>
                <a:sym typeface="Arial"/>
              </a:rPr>
              <a:t>/</a:t>
            </a:r>
            <a:r>
              <a:rPr lang="en-US" sz="2400" b="0" err="1">
                <a:latin typeface="Arial"/>
                <a:ea typeface="Arial"/>
                <a:cs typeface="Arial"/>
                <a:sym typeface="Arial"/>
              </a:rPr>
              <a:t>bewell</a:t>
            </a:r>
            <a:r>
              <a:rPr lang="en-US" sz="2400" b="0"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</a:pPr>
            <a:r>
              <a:rPr lang="en-US" sz="2400" b="0">
                <a:latin typeface="Arial"/>
                <a:ea typeface="Arial"/>
                <a:cs typeface="Arial"/>
                <a:sym typeface="Arial"/>
              </a:rPr>
              <a:t>Information Technology Services (ITS) (</a:t>
            </a:r>
            <a:r>
              <a:rPr lang="en-US" sz="2400" b="0" err="1">
                <a:latin typeface="Arial"/>
                <a:ea typeface="Arial"/>
                <a:cs typeface="Arial"/>
                <a:sym typeface="Arial"/>
              </a:rPr>
              <a:t>help@syr.edu</a:t>
            </a:r>
            <a:r>
              <a:rPr lang="en-US" sz="2400" b="0">
                <a:latin typeface="Arial"/>
                <a:ea typeface="Arial"/>
                <a:cs typeface="Arial"/>
                <a:sym typeface="Arial"/>
              </a:rPr>
              <a:t>)</a:t>
            </a:r>
            <a:endParaRPr/>
          </a:p>
          <a:p>
            <a:pPr marL="228600" lvl="0" indent="-228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ts val="2400"/>
              <a:buFont typeface="Arial"/>
              <a:buChar char="•"/>
            </a:pPr>
            <a:r>
              <a:rPr lang="en-US" sz="2400" b="0">
                <a:latin typeface="Arial"/>
                <a:ea typeface="Arial"/>
                <a:cs typeface="Arial"/>
                <a:sym typeface="Arial"/>
              </a:rPr>
              <a:t>Career Services</a:t>
            </a:r>
            <a:endParaRPr sz="2400" b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Char char="•"/>
            </a:pPr>
            <a:r>
              <a:rPr lang="en-US" sz="2400" b="0"/>
              <a:t>Graduate School</a:t>
            </a:r>
            <a:endParaRPr sz="2400" b="0"/>
          </a:p>
        </p:txBody>
      </p:sp>
      <p:sp>
        <p:nvSpPr>
          <p:cNvPr id="158" name="Google Shape;158;p29"/>
          <p:cNvSpPr txBox="1"/>
          <p:nvPr/>
        </p:nvSpPr>
        <p:spPr>
          <a:xfrm>
            <a:off x="5902035" y="1794467"/>
            <a:ext cx="5451900" cy="37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228600" indent="-241300" algn="just">
              <a:lnSpc>
                <a:spcPct val="120000"/>
              </a:lnSpc>
              <a:buClr>
                <a:schemeClr val="accent1"/>
              </a:buClr>
              <a:buSzPts val="2400"/>
              <a:buChar char="•"/>
              <a:defRPr sz="2400">
                <a:solidFill>
                  <a:schemeClr val="accent1"/>
                </a:solidFill>
              </a:defRPr>
            </a:lvl1pPr>
          </a:lstStyle>
          <a:p>
            <a:pPr algn="l"/>
            <a:r>
              <a:rPr lang="en-US"/>
              <a:t>Bursar Office (</a:t>
            </a:r>
            <a:r>
              <a:rPr lang="en-US" err="1"/>
              <a:t>bursar@syr.edu</a:t>
            </a:r>
            <a:r>
              <a:rPr lang="en-US"/>
              <a:t>)</a:t>
            </a:r>
            <a:br>
              <a:rPr lang="en-US"/>
            </a:br>
            <a:endParaRPr>
              <a:sym typeface="Verdana"/>
            </a:endParaRPr>
          </a:p>
          <a:p>
            <a:pPr algn="l"/>
            <a:r>
              <a:rPr lang="en-US"/>
              <a:t>Housing, and ID Card Services</a:t>
            </a:r>
            <a:br>
              <a:rPr lang="en-US"/>
            </a:br>
            <a:endParaRPr/>
          </a:p>
          <a:p>
            <a:pPr algn="l"/>
            <a:r>
              <a:rPr lang="en-US">
                <a:hlinkClick r:id="rId4"/>
              </a:rPr>
              <a:t>Parking and Transit Services</a:t>
            </a:r>
            <a:br>
              <a:rPr lang="en-US"/>
            </a:br>
            <a:endParaRPr>
              <a:sym typeface="Verdana"/>
            </a:endParaRPr>
          </a:p>
          <a:p>
            <a:pPr algn="l"/>
            <a:r>
              <a:rPr lang="en-US"/>
              <a:t>Library (</a:t>
            </a:r>
            <a:r>
              <a:rPr lang="en-US" err="1"/>
              <a:t>library.syr.edu</a:t>
            </a:r>
            <a:r>
              <a:rPr lang="en-US"/>
              <a:t>)</a:t>
            </a:r>
            <a:br>
              <a:rPr lang="en-US"/>
            </a:br>
            <a:endParaRPr>
              <a:sym typeface="Verdana"/>
            </a:endParaRPr>
          </a:p>
          <a:p>
            <a:pPr algn="l"/>
            <a:r>
              <a:rPr lang="en-US"/>
              <a:t>Bookstore (</a:t>
            </a:r>
            <a:r>
              <a:rPr lang="en-US" err="1"/>
              <a:t>bookweb.syr.edu</a:t>
            </a:r>
            <a:r>
              <a:rPr lang="en-US"/>
              <a:t>/)</a:t>
            </a:r>
            <a:endParaRPr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title"/>
          </p:nvPr>
        </p:nvSpPr>
        <p:spPr>
          <a:xfrm>
            <a:off x="740676" y="3055250"/>
            <a:ext cx="61173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None/>
            </a:pPr>
            <a:r>
              <a:rPr lang="en-US" sz="5478"/>
              <a:t>Cell phones</a:t>
            </a:r>
            <a:br>
              <a:rPr lang="en-US" sz="5478"/>
            </a:br>
            <a:endParaRPr/>
          </a:p>
        </p:txBody>
      </p:sp>
      <p:sp>
        <p:nvSpPr>
          <p:cNvPr id="164" name="Google Shape;164;p30"/>
          <p:cNvSpPr txBox="1"/>
          <p:nvPr/>
        </p:nvSpPr>
        <p:spPr>
          <a:xfrm>
            <a:off x="740684" y="5667952"/>
            <a:ext cx="374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Center for International Services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Why do you need a US phone number?</a:t>
            </a:r>
            <a:endParaRPr/>
          </a:p>
        </p:txBody>
      </p:sp>
      <p:sp>
        <p:nvSpPr>
          <p:cNvPr id="170" name="Google Shape;170;p31"/>
          <p:cNvSpPr txBox="1">
            <a:spLocks noGrp="1"/>
          </p:cNvSpPr>
          <p:nvPr>
            <p:ph type="body" idx="2"/>
          </p:nvPr>
        </p:nvSpPr>
        <p:spPr>
          <a:xfrm>
            <a:off x="762738" y="1666342"/>
            <a:ext cx="105141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Easy to communicate through text and call.</a:t>
            </a:r>
            <a:endParaRPr sz="2400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Link to your email account, Amazon, Uber, MySlice, WhatsApp, etc.</a:t>
            </a:r>
            <a:endParaRPr sz="2400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A lower rate compared to the international carrier rate.</a:t>
            </a:r>
            <a:endParaRPr sz="2400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Driver’s license, bank account, etc.</a:t>
            </a:r>
            <a:endParaRPr sz="2400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It will be very inconvenient not to have one.</a:t>
            </a:r>
            <a:endParaRPr sz="240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3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marR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Which carrier should I select?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2"/>
          <p:cNvSpPr txBox="1">
            <a:spLocks noGrp="1"/>
          </p:cNvSpPr>
          <p:nvPr>
            <p:ph type="body" idx="1"/>
          </p:nvPr>
        </p:nvSpPr>
        <p:spPr>
          <a:xfrm>
            <a:off x="992188" y="1520825"/>
            <a:ext cx="5157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500"/>
              <a:t>National: big 4</a:t>
            </a:r>
            <a:endParaRPr sz="2500"/>
          </a:p>
        </p:txBody>
      </p:sp>
      <p:sp>
        <p:nvSpPr>
          <p:cNvPr id="177" name="Google Shape;177;p32"/>
          <p:cNvSpPr txBox="1">
            <a:spLocks noGrp="1"/>
          </p:cNvSpPr>
          <p:nvPr>
            <p:ph type="body" idx="2"/>
          </p:nvPr>
        </p:nvSpPr>
        <p:spPr>
          <a:xfrm>
            <a:off x="1142994" y="2509750"/>
            <a:ext cx="26601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AT&amp;T</a:t>
            </a:r>
            <a:endParaRPr sz="2400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T-Mobile</a:t>
            </a:r>
            <a:endParaRPr sz="2400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Verizon</a:t>
            </a:r>
            <a:endParaRPr sz="2400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Sprint</a:t>
            </a:r>
            <a:endParaRPr sz="2400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 sz="2400"/>
          </a:p>
        </p:txBody>
      </p:sp>
      <p:sp>
        <p:nvSpPr>
          <p:cNvPr id="178" name="Google Shape;178;p32"/>
          <p:cNvSpPr txBox="1">
            <a:spLocks noGrp="1"/>
          </p:cNvSpPr>
          <p:nvPr>
            <p:ph type="body" idx="3"/>
          </p:nvPr>
        </p:nvSpPr>
        <p:spPr>
          <a:xfrm>
            <a:off x="7055075" y="1520825"/>
            <a:ext cx="5183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Other </a:t>
            </a:r>
            <a:r>
              <a:rPr lang="en-US" sz="2500"/>
              <a:t>carriers</a:t>
            </a:r>
            <a:endParaRPr/>
          </a:p>
        </p:txBody>
      </p:sp>
      <p:sp>
        <p:nvSpPr>
          <p:cNvPr id="179" name="Google Shape;179;p32"/>
          <p:cNvSpPr txBox="1">
            <a:spLocks noGrp="1"/>
          </p:cNvSpPr>
          <p:nvPr>
            <p:ph type="body" idx="4"/>
          </p:nvPr>
        </p:nvSpPr>
        <p:spPr>
          <a:xfrm>
            <a:off x="7131275" y="1952625"/>
            <a:ext cx="5183100" cy="395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228600" marR="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Mint Mobile</a:t>
            </a:r>
            <a:endParaRPr sz="2400"/>
          </a:p>
          <a:p>
            <a:pPr marL="228600" marR="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US Mobile</a:t>
            </a:r>
            <a:endParaRPr sz="2400"/>
          </a:p>
          <a:p>
            <a:pPr marL="228600" marR="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Google Fi</a:t>
            </a:r>
            <a:endParaRPr sz="2400"/>
          </a:p>
          <a:p>
            <a:pPr marL="228600" marR="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Metro</a:t>
            </a:r>
            <a:endParaRPr sz="2400"/>
          </a:p>
          <a:p>
            <a:pPr marL="228600" marR="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Cricket*</a:t>
            </a:r>
            <a:endParaRPr sz="2400"/>
          </a:p>
          <a:p>
            <a:pPr marL="228600" marR="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CTExcel*</a:t>
            </a:r>
            <a:endParaRPr sz="2400"/>
          </a:p>
        </p:txBody>
      </p:sp>
      <p:sp>
        <p:nvSpPr>
          <p:cNvPr id="180" name="Google Shape;180;p32"/>
          <p:cNvSpPr txBox="1">
            <a:spLocks noGrp="1"/>
          </p:cNvSpPr>
          <p:nvPr>
            <p:ph type="body" idx="2"/>
          </p:nvPr>
        </p:nvSpPr>
        <p:spPr>
          <a:xfrm>
            <a:off x="2618700" y="2126025"/>
            <a:ext cx="3385200" cy="33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228600" lvl="0" indent="-50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</a:pPr>
            <a:r>
              <a:rPr lang="en-US" sz="2000" b="1" u="sng">
                <a:solidFill>
                  <a:schemeClr val="hlink"/>
                </a:solidFill>
                <a:hlinkClick r:id="rId3"/>
              </a:rPr>
              <a:t>att.com/prepaid/</a:t>
            </a:r>
            <a:endParaRPr/>
          </a:p>
          <a:p>
            <a:pPr marL="228600" lvl="0" indent="-50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</a:pPr>
            <a:r>
              <a:rPr lang="en-US" sz="2000" b="1" u="sng">
                <a:solidFill>
                  <a:schemeClr val="hlink"/>
                </a:solidFill>
                <a:hlinkClick r:id="rId4"/>
              </a:rPr>
              <a:t>t-mobile.com/</a:t>
            </a:r>
            <a:endParaRPr sz="2000" b="1" u="sng">
              <a:solidFill>
                <a:schemeClr val="accent5"/>
              </a:solidFill>
            </a:endParaRPr>
          </a:p>
          <a:p>
            <a:pPr marL="228600" lvl="0" indent="-50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</a:pPr>
            <a:r>
              <a:rPr lang="en-US" sz="2000" b="1" u="sng">
                <a:solidFill>
                  <a:schemeClr val="hlink"/>
                </a:solidFill>
                <a:hlinkClick r:id="rId5"/>
              </a:rPr>
              <a:t>verizon.com/plans/</a:t>
            </a:r>
            <a:endParaRPr sz="2000" b="1" u="sng">
              <a:solidFill>
                <a:schemeClr val="accent5"/>
              </a:solidFill>
            </a:endParaRPr>
          </a:p>
          <a:p>
            <a:pPr marL="228600" lvl="0" indent="-50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</a:pPr>
            <a:r>
              <a:rPr lang="en-US" sz="2000" b="1" u="sng">
                <a:solidFill>
                  <a:schemeClr val="hlink"/>
                </a:solidFill>
                <a:hlinkClick r:id="rId6"/>
              </a:rPr>
              <a:t>www.sprint.com/</a:t>
            </a:r>
            <a:endParaRPr sz="2000" b="1" u="sng">
              <a:solidFill>
                <a:schemeClr val="accent5"/>
              </a:solidFill>
            </a:endParaRPr>
          </a:p>
        </p:txBody>
      </p:sp>
      <p:sp>
        <p:nvSpPr>
          <p:cNvPr id="181" name="Google Shape;181;p32"/>
          <p:cNvSpPr/>
          <p:nvPr/>
        </p:nvSpPr>
        <p:spPr>
          <a:xfrm>
            <a:off x="11406175" y="284275"/>
            <a:ext cx="462000" cy="402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What plans can I select?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34"/>
          <p:cNvSpPr/>
          <p:nvPr/>
        </p:nvSpPr>
        <p:spPr>
          <a:xfrm>
            <a:off x="11406175" y="284275"/>
            <a:ext cx="462000" cy="402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aphicFrame>
        <p:nvGraphicFramePr>
          <p:cNvPr id="196" name="Google Shape;196;p34"/>
          <p:cNvGraphicFramePr/>
          <p:nvPr/>
        </p:nvGraphicFramePr>
        <p:xfrm>
          <a:off x="701475" y="1431650"/>
          <a:ext cx="10287000" cy="4891580"/>
        </p:xfrm>
        <a:graphic>
          <a:graphicData uri="http://schemas.openxmlformats.org/drawingml/2006/table">
            <a:tbl>
              <a:tblPr>
                <a:noFill/>
                <a:tableStyleId>{47F6866F-DC6D-4A95-9D02-299C42867C87}</a:tableStyleId>
              </a:tblPr>
              <a:tblGrid>
                <a:gridCol w="13969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2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144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06377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47155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B w="9525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Prepaid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Contract</a:t>
                      </a:r>
                      <a:endParaRPr sz="2400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/>
                        <a:t>Pay-as-you-go</a:t>
                      </a:r>
                      <a:endParaRPr sz="2400"/>
                    </a:p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30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0000FF"/>
                          </a:solidFill>
                        </a:rPr>
                        <a:t>Pros</a:t>
                      </a:r>
                      <a:endParaRPr sz="2400">
                        <a:solidFill>
                          <a:srgbClr val="0000FF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Control what you spend each month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Cancel anytime by stop paying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No Credit check</a:t>
                      </a: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Obtain a huge discount on cell phones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Offer family plans (usually 4 people) which are the cheapest if you use a lot of data each month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Usually offer international services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Very cheap upfront cost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Can stop any time</a:t>
                      </a: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5303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2400">
                          <a:solidFill>
                            <a:srgbClr val="FF0000"/>
                          </a:solidFill>
                        </a:rPr>
                        <a:t>Cons</a:t>
                      </a:r>
                      <a:endParaRPr sz="2400">
                        <a:solidFill>
                          <a:srgbClr val="FF0000"/>
                        </a:solidFill>
                      </a:endParaRPr>
                    </a:p>
                  </a:txBody>
                  <a:tcPr marL="91425" marR="91425" marT="91425" marB="91425">
                    <a:lnT w="9525" cap="flat" cmpd="sng">
                      <a:solidFill>
                        <a:srgbClr val="4A86E8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</a:tcPr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Usually data cost is expensive 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Credit check required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2-year commitment for most carriers. Inflexible to pause or cancel while not using</a:t>
                      </a:r>
                      <a:endParaRPr/>
                    </a:p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More expensive and hidden fees</a:t>
                      </a:r>
                      <a:endParaRPr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457200" lvl="0" indent="-31750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SzPts val="1400"/>
                        <a:buChar char="●"/>
                      </a:pPr>
                      <a:r>
                        <a:rPr lang="en-US"/>
                        <a:t>Usually for phones can only texts and calls (no internets)</a:t>
                      </a:r>
                      <a:endParaRPr/>
                    </a:p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Is there any chance I can save money?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p35"/>
          <p:cNvSpPr txBox="1">
            <a:spLocks noGrp="1"/>
          </p:cNvSpPr>
          <p:nvPr>
            <p:ph type="body" idx="2"/>
          </p:nvPr>
        </p:nvSpPr>
        <p:spPr>
          <a:xfrm>
            <a:off x="746225" y="1233775"/>
            <a:ext cx="11051700" cy="493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457200" marR="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Family Plan </a:t>
            </a:r>
            <a:r>
              <a:rPr lang="en-US" sz="2000"/>
              <a:t>(T-Mobile Simply Prepaid 4 lines for $100, and many other choices)</a:t>
            </a:r>
            <a:endParaRPr sz="2000"/>
          </a:p>
          <a:p>
            <a:pPr marL="457200" marR="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Cell Phone Plan + Apartment Internet Plan</a:t>
            </a:r>
            <a:endParaRPr sz="2200"/>
          </a:p>
          <a:p>
            <a:pPr marL="457200" marR="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Consider data usage </a:t>
            </a:r>
            <a:r>
              <a:rPr lang="en-US" sz="2000"/>
              <a:t>(You may stay at home or on campus where have Wi-Fi all around)</a:t>
            </a:r>
            <a:endParaRPr sz="2000"/>
          </a:p>
          <a:p>
            <a:pPr marL="457200" marR="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Study your latest bill to determine if you're being billed for any unnecessary features </a:t>
            </a:r>
            <a:endParaRPr sz="2200"/>
          </a:p>
          <a:p>
            <a:pPr marL="457200" marR="0" lvl="0" indent="-368300" algn="l" rtl="0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SzPts val="2200"/>
              <a:buChar char="-"/>
            </a:pPr>
            <a:r>
              <a:rPr lang="en-US" sz="2200"/>
              <a:t>Be smart to downgrade some features</a:t>
            </a:r>
            <a:endParaRPr sz="22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0"/>
          <p:cNvSpPr txBox="1">
            <a:spLocks noGrp="1"/>
          </p:cNvSpPr>
          <p:nvPr>
            <p:ph type="title"/>
          </p:nvPr>
        </p:nvSpPr>
        <p:spPr>
          <a:xfrm>
            <a:off x="740676" y="3055250"/>
            <a:ext cx="61173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None/>
            </a:pPr>
            <a:r>
              <a:rPr lang="en-US" sz="5478"/>
              <a:t>Banks</a:t>
            </a:r>
            <a:endParaRPr/>
          </a:p>
        </p:txBody>
      </p:sp>
      <p:sp>
        <p:nvSpPr>
          <p:cNvPr id="164" name="Google Shape;164;p30"/>
          <p:cNvSpPr txBox="1"/>
          <p:nvPr/>
        </p:nvSpPr>
        <p:spPr>
          <a:xfrm>
            <a:off x="740684" y="5667952"/>
            <a:ext cx="3746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Center for International Services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796439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Why you need a US bank account?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36"/>
          <p:cNvSpPr txBox="1">
            <a:spLocks noGrp="1"/>
          </p:cNvSpPr>
          <p:nvPr>
            <p:ph type="body" idx="2"/>
          </p:nvPr>
        </p:nvSpPr>
        <p:spPr>
          <a:xfrm>
            <a:off x="838201" y="1488675"/>
            <a:ext cx="105156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228600" lvl="0" indent="-50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Send money to friends when you need to split the bill</a:t>
            </a:r>
            <a:endParaRPr sz="2400"/>
          </a:p>
          <a:p>
            <a:pPr marL="228600" lvl="0" indent="-50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Deposit / withdraw money easily</a:t>
            </a:r>
            <a:endParaRPr sz="2400"/>
          </a:p>
          <a:p>
            <a:pPr marL="228600" lvl="0" indent="-50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Set up daily payment (rent, utility payment, etc.)</a:t>
            </a:r>
            <a:endParaRPr sz="24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37"/>
          <p:cNvSpPr txBox="1">
            <a:spLocks noGrp="1"/>
          </p:cNvSpPr>
          <p:nvPr>
            <p:ph type="title"/>
          </p:nvPr>
        </p:nvSpPr>
        <p:spPr>
          <a:xfrm>
            <a:off x="943675" y="340650"/>
            <a:ext cx="10971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How</a:t>
            </a:r>
            <a:r>
              <a:rPr lang="en-US"/>
              <a:t> </a:t>
            </a:r>
            <a:r>
              <a:rPr lang="en-US">
                <a:latin typeface="Calibri"/>
                <a:ea typeface="Calibri"/>
                <a:cs typeface="Calibri"/>
                <a:sym typeface="Calibri"/>
              </a:rPr>
              <a:t>to open a bank account? Which account should I open?</a:t>
            </a:r>
            <a:endParaRPr/>
          </a:p>
        </p:txBody>
      </p:sp>
      <p:sp>
        <p:nvSpPr>
          <p:cNvPr id="215" name="Google Shape;215;p37"/>
          <p:cNvSpPr txBox="1">
            <a:spLocks noGrp="1"/>
          </p:cNvSpPr>
          <p:nvPr>
            <p:ph type="body" idx="2"/>
          </p:nvPr>
        </p:nvSpPr>
        <p:spPr>
          <a:xfrm>
            <a:off x="838201" y="1818750"/>
            <a:ext cx="105156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 lnSpcReduction="10000"/>
          </a:bodyPr>
          <a:lstStyle/>
          <a:p>
            <a:pPr marL="228600" lvl="0" indent="-50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Call the bank and make an appointment (call or in person)</a:t>
            </a:r>
            <a:endParaRPr sz="2400"/>
          </a:p>
          <a:p>
            <a:pPr marL="228600" lvl="0" indent="-50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Bring all the documents with you (</a:t>
            </a:r>
            <a:r>
              <a:rPr lang="en-US" sz="2400" b="1"/>
              <a:t>passport, F1 visa, I-20, etc.</a:t>
            </a:r>
            <a:r>
              <a:rPr lang="en-US" sz="2400"/>
              <a:t>)</a:t>
            </a:r>
            <a:endParaRPr sz="2400"/>
          </a:p>
          <a:p>
            <a:pPr marL="228600" lvl="0" indent="-50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Choose the account(s) to open</a:t>
            </a:r>
            <a:endParaRPr sz="2400"/>
          </a:p>
          <a:p>
            <a:pPr marL="228600" lvl="0" indent="-50800" algn="l" rtl="0">
              <a:lnSpc>
                <a:spcPct val="20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Set up bank mobile app/online platform and activate your account</a:t>
            </a:r>
            <a:endParaRPr sz="24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8"/>
          <p:cNvSpPr txBox="1">
            <a:spLocks noGrp="1"/>
          </p:cNvSpPr>
          <p:nvPr>
            <p:ph type="title"/>
          </p:nvPr>
        </p:nvSpPr>
        <p:spPr>
          <a:xfrm>
            <a:off x="9144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Account Type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38"/>
          <p:cNvSpPr txBox="1">
            <a:spLocks noGrp="1"/>
          </p:cNvSpPr>
          <p:nvPr>
            <p:ph type="body" idx="4"/>
          </p:nvPr>
        </p:nvSpPr>
        <p:spPr>
          <a:xfrm>
            <a:off x="6013850" y="2328425"/>
            <a:ext cx="5476200" cy="3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28600" marR="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Where you stash funds that you aren't ready to use yet, often with the goal of accumulating more. (</a:t>
            </a:r>
            <a:r>
              <a:rPr lang="en-US" sz="2000" b="1"/>
              <a:t>If you lost your debit card, the money in the saving account will be safe. </a:t>
            </a:r>
            <a:endParaRPr sz="2000" b="1"/>
          </a:p>
          <a:p>
            <a:pPr marL="228600" marR="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r>
              <a:rPr lang="en-US" sz="2000"/>
              <a:t>You can transfer money to checking account. But there will be some extra fee or restrictions for the saving account)</a:t>
            </a:r>
            <a:endParaRPr sz="2000"/>
          </a:p>
        </p:txBody>
      </p:sp>
      <p:sp>
        <p:nvSpPr>
          <p:cNvPr id="222" name="Google Shape;222;p38"/>
          <p:cNvSpPr/>
          <p:nvPr/>
        </p:nvSpPr>
        <p:spPr>
          <a:xfrm>
            <a:off x="11406175" y="284275"/>
            <a:ext cx="462000" cy="402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" name="Google Shape;223;p38"/>
          <p:cNvSpPr txBox="1">
            <a:spLocks noGrp="1"/>
          </p:cNvSpPr>
          <p:nvPr>
            <p:ph type="body" idx="1"/>
          </p:nvPr>
        </p:nvSpPr>
        <p:spPr>
          <a:xfrm>
            <a:off x="992188" y="1520825"/>
            <a:ext cx="5157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500"/>
              <a:t>Checking account</a:t>
            </a:r>
            <a:endParaRPr sz="2500"/>
          </a:p>
        </p:txBody>
      </p:sp>
      <p:sp>
        <p:nvSpPr>
          <p:cNvPr id="224" name="Google Shape;224;p38"/>
          <p:cNvSpPr txBox="1">
            <a:spLocks noGrp="1"/>
          </p:cNvSpPr>
          <p:nvPr>
            <p:ph type="body" idx="2"/>
          </p:nvPr>
        </p:nvSpPr>
        <p:spPr>
          <a:xfrm>
            <a:off x="995750" y="2415000"/>
            <a:ext cx="45171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20000"/>
          </a:bodyPr>
          <a:lstStyle/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 sz="2400"/>
              <a:t>A bank account you can write checks from, or access several other ways, which tends to make it your go-to, daily transaction bank account.</a:t>
            </a:r>
            <a:endParaRPr sz="2400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 sz="2400"/>
              <a:t> </a:t>
            </a:r>
            <a:r>
              <a:rPr lang="en-US" sz="2400" b="1"/>
              <a:t>(The money you can withdraw from the debit card)</a:t>
            </a:r>
            <a:endParaRPr sz="2400" b="1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ct val="116666"/>
              <a:buNone/>
            </a:pPr>
            <a:endParaRPr sz="2400"/>
          </a:p>
        </p:txBody>
      </p:sp>
      <p:sp>
        <p:nvSpPr>
          <p:cNvPr id="225" name="Google Shape;225;p38"/>
          <p:cNvSpPr txBox="1">
            <a:spLocks noGrp="1"/>
          </p:cNvSpPr>
          <p:nvPr>
            <p:ph type="body" idx="1"/>
          </p:nvPr>
        </p:nvSpPr>
        <p:spPr>
          <a:xfrm>
            <a:off x="6013838" y="1520825"/>
            <a:ext cx="5157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500"/>
              <a:t>Saving account</a:t>
            </a:r>
            <a:endParaRPr sz="25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5"/>
          <p:cNvSpPr txBox="1">
            <a:spLocks noGrp="1"/>
          </p:cNvSpPr>
          <p:nvPr>
            <p:ph type="title"/>
          </p:nvPr>
        </p:nvSpPr>
        <p:spPr>
          <a:xfrm>
            <a:off x="240125" y="1723804"/>
            <a:ext cx="43902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ct val="100000"/>
              <a:buFont typeface="Arial"/>
              <a:buNone/>
            </a:pPr>
            <a:r>
              <a:rPr lang="en-US" sz="4800" dirty="0"/>
              <a:t>Resources &amp; Tips for International Students</a:t>
            </a:r>
            <a:endParaRPr dirty="0"/>
          </a:p>
        </p:txBody>
      </p:sp>
      <p:sp>
        <p:nvSpPr>
          <p:cNvPr id="125" name="Google Shape;125;p25"/>
          <p:cNvSpPr txBox="1">
            <a:spLocks noGrp="1"/>
          </p:cNvSpPr>
          <p:nvPr>
            <p:ph type="body" idx="1"/>
          </p:nvPr>
        </p:nvSpPr>
        <p:spPr>
          <a:xfrm>
            <a:off x="457200" y="4975121"/>
            <a:ext cx="4390103" cy="12992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900"/>
              <a:buFont typeface="Arial"/>
              <a:buNone/>
            </a:pPr>
            <a:r>
              <a:rPr lang="en-US" sz="1900"/>
              <a:t>Center for International Services</a:t>
            </a:r>
            <a:endParaRPr/>
          </a:p>
        </p:txBody>
      </p:sp>
      <p:grpSp>
        <p:nvGrpSpPr>
          <p:cNvPr id="126" name="Google Shape;126;p25"/>
          <p:cNvGrpSpPr/>
          <p:nvPr/>
        </p:nvGrpSpPr>
        <p:grpSpPr>
          <a:xfrm>
            <a:off x="5029199" y="0"/>
            <a:ext cx="7162802" cy="6858000"/>
            <a:chOff x="-1" y="0"/>
            <a:chExt cx="7162802" cy="6858000"/>
          </a:xfrm>
        </p:grpSpPr>
        <p:sp>
          <p:nvSpPr>
            <p:cNvPr id="127" name="Google Shape;127;p25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03F"/>
                </a:buClr>
                <a:buSzPts val="1800"/>
                <a:buFont typeface="Verdana"/>
                <a:buNone/>
              </a:pPr>
              <a:endParaRPr sz="1800" b="0" i="0" u="none" strike="noStrike" cap="none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28" name="Google Shape;128;p25" descr="image6.jpeg"/>
            <p:cNvPicPr preferRelativeResize="0"/>
            <p:nvPr/>
          </p:nvPicPr>
          <p:blipFill rotWithShape="1">
            <a:blip r:embed="rId3">
              <a:alphaModFix/>
            </a:blip>
            <a:srcRect l="99" r="98"/>
            <a:stretch/>
          </p:blipFill>
          <p:spPr>
            <a:xfrm>
              <a:off x="-1" y="0"/>
              <a:ext cx="7162802" cy="6858000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8646338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39"/>
          <p:cNvSpPr txBox="1">
            <a:spLocks noGrp="1"/>
          </p:cNvSpPr>
          <p:nvPr>
            <p:ph type="body" idx="2"/>
          </p:nvPr>
        </p:nvSpPr>
        <p:spPr>
          <a:xfrm>
            <a:off x="838200" y="1644700"/>
            <a:ext cx="10515600" cy="17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</a:t>
            </a:r>
            <a:r>
              <a:rPr lang="en-US" sz="2400" b="1"/>
              <a:t>Chase</a:t>
            </a:r>
            <a:r>
              <a:rPr lang="en-US" sz="2400"/>
              <a:t>: large bank, location near main campus, better service.</a:t>
            </a:r>
            <a:endParaRPr sz="2400"/>
          </a:p>
          <a:p>
            <a:pPr marL="228600" indent="-50800">
              <a:lnSpc>
                <a:spcPct val="150000"/>
              </a:lnSpc>
            </a:pPr>
            <a:r>
              <a:rPr lang="en-US" sz="2400"/>
              <a:t>- </a:t>
            </a:r>
            <a:r>
              <a:rPr lang="en-US" sz="2400" b="1"/>
              <a:t>M&amp;T Bank</a:t>
            </a:r>
            <a:endParaRPr lang="en-US"/>
          </a:p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</a:t>
            </a:r>
            <a:r>
              <a:rPr lang="en-US" sz="2400" b="1"/>
              <a:t>Bank of America</a:t>
            </a:r>
            <a:r>
              <a:rPr lang="en-US" sz="2400"/>
              <a:t>: large bank, located near South Campus (or downtown), better deal for open a credit card.</a:t>
            </a:r>
            <a:endParaRPr sz="2400"/>
          </a:p>
        </p:txBody>
      </p:sp>
      <p:sp>
        <p:nvSpPr>
          <p:cNvPr id="232" name="Google Shape;232;p3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Which bank is better (for SU students)?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39"/>
          <p:cNvSpPr/>
          <p:nvPr/>
        </p:nvSpPr>
        <p:spPr>
          <a:xfrm>
            <a:off x="11406175" y="284275"/>
            <a:ext cx="462000" cy="4026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rgbClr val="FF9900"/>
          </a:solidFill>
          <a:ln w="952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4" name="Google Shape;234;p39"/>
          <p:cNvSpPr txBox="1">
            <a:spLocks noGrp="1"/>
          </p:cNvSpPr>
          <p:nvPr>
            <p:ph type="body" idx="2"/>
          </p:nvPr>
        </p:nvSpPr>
        <p:spPr>
          <a:xfrm>
            <a:off x="3028950" y="4498924"/>
            <a:ext cx="4437262" cy="501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228600" lvl="0" indent="-50800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000"/>
              <a:buNone/>
            </a:pPr>
            <a:endParaRPr lang="en-US" sz="1400"/>
          </a:p>
          <a:p>
            <a:pPr marL="0" lvl="0" indent="0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1400"/>
              <a:t>(Not so famous than the above mentioned)</a:t>
            </a:r>
          </a:p>
        </p:txBody>
      </p:sp>
      <p:sp>
        <p:nvSpPr>
          <p:cNvPr id="235" name="Google Shape;235;p39"/>
          <p:cNvSpPr txBox="1">
            <a:spLocks noGrp="1"/>
          </p:cNvSpPr>
          <p:nvPr>
            <p:ph type="body" idx="2"/>
          </p:nvPr>
        </p:nvSpPr>
        <p:spPr>
          <a:xfrm>
            <a:off x="838200" y="3997025"/>
            <a:ext cx="5238000" cy="17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endParaRPr lang="en-US" sz="2400" b="1"/>
          </a:p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</a:t>
            </a:r>
            <a:r>
              <a:rPr lang="en-US" sz="2400" b="1"/>
              <a:t>KeyBank</a:t>
            </a:r>
            <a:endParaRPr sz="2400" b="1"/>
          </a:p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/>
              <a:t>- </a:t>
            </a:r>
            <a:r>
              <a:rPr lang="en-US" sz="2400" b="1"/>
              <a:t>NBT Bank</a:t>
            </a:r>
            <a:endParaRPr sz="2400" b="1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Social Security Number (SSN)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1" name="Google Shape;251;p41"/>
          <p:cNvSpPr txBox="1">
            <a:spLocks noGrp="1"/>
          </p:cNvSpPr>
          <p:nvPr>
            <p:ph type="body" idx="2"/>
          </p:nvPr>
        </p:nvSpPr>
        <p:spPr>
          <a:xfrm>
            <a:off x="838200" y="1896950"/>
            <a:ext cx="10168200" cy="427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228600" lvl="0" indent="-508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-US" sz="2400" dirty="0"/>
              <a:t>- You can get an SSN once you have an on-campus job.</a:t>
            </a:r>
            <a:endParaRPr sz="2400" dirty="0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400"/>
              <a:buNone/>
            </a:pPr>
            <a:r>
              <a:rPr lang="en-US" sz="2400" dirty="0"/>
              <a:t>- You need an SSN to open most credit cards.</a:t>
            </a:r>
            <a:endParaRPr sz="2400" dirty="0"/>
          </a:p>
          <a:p>
            <a:pPr marL="228600" indent="-50800">
              <a:lnSpc>
                <a:spcPct val="150000"/>
              </a:lnSpc>
              <a:spcBef>
                <a:spcPts val="1200"/>
              </a:spcBef>
              <a:buSzPts val="2400"/>
            </a:pPr>
            <a:r>
              <a:rPr lang="en-US" sz="2400" dirty="0"/>
              <a:t>- An SSN is important everywhere. (Apply for government relief, rent an apartment, credit cards, DL, Direct Deposit etc.)</a:t>
            </a:r>
          </a:p>
          <a:p>
            <a:pPr marL="228600" indent="-50800">
              <a:lnSpc>
                <a:spcPct val="150000"/>
              </a:lnSpc>
              <a:spcBef>
                <a:spcPts val="1200"/>
              </a:spcBef>
              <a:buSzPts val="2400"/>
            </a:pPr>
            <a:r>
              <a:rPr lang="en-US" sz="2400" dirty="0"/>
              <a:t>Instructions on </a:t>
            </a:r>
            <a:r>
              <a:rPr lang="en-US" sz="2400" dirty="0">
                <a:hlinkClick r:id="rId3"/>
              </a:rPr>
              <a:t>how to apply for SSN</a:t>
            </a:r>
            <a:endParaRPr lang="en-US" sz="2400" dirty="0"/>
          </a:p>
          <a:p>
            <a:pPr marL="228600" indent="-50800">
              <a:lnSpc>
                <a:spcPct val="150000"/>
              </a:lnSpc>
              <a:spcBef>
                <a:spcPts val="1200"/>
              </a:spcBef>
              <a:buSzPts val="2400"/>
            </a:pPr>
            <a:endParaRPr lang="en-US" sz="2400" dirty="0"/>
          </a:p>
          <a:p>
            <a:pPr marL="228600" lvl="0" indent="-50800" algn="l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 sz="24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Why credit card is important? How to save money from credit card?</a:t>
            </a:r>
            <a:endParaRPr sz="32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8" name="Google Shape;258;p42"/>
          <p:cNvSpPr txBox="1">
            <a:spLocks noGrp="1"/>
          </p:cNvSpPr>
          <p:nvPr>
            <p:ph type="body" idx="2"/>
          </p:nvPr>
        </p:nvSpPr>
        <p:spPr>
          <a:xfrm>
            <a:off x="838200" y="1866375"/>
            <a:ext cx="10823400" cy="444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5207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Tx/>
              <a:buChar char="-"/>
            </a:pPr>
            <a:r>
              <a:rPr lang="en-US" sz="2400"/>
              <a:t>Build </a:t>
            </a:r>
            <a:r>
              <a:rPr lang="en-US" sz="2400" b="1"/>
              <a:t>Credit Record</a:t>
            </a:r>
            <a:r>
              <a:rPr lang="en-US" sz="2400"/>
              <a:t> for future</a:t>
            </a:r>
          </a:p>
          <a:p>
            <a:pPr marL="5207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Tx/>
              <a:buChar char="-"/>
            </a:pPr>
            <a:r>
              <a:rPr lang="en-US" sz="2400"/>
              <a:t>Credit card provides better protection against fraudulent.</a:t>
            </a:r>
          </a:p>
          <a:p>
            <a:pPr marL="5207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Tx/>
              <a:buChar char="-"/>
            </a:pPr>
            <a:r>
              <a:rPr lang="en-US" sz="2400"/>
              <a:t>Credit cards may have more deals which you need to explore by yourself.</a:t>
            </a:r>
          </a:p>
          <a:p>
            <a:pPr marL="520700" lvl="0" indent="-3429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Tx/>
              <a:buChar char="-"/>
            </a:pPr>
            <a:r>
              <a:rPr lang="en-US" sz="2400"/>
              <a:t>Needed to book rental cars:</a:t>
            </a:r>
          </a:p>
          <a:p>
            <a:pPr marL="177800" lvl="0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endParaRPr lang="en-US" sz="2400"/>
          </a:p>
        </p:txBody>
      </p:sp>
      <p:pic>
        <p:nvPicPr>
          <p:cNvPr id="6146" name="Picture 2" descr="Car Rentals from Avis, Book Online Now &amp; Save | Avis Car Rental | Avis Rent  a Car">
            <a:extLst>
              <a:ext uri="{FF2B5EF4-FFF2-40B4-BE49-F238E27FC236}">
                <a16:creationId xmlns:a16="http://schemas.microsoft.com/office/drawing/2014/main" id="{EA6864C3-EBEB-5F47-E68F-B236E45BA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97" y="4260711"/>
            <a:ext cx="2525145" cy="1325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ar Rental Syracuse | Enterprise Rent-A-Car">
            <a:extLst>
              <a:ext uri="{FF2B5EF4-FFF2-40B4-BE49-F238E27FC236}">
                <a16:creationId xmlns:a16="http://schemas.microsoft.com/office/drawing/2014/main" id="{DAE15BA3-D09D-4C94-E974-875C84EE7B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630" y="4528088"/>
            <a:ext cx="3184103" cy="636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iscount car rental rates and rental car deals | Budget Car Rental">
            <a:extLst>
              <a:ext uri="{FF2B5EF4-FFF2-40B4-BE49-F238E27FC236}">
                <a16:creationId xmlns:a16="http://schemas.microsoft.com/office/drawing/2014/main" id="{5788FD68-1892-533E-2A98-6AF2ADF913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621" y="4346248"/>
            <a:ext cx="2926587" cy="1086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Zipcar - Wikipedia">
            <a:extLst>
              <a:ext uri="{FF2B5EF4-FFF2-40B4-BE49-F238E27FC236}">
                <a16:creationId xmlns:a16="http://schemas.microsoft.com/office/drawing/2014/main" id="{1CCD60A9-FDA7-3CBB-D3F8-976BE70899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3095" y="3959854"/>
            <a:ext cx="2534974" cy="1290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2"/>
          <p:cNvSpPr txBox="1">
            <a:spLocks noGrp="1"/>
          </p:cNvSpPr>
          <p:nvPr>
            <p:ph type="title"/>
          </p:nvPr>
        </p:nvSpPr>
        <p:spPr>
          <a:xfrm>
            <a:off x="740663" y="2766217"/>
            <a:ext cx="54834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rial"/>
              <a:buNone/>
            </a:pPr>
            <a:r>
              <a:rPr lang="en-US"/>
              <a:t>Explore </a:t>
            </a:r>
            <a:br>
              <a:rPr lang="en-US"/>
            </a:br>
            <a:r>
              <a:rPr lang="en-US"/>
              <a:t>Syracuse!</a:t>
            </a:r>
            <a:endParaRPr/>
          </a:p>
        </p:txBody>
      </p:sp>
      <p:sp>
        <p:nvSpPr>
          <p:cNvPr id="348" name="Google Shape;348;p52"/>
          <p:cNvSpPr txBox="1"/>
          <p:nvPr/>
        </p:nvSpPr>
        <p:spPr>
          <a:xfrm>
            <a:off x="740664" y="5618627"/>
            <a:ext cx="4223100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>
              <a:lnSpc>
                <a:spcPct val="90000"/>
              </a:lnSpc>
              <a:buSzPts val="2400"/>
            </a:pPr>
            <a:r>
              <a:rPr lang="en-US" sz="2000">
                <a:solidFill>
                  <a:schemeClr val="bg1"/>
                </a:solidFill>
              </a:rPr>
              <a:t>Center for International Services</a:t>
            </a:r>
          </a:p>
        </p:txBody>
      </p:sp>
      <p:grpSp>
        <p:nvGrpSpPr>
          <p:cNvPr id="2" name="Google Shape;267;p43">
            <a:extLst>
              <a:ext uri="{FF2B5EF4-FFF2-40B4-BE49-F238E27FC236}">
                <a16:creationId xmlns:a16="http://schemas.microsoft.com/office/drawing/2014/main" id="{857B69BE-6331-9AEC-0343-C46F6AB50806}"/>
              </a:ext>
            </a:extLst>
          </p:cNvPr>
          <p:cNvGrpSpPr/>
          <p:nvPr/>
        </p:nvGrpSpPr>
        <p:grpSpPr>
          <a:xfrm>
            <a:off x="5029199" y="0"/>
            <a:ext cx="7162802" cy="6858002"/>
            <a:chOff x="-1" y="0"/>
            <a:chExt cx="7162802" cy="6858002"/>
          </a:xfrm>
        </p:grpSpPr>
        <p:sp>
          <p:nvSpPr>
            <p:cNvPr id="3" name="Google Shape;268;p43">
              <a:extLst>
                <a:ext uri="{FF2B5EF4-FFF2-40B4-BE49-F238E27FC236}">
                  <a16:creationId xmlns:a16="http://schemas.microsoft.com/office/drawing/2014/main" id="{89AB1420-67BF-23B2-B9A4-6724FE1A9582}"/>
                </a:ext>
              </a:extLst>
            </p:cNvPr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4" name="Google Shape;269;p43" descr="image6.jpeg">
              <a:extLst>
                <a:ext uri="{FF2B5EF4-FFF2-40B4-BE49-F238E27FC236}">
                  <a16:creationId xmlns:a16="http://schemas.microsoft.com/office/drawing/2014/main" id="{7A634D9F-E76F-17BA-DA11-FE64C509C2D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 l="99" r="99"/>
            <a:stretch/>
          </p:blipFill>
          <p:spPr>
            <a:xfrm>
              <a:off x="-1" y="0"/>
              <a:ext cx="7162802" cy="6858002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Where to eat</a:t>
            </a:r>
            <a:endParaRPr/>
          </a:p>
        </p:txBody>
      </p:sp>
      <p:sp>
        <p:nvSpPr>
          <p:cNvPr id="275" name="Google Shape;275;p44"/>
          <p:cNvSpPr txBox="1">
            <a:spLocks noGrp="1"/>
          </p:cNvSpPr>
          <p:nvPr>
            <p:ph type="body" idx="2"/>
          </p:nvPr>
        </p:nvSpPr>
        <p:spPr>
          <a:xfrm>
            <a:off x="1697224" y="1261800"/>
            <a:ext cx="9655800" cy="444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92500" lnSpcReduction="20000"/>
          </a:bodyPr>
          <a:lstStyle/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Dosa Grill (Indian)</a:t>
            </a:r>
            <a:endParaRPr dirty="0"/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Syracuse Halal Gyro (Halal)</a:t>
            </a:r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Margaritas Mexican Cantina</a:t>
            </a:r>
            <a:endParaRPr dirty="0"/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New Century (Vietnamese)</a:t>
            </a:r>
            <a:endParaRPr dirty="0"/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Gangnam Style Korean Kitchen (Korean)</a:t>
            </a:r>
            <a:endParaRPr dirty="0"/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Chuan Taste (Chinese)</a:t>
            </a:r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Bleu Monkey (Japanese)</a:t>
            </a:r>
            <a:endParaRPr dirty="0"/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Secret Garden (Korean and Japanese)</a:t>
            </a:r>
            <a:endParaRPr dirty="0"/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Royal Indian Grill (Indian)</a:t>
            </a:r>
            <a:endParaRPr dirty="0"/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Dinosaur Bar-B-Que (American BBQ)</a:t>
            </a:r>
            <a:endParaRPr dirty="0"/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Texas de Brazil (Brazilian Steakhouse)</a:t>
            </a:r>
            <a:endParaRPr dirty="0"/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The Cheesecake Factory (American)</a:t>
            </a:r>
            <a:endParaRPr dirty="0"/>
          </a:p>
          <a:p>
            <a:pPr marL="457200" lvl="0" indent="-37973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 dirty="0"/>
              <a:t>The Fish Friar (American Seafood)</a:t>
            </a:r>
            <a:endParaRPr dirty="0"/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Where to eat</a:t>
            </a:r>
            <a:endParaRPr/>
          </a:p>
        </p:txBody>
      </p:sp>
      <p:pic>
        <p:nvPicPr>
          <p:cNvPr id="281" name="Google Shape;281;p45"/>
          <p:cNvPicPr preferRelativeResize="0"/>
          <p:nvPr/>
        </p:nvPicPr>
        <p:blipFill rotWithShape="1">
          <a:blip r:embed="rId3">
            <a:alphaModFix/>
          </a:blip>
          <a:srcRect l="7929" r="6812"/>
          <a:stretch/>
        </p:blipFill>
        <p:spPr>
          <a:xfrm>
            <a:off x="8354925" y="1794888"/>
            <a:ext cx="2811800" cy="185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00125" y="1749900"/>
            <a:ext cx="2919242" cy="1943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p45"/>
          <p:cNvPicPr preferRelativeResize="0"/>
          <p:nvPr/>
        </p:nvPicPr>
        <p:blipFill rotWithShape="1">
          <a:blip r:embed="rId5">
            <a:alphaModFix/>
          </a:blip>
          <a:srcRect l="15117"/>
          <a:stretch/>
        </p:blipFill>
        <p:spPr>
          <a:xfrm>
            <a:off x="4677527" y="1767025"/>
            <a:ext cx="2919250" cy="1926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4" name="Google Shape;284;p45"/>
          <p:cNvSpPr txBox="1"/>
          <p:nvPr/>
        </p:nvSpPr>
        <p:spPr>
          <a:xfrm>
            <a:off x="1476975" y="4090725"/>
            <a:ext cx="1817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accent1"/>
                </a:solidFill>
              </a:rPr>
              <a:t>Marshall St</a:t>
            </a:r>
            <a:endParaRPr sz="2200" b="1"/>
          </a:p>
        </p:txBody>
      </p:sp>
      <p:sp>
        <p:nvSpPr>
          <p:cNvPr id="285" name="Google Shape;285;p45"/>
          <p:cNvSpPr txBox="1"/>
          <p:nvPr/>
        </p:nvSpPr>
        <p:spPr>
          <a:xfrm>
            <a:off x="4972950" y="4090725"/>
            <a:ext cx="307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accent1"/>
                </a:solidFill>
              </a:rPr>
              <a:t>Near Campus</a:t>
            </a:r>
            <a:endParaRPr sz="2200" b="1"/>
          </a:p>
        </p:txBody>
      </p:sp>
      <p:sp>
        <p:nvSpPr>
          <p:cNvPr id="286" name="Google Shape;286;p45"/>
          <p:cNvSpPr txBox="1"/>
          <p:nvPr/>
        </p:nvSpPr>
        <p:spPr>
          <a:xfrm>
            <a:off x="8561575" y="4090725"/>
            <a:ext cx="224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accent1"/>
                </a:solidFill>
              </a:rPr>
              <a:t>Downtown area</a:t>
            </a:r>
            <a:endParaRPr sz="2200" b="1"/>
          </a:p>
        </p:txBody>
      </p:sp>
      <p:sp>
        <p:nvSpPr>
          <p:cNvPr id="287" name="Google Shape;287;p45"/>
          <p:cNvSpPr txBox="1"/>
          <p:nvPr/>
        </p:nvSpPr>
        <p:spPr>
          <a:xfrm>
            <a:off x="1035024" y="4618900"/>
            <a:ext cx="2973725" cy="175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 dirty="0">
                <a:solidFill>
                  <a:schemeClr val="accent1"/>
                </a:solidFill>
              </a:rPr>
              <a:t>Bleu Monkey</a:t>
            </a:r>
            <a:endParaRPr sz="1700" dirty="0">
              <a:solidFill>
                <a:schemeClr val="accent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 dirty="0">
                <a:solidFill>
                  <a:schemeClr val="accent1"/>
                </a:solidFill>
              </a:rPr>
              <a:t>Varsity Pizza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 dirty="0">
                <a:solidFill>
                  <a:schemeClr val="accent1"/>
                </a:solidFill>
              </a:rPr>
              <a:t>Five Guys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 dirty="0">
                <a:solidFill>
                  <a:schemeClr val="accent1"/>
                </a:solidFill>
              </a:rPr>
              <a:t>Chipotle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 dirty="0">
                <a:solidFill>
                  <a:schemeClr val="accent1"/>
                </a:solidFill>
              </a:rPr>
              <a:t>Popeye’s </a:t>
            </a: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 dirty="0">
                <a:solidFill>
                  <a:schemeClr val="accent1"/>
                </a:solidFill>
              </a:rPr>
              <a:t>Lulu Hotpot</a:t>
            </a:r>
            <a:endParaRPr sz="1700" dirty="0">
              <a:solidFill>
                <a:schemeClr val="accent1"/>
              </a:solidFill>
            </a:endParaRPr>
          </a:p>
        </p:txBody>
      </p:sp>
      <p:sp>
        <p:nvSpPr>
          <p:cNvPr id="288" name="Google Shape;288;p45"/>
          <p:cNvSpPr txBox="1"/>
          <p:nvPr/>
        </p:nvSpPr>
        <p:spPr>
          <a:xfrm>
            <a:off x="4236900" y="4610025"/>
            <a:ext cx="35784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>
                <a:solidFill>
                  <a:schemeClr val="accent1"/>
                </a:solidFill>
              </a:rPr>
              <a:t>XO Taco</a:t>
            </a:r>
            <a:endParaRPr sz="1700">
              <a:solidFill>
                <a:schemeClr val="accent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>
                <a:solidFill>
                  <a:schemeClr val="accent1"/>
                </a:solidFill>
              </a:rPr>
              <a:t>Strong heart café (vegan)</a:t>
            </a:r>
            <a:endParaRPr sz="1700">
              <a:solidFill>
                <a:schemeClr val="accent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>
                <a:solidFill>
                  <a:schemeClr val="accent1"/>
                </a:solidFill>
              </a:rPr>
              <a:t>Phoebe’s Restaurant &amp; Coffee Lounge</a:t>
            </a:r>
            <a:endParaRPr sz="1700"/>
          </a:p>
        </p:txBody>
      </p:sp>
      <p:sp>
        <p:nvSpPr>
          <p:cNvPr id="289" name="Google Shape;289;p45"/>
          <p:cNvSpPr txBox="1"/>
          <p:nvPr/>
        </p:nvSpPr>
        <p:spPr>
          <a:xfrm>
            <a:off x="7967725" y="4742675"/>
            <a:ext cx="34338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800">
                <a:solidFill>
                  <a:schemeClr val="accent1"/>
                </a:solidFill>
              </a:rPr>
              <a:t>Pastabilities</a:t>
            </a:r>
            <a:endParaRPr sz="1800">
              <a:solidFill>
                <a:schemeClr val="accent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800">
                <a:solidFill>
                  <a:schemeClr val="accent1"/>
                </a:solidFill>
              </a:rPr>
              <a:t>Dinosaur BBQ</a:t>
            </a:r>
            <a:endParaRPr sz="1800">
              <a:solidFill>
                <a:schemeClr val="accent1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1800">
                <a:solidFill>
                  <a:schemeClr val="accent1"/>
                </a:solidFill>
              </a:rPr>
              <a:t>Funk’n Waffles</a:t>
            </a:r>
            <a:endParaRPr sz="1800">
              <a:solidFill>
                <a:schemeClr val="accent1"/>
              </a:solidFill>
            </a:endParaRPr>
          </a:p>
          <a:p>
            <a:pPr marL="914400" lvl="0" indent="-3429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</a:pPr>
            <a:r>
              <a:rPr lang="en-US" sz="1800">
                <a:solidFill>
                  <a:schemeClr val="accent1"/>
                </a:solidFill>
              </a:rPr>
              <a:t>Apizza Regionale</a:t>
            </a:r>
            <a:endParaRPr sz="18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Where to eat</a:t>
            </a:r>
            <a:endParaRPr/>
          </a:p>
        </p:txBody>
      </p:sp>
      <p:sp>
        <p:nvSpPr>
          <p:cNvPr id="295" name="Google Shape;295;p46"/>
          <p:cNvSpPr txBox="1"/>
          <p:nvPr/>
        </p:nvSpPr>
        <p:spPr>
          <a:xfrm>
            <a:off x="1476975" y="3938325"/>
            <a:ext cx="18174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accent1"/>
                </a:solidFill>
              </a:rPr>
              <a:t>Westcott St</a:t>
            </a:r>
            <a:endParaRPr sz="300" b="1"/>
          </a:p>
        </p:txBody>
      </p:sp>
      <p:sp>
        <p:nvSpPr>
          <p:cNvPr id="296" name="Google Shape;296;p46"/>
          <p:cNvSpPr txBox="1"/>
          <p:nvPr/>
        </p:nvSpPr>
        <p:spPr>
          <a:xfrm>
            <a:off x="4820550" y="3938325"/>
            <a:ext cx="2983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b="1">
                <a:solidFill>
                  <a:schemeClr val="accent1"/>
                </a:solidFill>
              </a:rPr>
              <a:t>Destiny Mall</a:t>
            </a:r>
            <a:endParaRPr sz="800" b="1"/>
          </a:p>
        </p:txBody>
      </p:sp>
      <p:sp>
        <p:nvSpPr>
          <p:cNvPr id="297" name="Google Shape;297;p46"/>
          <p:cNvSpPr txBox="1"/>
          <p:nvPr/>
        </p:nvSpPr>
        <p:spPr>
          <a:xfrm>
            <a:off x="8561575" y="3938325"/>
            <a:ext cx="29835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1">
                <a:solidFill>
                  <a:schemeClr val="accent1"/>
                </a:solidFill>
              </a:rPr>
              <a:t>Erie Boulevard</a:t>
            </a:r>
            <a:endParaRPr sz="300" b="1"/>
          </a:p>
        </p:txBody>
      </p:sp>
      <p:pic>
        <p:nvPicPr>
          <p:cNvPr id="298" name="Google Shape;298;p46"/>
          <p:cNvPicPr preferRelativeResize="0"/>
          <p:nvPr/>
        </p:nvPicPr>
        <p:blipFill rotWithShape="1">
          <a:blip r:embed="rId3">
            <a:alphaModFix/>
          </a:blip>
          <a:srcRect r="13778"/>
          <a:stretch/>
        </p:blipFill>
        <p:spPr>
          <a:xfrm>
            <a:off x="8446400" y="1871800"/>
            <a:ext cx="2983600" cy="1676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46"/>
          <p:cNvPicPr preferRelativeResize="0"/>
          <p:nvPr/>
        </p:nvPicPr>
        <p:blipFill rotWithShape="1">
          <a:blip r:embed="rId4">
            <a:alphaModFix/>
          </a:blip>
          <a:srcRect r="10088"/>
          <a:stretch/>
        </p:blipFill>
        <p:spPr>
          <a:xfrm>
            <a:off x="4841200" y="1843225"/>
            <a:ext cx="2847975" cy="1779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6"/>
          <p:cNvPicPr preferRelativeResize="0"/>
          <p:nvPr/>
        </p:nvPicPr>
        <p:blipFill rotWithShape="1">
          <a:blip r:embed="rId5">
            <a:alphaModFix/>
          </a:blip>
          <a:srcRect t="14728" b="5615"/>
          <a:stretch/>
        </p:blipFill>
        <p:spPr>
          <a:xfrm>
            <a:off x="1037875" y="1843225"/>
            <a:ext cx="2847975" cy="17526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6"/>
          <p:cNvSpPr txBox="1"/>
          <p:nvPr/>
        </p:nvSpPr>
        <p:spPr>
          <a:xfrm>
            <a:off x="694725" y="4584600"/>
            <a:ext cx="33819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>
                <a:solidFill>
                  <a:schemeClr val="accent1"/>
                </a:solidFill>
              </a:rPr>
              <a:t>Gangnam Style</a:t>
            </a:r>
            <a:endParaRPr sz="1700">
              <a:solidFill>
                <a:schemeClr val="accent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>
                <a:solidFill>
                  <a:schemeClr val="accent1"/>
                </a:solidFill>
              </a:rPr>
              <a:t>Rise N Shine Diner</a:t>
            </a:r>
            <a:endParaRPr sz="1700">
              <a:solidFill>
                <a:schemeClr val="accent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>
                <a:solidFill>
                  <a:schemeClr val="accent1"/>
                </a:solidFill>
              </a:rPr>
              <a:t>Syracuse Halal Gyro</a:t>
            </a:r>
            <a:endParaRPr sz="1700">
              <a:solidFill>
                <a:schemeClr val="accent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700">
                <a:solidFill>
                  <a:schemeClr val="accent1"/>
                </a:solidFill>
              </a:rPr>
              <a:t>Alto Cinco</a:t>
            </a:r>
            <a:endParaRPr sz="1700">
              <a:solidFill>
                <a:schemeClr val="accent1"/>
              </a:solidFill>
            </a:endParaRPr>
          </a:p>
        </p:txBody>
      </p:sp>
      <p:sp>
        <p:nvSpPr>
          <p:cNvPr id="302" name="Google Shape;302;p46"/>
          <p:cNvSpPr txBox="1"/>
          <p:nvPr/>
        </p:nvSpPr>
        <p:spPr>
          <a:xfrm>
            <a:off x="4405050" y="4665725"/>
            <a:ext cx="3381900" cy="1015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800">
                <a:solidFill>
                  <a:schemeClr val="accent1"/>
                </a:solidFill>
              </a:rPr>
              <a:t>Texas de Brazil</a:t>
            </a:r>
            <a:endParaRPr sz="1800">
              <a:solidFill>
                <a:schemeClr val="accent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800">
                <a:solidFill>
                  <a:schemeClr val="accent1"/>
                </a:solidFill>
              </a:rPr>
              <a:t>Cheesecake Factory</a:t>
            </a:r>
            <a:endParaRPr sz="1800">
              <a:solidFill>
                <a:schemeClr val="accent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800">
                <a:solidFill>
                  <a:schemeClr val="accent1"/>
                </a:solidFill>
              </a:rPr>
              <a:t>PF </a:t>
            </a:r>
            <a:r>
              <a:rPr lang="en-US" sz="1800" err="1">
                <a:solidFill>
                  <a:schemeClr val="accent1"/>
                </a:solidFill>
              </a:rPr>
              <a:t>Changs</a:t>
            </a:r>
            <a:endParaRPr lang="en-US" sz="1800">
              <a:solidFill>
                <a:schemeClr val="accent1"/>
              </a:solidFill>
            </a:endParaRPr>
          </a:p>
        </p:txBody>
      </p:sp>
      <p:sp>
        <p:nvSpPr>
          <p:cNvPr id="303" name="Google Shape;303;p46"/>
          <p:cNvSpPr txBox="1"/>
          <p:nvPr/>
        </p:nvSpPr>
        <p:spPr>
          <a:xfrm>
            <a:off x="8370200" y="4638650"/>
            <a:ext cx="33819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800">
                <a:solidFill>
                  <a:schemeClr val="accent1"/>
                </a:solidFill>
              </a:rPr>
              <a:t>Texas Roadhouse</a:t>
            </a:r>
            <a:endParaRPr sz="1800">
              <a:solidFill>
                <a:schemeClr val="accent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800">
                <a:solidFill>
                  <a:schemeClr val="accent1"/>
                </a:solidFill>
              </a:rPr>
              <a:t>Storming crab</a:t>
            </a:r>
            <a:endParaRPr sz="1800">
              <a:solidFill>
                <a:schemeClr val="accent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800">
                <a:solidFill>
                  <a:schemeClr val="accent1"/>
                </a:solidFill>
              </a:rPr>
              <a:t>Thai Thai</a:t>
            </a:r>
            <a:endParaRPr sz="1800">
              <a:solidFill>
                <a:schemeClr val="accent1"/>
              </a:solidFill>
            </a:endParaRPr>
          </a:p>
          <a:p>
            <a:pPr marL="914400" lvl="0" indent="-33655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700"/>
              <a:buChar char="●"/>
            </a:pPr>
            <a:r>
              <a:rPr lang="en-US" sz="1800">
                <a:solidFill>
                  <a:schemeClr val="accent1"/>
                </a:solidFill>
              </a:rPr>
              <a:t>Red Chili</a:t>
            </a:r>
            <a:endParaRPr sz="1700"/>
          </a:p>
        </p:txBody>
      </p:sp>
      <p:sp>
        <p:nvSpPr>
          <p:cNvPr id="304" name="Google Shape;304;p46"/>
          <p:cNvSpPr txBox="1"/>
          <p:nvPr/>
        </p:nvSpPr>
        <p:spPr>
          <a:xfrm>
            <a:off x="1114075" y="5923575"/>
            <a:ext cx="97794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-US" sz="1300"/>
              <a:t>Use application like Grubhub and Uber Eats for delivery service.</a:t>
            </a:r>
            <a:endParaRPr sz="130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4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Calibri"/>
              <a:buNone/>
            </a:pPr>
            <a:r>
              <a:rPr lang="en-US" sz="3200">
                <a:latin typeface="Calibri"/>
                <a:ea typeface="Calibri"/>
                <a:cs typeface="Calibri"/>
                <a:sym typeface="Calibri"/>
              </a:rPr>
              <a:t>Where to go shopping</a:t>
            </a:r>
            <a:endParaRPr/>
          </a:p>
        </p:txBody>
      </p:sp>
      <p:sp>
        <p:nvSpPr>
          <p:cNvPr id="310" name="Google Shape;310;p47"/>
          <p:cNvSpPr txBox="1">
            <a:spLocks noGrp="1"/>
          </p:cNvSpPr>
          <p:nvPr>
            <p:ph type="body" idx="2"/>
          </p:nvPr>
        </p:nvSpPr>
        <p:spPr>
          <a:xfrm>
            <a:off x="839788" y="1938327"/>
            <a:ext cx="105141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Destiny USA: 6th Largest Shopping Mall in the US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Regional market</a:t>
            </a: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India Bazaar 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Costco/Walmart/Target/Wegmans/ </a:t>
            </a:r>
            <a:r>
              <a:rPr lang="en-US" err="1"/>
              <a:t>PriceRite</a:t>
            </a:r>
            <a:r>
              <a:rPr lang="en-US"/>
              <a:t>: Daily Shopping for food, drinks. – Provides grocery delivery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Trader Joe’s 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Asian Food Market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Han's Oriental Grocery (Korean food)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en-US"/>
              <a:t>Where to travel</a:t>
            </a:r>
            <a:endParaRPr/>
          </a:p>
        </p:txBody>
      </p:sp>
      <p:sp>
        <p:nvSpPr>
          <p:cNvPr id="316" name="Google Shape;316;p48"/>
          <p:cNvSpPr txBox="1">
            <a:spLocks noGrp="1"/>
          </p:cNvSpPr>
          <p:nvPr>
            <p:ph type="body" idx="1"/>
          </p:nvPr>
        </p:nvSpPr>
        <p:spPr>
          <a:xfrm>
            <a:off x="836612" y="1363402"/>
            <a:ext cx="51579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In Syracuse</a:t>
            </a:r>
            <a:endParaRPr/>
          </a:p>
        </p:txBody>
      </p:sp>
      <p:sp>
        <p:nvSpPr>
          <p:cNvPr id="317" name="Google Shape;317;p48"/>
          <p:cNvSpPr txBox="1">
            <a:spLocks noGrp="1"/>
          </p:cNvSpPr>
          <p:nvPr>
            <p:ph type="body" idx="2"/>
          </p:nvPr>
        </p:nvSpPr>
        <p:spPr>
          <a:xfrm>
            <a:off x="836612" y="2350311"/>
            <a:ext cx="51579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Green Lakes State Park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Clark Reservation State Park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Rosamond Gifford Zoo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Everson Museum of Art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Onondaga Lake Park</a:t>
            </a:r>
          </a:p>
          <a:p>
            <a:pPr marL="0" lvl="0" indent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48"/>
          <p:cNvSpPr txBox="1">
            <a:spLocks noGrp="1"/>
          </p:cNvSpPr>
          <p:nvPr>
            <p:ph type="body" idx="3"/>
          </p:nvPr>
        </p:nvSpPr>
        <p:spPr>
          <a:xfrm>
            <a:off x="6172200" y="1363402"/>
            <a:ext cx="5183100" cy="73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Around Syracuse</a:t>
            </a:r>
            <a:endParaRPr/>
          </a:p>
        </p:txBody>
      </p:sp>
      <p:sp>
        <p:nvSpPr>
          <p:cNvPr id="319" name="Google Shape;319;p48"/>
          <p:cNvSpPr txBox="1">
            <a:spLocks noGrp="1"/>
          </p:cNvSpPr>
          <p:nvPr>
            <p:ph type="body" idx="4"/>
          </p:nvPr>
        </p:nvSpPr>
        <p:spPr>
          <a:xfrm>
            <a:off x="6096000" y="2350311"/>
            <a:ext cx="5183100" cy="352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fontScale="77500" lnSpcReduction="20000"/>
          </a:bodyPr>
          <a:lstStyle/>
          <a:p>
            <a:pPr marL="457200" lvl="0" indent="-3797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Oswego</a:t>
            </a:r>
            <a:endParaRPr/>
          </a:p>
          <a:p>
            <a:pPr marL="457200" lvl="0" indent="-3797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Fair Haven</a:t>
            </a:r>
            <a:endParaRPr/>
          </a:p>
          <a:p>
            <a:pPr marL="457200" lvl="0" indent="-3797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Cazenovia</a:t>
            </a:r>
            <a:endParaRPr/>
          </a:p>
          <a:p>
            <a:pPr marL="457200" lvl="0" indent="-3797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Sodus Point</a:t>
            </a:r>
            <a:endParaRPr/>
          </a:p>
          <a:p>
            <a:pPr marL="457200" lvl="0" indent="-3797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Finger Lakes</a:t>
            </a:r>
            <a:endParaRPr/>
          </a:p>
          <a:p>
            <a:pPr marL="457200" lvl="0" indent="-3797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Skaneateles</a:t>
            </a:r>
            <a:endParaRPr/>
          </a:p>
          <a:p>
            <a:pPr marL="457200" lvl="0" indent="-3797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Ithaca</a:t>
            </a:r>
            <a:endParaRPr/>
          </a:p>
          <a:p>
            <a:pPr marL="457200" lvl="0" indent="-3797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Chittenango Falls</a:t>
            </a:r>
          </a:p>
          <a:p>
            <a:pPr marL="457200" lvl="0" indent="-37973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●"/>
            </a:pPr>
            <a:r>
              <a:rPr lang="en-US"/>
              <a:t>Watkins Glen State Park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https://www.iloveny.com/</a:t>
            </a:r>
            <a:r>
              <a:rPr lang="en-US"/>
              <a:t> </a:t>
            </a:r>
            <a:endParaRPr/>
          </a:p>
          <a:p>
            <a:pPr marL="228600" lvl="0" indent="-64135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ct val="100000"/>
              <a:buNone/>
            </a:pPr>
            <a:r>
              <a:rPr lang="en-US"/>
              <a:t>(great resource)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Where to travel</a:t>
            </a:r>
            <a:endParaRPr/>
          </a:p>
        </p:txBody>
      </p:sp>
      <p:sp>
        <p:nvSpPr>
          <p:cNvPr id="325" name="Google Shape;325;p49"/>
          <p:cNvSpPr txBox="1">
            <a:spLocks noGrp="1"/>
          </p:cNvSpPr>
          <p:nvPr>
            <p:ph type="body" idx="1"/>
          </p:nvPr>
        </p:nvSpPr>
        <p:spPr>
          <a:xfrm>
            <a:off x="838188" y="1539875"/>
            <a:ext cx="5157900" cy="731400"/>
          </a:xfrm>
          <a:prstGeom prst="rect">
            <a:avLst/>
          </a:prstGeom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/>
              <a:t>Green Lakes State Park</a:t>
            </a:r>
            <a:endParaRPr/>
          </a:p>
        </p:txBody>
      </p:sp>
      <p:sp>
        <p:nvSpPr>
          <p:cNvPr id="326" name="Google Shape;326;p49"/>
          <p:cNvSpPr txBox="1">
            <a:spLocks noGrp="1"/>
          </p:cNvSpPr>
          <p:nvPr>
            <p:ph type="body" idx="3"/>
          </p:nvPr>
        </p:nvSpPr>
        <p:spPr>
          <a:xfrm>
            <a:off x="8221975" y="1539875"/>
            <a:ext cx="2789700" cy="731400"/>
          </a:xfrm>
          <a:prstGeom prst="rect">
            <a:avLst/>
          </a:prstGeom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-US"/>
              <a:t>Skaneateles</a:t>
            </a:r>
            <a:endParaRPr/>
          </a:p>
        </p:txBody>
      </p:sp>
      <p:pic>
        <p:nvPicPr>
          <p:cNvPr id="327" name="Google Shape;327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5475" y="2780875"/>
            <a:ext cx="5157901" cy="2897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122" name="Picture 2" descr="The Skaneateles Lake Watershed Website">
            <a:extLst>
              <a:ext uri="{FF2B5EF4-FFF2-40B4-BE49-F238E27FC236}">
                <a16:creationId xmlns:a16="http://schemas.microsoft.com/office/drawing/2014/main" id="{DAEA09CB-3337-0EB5-1BC2-241703808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9738" y="2478920"/>
            <a:ext cx="4135937" cy="331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12CC9-F550-F245-B105-23DB02F54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Services We Provide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2223-9585-C74D-89FB-DEDD812CDE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Helping you prepare for arrival</a:t>
            </a:r>
          </a:p>
          <a:p>
            <a:r>
              <a:rPr lang="en-US" dirty="0"/>
              <a:t>Support in adjusting to Syracuse</a:t>
            </a:r>
          </a:p>
          <a:p>
            <a:r>
              <a:rPr lang="en-US" dirty="0"/>
              <a:t>Immigration paperwork and processing </a:t>
            </a:r>
          </a:p>
          <a:p>
            <a:r>
              <a:rPr lang="en-US" dirty="0"/>
              <a:t>Employment (CPT and OPT)</a:t>
            </a:r>
          </a:p>
          <a:p>
            <a:r>
              <a:rPr lang="en-US" dirty="0"/>
              <a:t>Maintaining requirements/status</a:t>
            </a:r>
          </a:p>
          <a:p>
            <a:r>
              <a:rPr lang="en-US" dirty="0"/>
              <a:t>Travel Signatures</a:t>
            </a:r>
          </a:p>
          <a:p>
            <a:r>
              <a:rPr lang="en-US" dirty="0"/>
              <a:t>Programs and Community Connections</a:t>
            </a:r>
          </a:p>
        </p:txBody>
      </p:sp>
      <p:pic>
        <p:nvPicPr>
          <p:cNvPr id="5" name="Picture 4" descr="A group of people sitting around a table with food on it&#10;&#10;Description automatically generated with medium confidence">
            <a:extLst>
              <a:ext uri="{FF2B5EF4-FFF2-40B4-BE49-F238E27FC236}">
                <a16:creationId xmlns:a16="http://schemas.microsoft.com/office/drawing/2014/main" id="{F626F446-B059-0057-F1CD-A540E62034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1335088"/>
            <a:ext cx="3048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99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sz="3200"/>
              <a:t>Hotel Near Campus (For your friends &amp; family in the future)</a:t>
            </a:r>
            <a:endParaRPr sz="3200"/>
          </a:p>
        </p:txBody>
      </p:sp>
      <p:sp>
        <p:nvSpPr>
          <p:cNvPr id="335" name="Google Shape;335;p50"/>
          <p:cNvSpPr txBox="1">
            <a:spLocks noGrp="1"/>
          </p:cNvSpPr>
          <p:nvPr>
            <p:ph type="body" idx="2"/>
          </p:nvPr>
        </p:nvSpPr>
        <p:spPr>
          <a:xfrm>
            <a:off x="838200" y="1674802"/>
            <a:ext cx="10425900" cy="48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Sheraton Syracuse University Hotel &amp; Conference Center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Hotel Skyler Syracuse, Tapestry Collection by Hilton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Crowne Plaza Syracuse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Marriott Syracuse Downtown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Courtyard by Marriott Syracuse Downtown at Armory Square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Residence Inn by Marriott Syracuse Downtown at Armory Square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Quality Inn &amp; Suites Downtown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Embassy Suites by Hilton Syracuse Destiny USA</a:t>
            </a:r>
            <a:endParaRPr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Holiday Inn Express &amp; Suites Dewitt </a:t>
            </a:r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sz="3200"/>
              <a:t>Transportation in Syracuse</a:t>
            </a:r>
            <a:endParaRPr sz="3200"/>
          </a:p>
        </p:txBody>
      </p:sp>
      <p:sp>
        <p:nvSpPr>
          <p:cNvPr id="342" name="Google Shape;342;p51"/>
          <p:cNvSpPr txBox="1">
            <a:spLocks noGrp="1"/>
          </p:cNvSpPr>
          <p:nvPr>
            <p:ph type="body" idx="2"/>
          </p:nvPr>
        </p:nvSpPr>
        <p:spPr>
          <a:xfrm>
            <a:off x="838200" y="1799869"/>
            <a:ext cx="10425900" cy="48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Uber/Lyft can be great (but not always the cheapest way)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Centro Bus for free in restricted area (https://</a:t>
            </a:r>
            <a:r>
              <a:rPr lang="en-US" err="1"/>
              <a:t>www.syracuse.edu</a:t>
            </a:r>
            <a:r>
              <a:rPr lang="en-US"/>
              <a:t>/about/campus-shuttle/)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Regional Transportation Center for Buses (Greyhound) and Trains (Amtrak)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Syracuse Hancock International Airport (SYR)</a:t>
            </a: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 err="1"/>
              <a:t>Veo</a:t>
            </a:r>
            <a:r>
              <a:rPr lang="en-US"/>
              <a:t> rides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2"/>
          <p:cNvSpPr txBox="1">
            <a:spLocks noGrp="1"/>
          </p:cNvSpPr>
          <p:nvPr>
            <p:ph type="title"/>
          </p:nvPr>
        </p:nvSpPr>
        <p:spPr>
          <a:xfrm>
            <a:off x="457200" y="1879446"/>
            <a:ext cx="4390103" cy="2387601"/>
          </a:xfrm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rial"/>
              <a:buNone/>
            </a:pPr>
            <a:r>
              <a:rPr lang="en-US"/>
              <a:t>Prepping for Winter</a:t>
            </a:r>
          </a:p>
        </p:txBody>
      </p:sp>
      <p:sp>
        <p:nvSpPr>
          <p:cNvPr id="2055" name="Text Placeholder 2">
            <a:extLst>
              <a:ext uri="{FF2B5EF4-FFF2-40B4-BE49-F238E27FC236}">
                <a16:creationId xmlns:a16="http://schemas.microsoft.com/office/drawing/2014/main" id="{DDD15828-7CD0-6FAB-FFEB-B71D29DAFC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4975121"/>
            <a:ext cx="4390103" cy="1039762"/>
          </a:xfrm>
        </p:spPr>
        <p:txBody>
          <a:bodyPr/>
          <a:lstStyle/>
          <a:p>
            <a:endParaRPr lang="en-US"/>
          </a:p>
        </p:txBody>
      </p:sp>
      <p:pic>
        <p:nvPicPr>
          <p:cNvPr id="2050" name="Picture 2" descr="Preparing for Winter Weather: What to Know | Syracuse ...">
            <a:extLst>
              <a:ext uri="{FF2B5EF4-FFF2-40B4-BE49-F238E27FC236}">
                <a16:creationId xmlns:a16="http://schemas.microsoft.com/office/drawing/2014/main" id="{DC7B161C-2137-F9C1-CF74-AC6C0D1998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94" r="20151"/>
          <a:stretch/>
        </p:blipFill>
        <p:spPr bwMode="auto">
          <a:xfrm>
            <a:off x="5029200" y="10"/>
            <a:ext cx="7162800" cy="685799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53179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sz="3200"/>
              <a:t>Layer Layer Layer!</a:t>
            </a:r>
            <a:endParaRPr sz="3200"/>
          </a:p>
        </p:txBody>
      </p:sp>
      <p:sp>
        <p:nvSpPr>
          <p:cNvPr id="335" name="Google Shape;335;p50"/>
          <p:cNvSpPr txBox="1">
            <a:spLocks noGrp="1"/>
          </p:cNvSpPr>
          <p:nvPr>
            <p:ph type="body" idx="2"/>
          </p:nvPr>
        </p:nvSpPr>
        <p:spPr>
          <a:xfrm>
            <a:off x="838200" y="1474777"/>
            <a:ext cx="5462588" cy="48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Boots with thermal insulation, waterproof and deep threads</a:t>
            </a:r>
            <a:br>
              <a:rPr lang="en-US" sz="2400"/>
            </a:br>
            <a:endParaRPr lang="en-US"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Winter socks</a:t>
            </a:r>
            <a:br>
              <a:rPr lang="en-US" sz="2400"/>
            </a:br>
            <a:endParaRPr lang="en-US"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Winter coats/Jackets</a:t>
            </a:r>
            <a:br>
              <a:rPr lang="en-US" sz="2400"/>
            </a:br>
            <a:endParaRPr lang="en-US"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Thermals as inners</a:t>
            </a:r>
            <a:br>
              <a:rPr lang="en-US" sz="2400"/>
            </a:br>
            <a:endParaRPr lang="en-US"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Gloves – good quality and waterproof</a:t>
            </a:r>
            <a:br>
              <a:rPr lang="en-US" sz="2400"/>
            </a:br>
            <a:endParaRPr lang="en-US" sz="2400"/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-US" sz="2400"/>
              <a:t>Accessories as required – earmuffs, scarves, beanies, shades</a:t>
            </a:r>
          </a:p>
          <a:p>
            <a:pPr marL="457200" lvl="0" indent="-381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endParaRPr lang="en-US" sz="2400"/>
          </a:p>
          <a:p>
            <a:pPr marL="76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endParaRPr lang="en-US" sz="2400"/>
          </a:p>
        </p:txBody>
      </p:sp>
      <p:pic>
        <p:nvPicPr>
          <p:cNvPr id="3074" name="Picture 2" descr="Women's Hiking Clothes: A Layering System Overview - Women That Hike">
            <a:extLst>
              <a:ext uri="{FF2B5EF4-FFF2-40B4-BE49-F238E27FC236}">
                <a16:creationId xmlns:a16="http://schemas.microsoft.com/office/drawing/2014/main" id="{ED732913-6349-95CC-2F0F-D64786D45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9294" y="1690825"/>
            <a:ext cx="6096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92766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6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sz="3200" dirty="0"/>
              <a:t>Shopping Trips</a:t>
            </a:r>
            <a:endParaRPr sz="3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B5EB006-A499-FF87-959A-582784A2503F}"/>
              </a:ext>
            </a:extLst>
          </p:cNvPr>
          <p:cNvSpPr txBox="1"/>
          <p:nvPr/>
        </p:nvSpPr>
        <p:spPr>
          <a:xfrm>
            <a:off x="838200" y="3900488"/>
            <a:ext cx="5257800" cy="17266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76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400"/>
            </a:pPr>
            <a:r>
              <a:rPr lang="en-US" sz="1800" b="1" dirty="0"/>
              <a:t>Recommended stores for winter wear:</a:t>
            </a:r>
          </a:p>
          <a:p>
            <a:pPr marL="876300" lvl="1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dirty="0"/>
              <a:t>Macy’s</a:t>
            </a:r>
          </a:p>
          <a:p>
            <a:pPr marL="876300" lvl="1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dirty="0"/>
              <a:t>TJ Maxx</a:t>
            </a:r>
          </a:p>
          <a:p>
            <a:pPr marL="876300" lvl="1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dirty="0"/>
              <a:t>Burlington</a:t>
            </a:r>
          </a:p>
          <a:p>
            <a:pPr marL="876300" lvl="1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dirty="0"/>
              <a:t>DSG</a:t>
            </a:r>
          </a:p>
          <a:p>
            <a:pPr marL="876300" lvl="1" indent="-342900">
              <a:spcBef>
                <a:spcPts val="0"/>
              </a:spcBef>
              <a:buFont typeface="Wingdings" pitchFamily="2" charset="2"/>
              <a:buChar char="Ø"/>
            </a:pPr>
            <a:r>
              <a:rPr lang="en-US" sz="1800" dirty="0" err="1"/>
              <a:t>Nordstorm</a:t>
            </a:r>
            <a:r>
              <a:rPr lang="en-US" sz="1800" dirty="0"/>
              <a:t> Rack</a:t>
            </a:r>
          </a:p>
        </p:txBody>
      </p:sp>
      <p:pic>
        <p:nvPicPr>
          <p:cNvPr id="4098" name="Picture 2" descr="DestinyUSA | Syracuse, NY 13204">
            <a:extLst>
              <a:ext uri="{FF2B5EF4-FFF2-40B4-BE49-F238E27FC236}">
                <a16:creationId xmlns:a16="http://schemas.microsoft.com/office/drawing/2014/main" id="{742B53B6-3B42-751F-320A-B285A7E914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291" y="3194290"/>
            <a:ext cx="4903997" cy="3677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yracuse won't buy from Walmart because Walmart doesn't pay people enough -  syracuse.com">
            <a:extLst>
              <a:ext uri="{FF2B5EF4-FFF2-40B4-BE49-F238E27FC236}">
                <a16:creationId xmlns:a16="http://schemas.microsoft.com/office/drawing/2014/main" id="{C90505C3-0508-B8F7-F232-7A65EB379F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291" y="-51303"/>
            <a:ext cx="4903997" cy="3271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9F53C8B-546F-095D-3C36-F8D24714F374}"/>
              </a:ext>
            </a:extLst>
          </p:cNvPr>
          <p:cNvSpPr txBox="1"/>
          <p:nvPr/>
        </p:nvSpPr>
        <p:spPr>
          <a:xfrm>
            <a:off x="770467" y="1938867"/>
            <a:ext cx="51562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Student Association often organizes free shopping trip on weekend to Target, Wegmans and Walmart. Details can be found </a:t>
            </a:r>
            <a:r>
              <a:rPr lang="en-US" sz="2000" dirty="0">
                <a:hlinkClick r:id="rId5"/>
              </a:rPr>
              <a:t>here</a:t>
            </a:r>
            <a:r>
              <a:rPr lang="en-US" sz="2000" dirty="0"/>
              <a:t> when they update it.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89418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52"/>
          <p:cNvSpPr txBox="1">
            <a:spLocks noGrp="1"/>
          </p:cNvSpPr>
          <p:nvPr>
            <p:ph type="title"/>
          </p:nvPr>
        </p:nvSpPr>
        <p:spPr>
          <a:xfrm>
            <a:off x="740663" y="2766217"/>
            <a:ext cx="5483400" cy="173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600"/>
              <a:buFont typeface="Arial"/>
              <a:buNone/>
            </a:pPr>
            <a:r>
              <a:rPr lang="en-US"/>
              <a:t>Graduate Student Resources</a:t>
            </a:r>
            <a:endParaRPr/>
          </a:p>
        </p:txBody>
      </p:sp>
      <p:sp>
        <p:nvSpPr>
          <p:cNvPr id="348" name="Google Shape;348;p52"/>
          <p:cNvSpPr txBox="1"/>
          <p:nvPr/>
        </p:nvSpPr>
        <p:spPr>
          <a:xfrm>
            <a:off x="740664" y="5618627"/>
            <a:ext cx="422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Graduate School</a:t>
            </a:r>
            <a:endParaRPr sz="24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18374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12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None/>
            </a:pPr>
            <a:r>
              <a:rPr lang="en-US" sz="3200"/>
              <a:t>Writing Center / Graduate Editing Center</a:t>
            </a:r>
            <a:endParaRPr sz="3200"/>
          </a:p>
        </p:txBody>
      </p:sp>
      <p:sp>
        <p:nvSpPr>
          <p:cNvPr id="355" name="Google Shape;355;p53"/>
          <p:cNvSpPr txBox="1">
            <a:spLocks noGrp="1"/>
          </p:cNvSpPr>
          <p:nvPr>
            <p:ph type="body" idx="2"/>
          </p:nvPr>
        </p:nvSpPr>
        <p:spPr>
          <a:xfrm>
            <a:off x="883050" y="1871850"/>
            <a:ext cx="10425900" cy="1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One-on-one consultations, either in person or online (synchronous or asynchronous)</a:t>
            </a:r>
            <a:endParaRPr/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●"/>
            </a:pPr>
            <a:r>
              <a:rPr lang="en-US"/>
              <a:t>Can help with interpreting assignments, developing ideas, structure and organization, conventions of academic writing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53"/>
          <p:cNvSpPr txBox="1"/>
          <p:nvPr/>
        </p:nvSpPr>
        <p:spPr>
          <a:xfrm>
            <a:off x="747275" y="1299150"/>
            <a:ext cx="10425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1"/>
                </a:solidFill>
              </a:rPr>
              <a:t>Writing Center (grad students and undergrads)</a:t>
            </a:r>
            <a:endParaRPr/>
          </a:p>
        </p:txBody>
      </p:sp>
      <p:sp>
        <p:nvSpPr>
          <p:cNvPr id="357" name="Google Shape;357;p53"/>
          <p:cNvSpPr txBox="1"/>
          <p:nvPr/>
        </p:nvSpPr>
        <p:spPr>
          <a:xfrm>
            <a:off x="838200" y="3734650"/>
            <a:ext cx="97809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accent1"/>
                </a:solidFill>
              </a:rPr>
              <a:t>Graduate Editing Center (grads only)</a:t>
            </a:r>
            <a:endParaRPr/>
          </a:p>
        </p:txBody>
      </p:sp>
      <p:sp>
        <p:nvSpPr>
          <p:cNvPr id="358" name="Google Shape;358;p53"/>
          <p:cNvSpPr txBox="1"/>
          <p:nvPr/>
        </p:nvSpPr>
        <p:spPr>
          <a:xfrm>
            <a:off x="1069775" y="4947700"/>
            <a:ext cx="978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53"/>
          <p:cNvSpPr txBox="1"/>
          <p:nvPr/>
        </p:nvSpPr>
        <p:spPr>
          <a:xfrm>
            <a:off x="838200" y="4135625"/>
            <a:ext cx="10515600" cy="13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>
                <a:solidFill>
                  <a:schemeClr val="accent1"/>
                </a:solidFill>
              </a:rPr>
              <a:t>free editing and proofreading services</a:t>
            </a:r>
            <a:endParaRPr sz="2800">
              <a:solidFill>
                <a:schemeClr val="accent1"/>
              </a:solidFill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>
                <a:solidFill>
                  <a:schemeClr val="accent1"/>
                </a:solidFill>
              </a:rPr>
              <a:t>submit papers in advance; turnaround time varies</a:t>
            </a:r>
            <a:endParaRPr sz="2800">
              <a:solidFill>
                <a:schemeClr val="accent1"/>
              </a:solidFill>
            </a:endParaRPr>
          </a:p>
          <a:p>
            <a:pPr marL="457200" lvl="0" indent="-4064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>
                <a:solidFill>
                  <a:schemeClr val="accent1"/>
                </a:solidFill>
              </a:rPr>
              <a:t>if work is for a course, must inform instructor</a:t>
            </a:r>
            <a:endParaRPr/>
          </a:p>
        </p:txBody>
      </p:sp>
      <p:sp>
        <p:nvSpPr>
          <p:cNvPr id="360" name="Google Shape;360;p53"/>
          <p:cNvSpPr txBox="1"/>
          <p:nvPr/>
        </p:nvSpPr>
        <p:spPr>
          <a:xfrm>
            <a:off x="838200" y="5598450"/>
            <a:ext cx="105156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/>
              <a:t>Make appointments online: </a:t>
            </a:r>
            <a:r>
              <a:rPr lang="en-US" sz="2500" u="sng">
                <a:solidFill>
                  <a:schemeClr val="hlink"/>
                </a:solidFill>
                <a:hlinkClick r:id="rId3"/>
              </a:rPr>
              <a:t>https://syr.mywconline.com</a:t>
            </a:r>
            <a:endParaRPr sz="25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Subject Librarians</a:t>
            </a:r>
            <a:endParaRPr/>
          </a:p>
        </p:txBody>
      </p:sp>
      <p:sp>
        <p:nvSpPr>
          <p:cNvPr id="366" name="Google Shape;366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3198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Library staff can help you ...</a:t>
            </a:r>
            <a:endParaRPr sz="2800"/>
          </a:p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Understand how graduate-level research in your field is conducted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Identify and use the library resources most relevant to your topic or project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Offer helpful Research Guides for your discipline</a:t>
            </a:r>
            <a:endParaRPr sz="2800"/>
          </a:p>
          <a:p>
            <a:pPr indent="-406400">
              <a:spcBef>
                <a:spcPts val="0"/>
              </a:spcBef>
              <a:buClr>
                <a:schemeClr val="accent1"/>
              </a:buClr>
              <a:buSzPts val="2800"/>
              <a:buChar char="●"/>
            </a:pPr>
            <a:r>
              <a:rPr lang="en-US" sz="2800"/>
              <a:t>Saves you so much time getting started with your research</a:t>
            </a:r>
          </a:p>
        </p:txBody>
      </p:sp>
      <p:sp>
        <p:nvSpPr>
          <p:cNvPr id="367" name="Google Shape;367;p54"/>
          <p:cNvSpPr txBox="1"/>
          <p:nvPr/>
        </p:nvSpPr>
        <p:spPr>
          <a:xfrm>
            <a:off x="785400" y="5520800"/>
            <a:ext cx="106212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/>
              <a:t>Find your Subject Librarian: </a:t>
            </a:r>
            <a:r>
              <a:rPr lang="en-US" sz="2400" u="sng">
                <a:solidFill>
                  <a:schemeClr val="hlink"/>
                </a:solidFill>
                <a:hlinkClick r:id="rId3"/>
              </a:rPr>
              <a:t>https://library.syr.edu/staff/subjects/php</a:t>
            </a:r>
            <a:endParaRPr sz="24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602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Graduate Student Organization (GSO)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u="sng">
                <a:solidFill>
                  <a:srgbClr val="0000FF"/>
                </a:solidFill>
              </a:rPr>
              <a:t>https://gradorg.syr.edu</a:t>
            </a:r>
            <a:endParaRPr sz="3000" u="sng">
              <a:solidFill>
                <a:srgbClr val="0000FF"/>
              </a:solidFill>
            </a:endParaRPr>
          </a:p>
        </p:txBody>
      </p:sp>
      <p:sp>
        <p:nvSpPr>
          <p:cNvPr id="373" name="Google Shape;373;p55"/>
          <p:cNvSpPr txBox="1">
            <a:spLocks noGrp="1"/>
          </p:cNvSpPr>
          <p:nvPr>
            <p:ph type="body" idx="1"/>
          </p:nvPr>
        </p:nvSpPr>
        <p:spPr>
          <a:xfrm>
            <a:off x="742675" y="1967725"/>
            <a:ext cx="10515600" cy="3752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Advocates for grad student needs and interests at the University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Provides travel grants for grad students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Sponsors Recognized Student Organizations covering a wide range of grad student interests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Helps fund Student Legal Services, so free legal advice is available to you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Offers regular social events (e.g., Fall Picnic) and supports the Inn Complete (grad student hangout on South Campus)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5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Graduate School Professional and Career Development</a:t>
            </a:r>
            <a:endParaRPr/>
          </a:p>
        </p:txBody>
      </p:sp>
      <p:sp>
        <p:nvSpPr>
          <p:cNvPr id="379" name="Google Shape;379;p5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rmAutofit/>
          </a:bodyPr>
          <a:lstStyle/>
          <a:p>
            <a:pPr marL="457200" lvl="0" indent="-406400" algn="l" rtl="0"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One-on-one career and job-search advising by appointment (</a:t>
            </a:r>
            <a:r>
              <a:rPr lang="en-US" sz="2800" u="sng">
                <a:solidFill>
                  <a:schemeClr val="hlink"/>
                </a:solidFill>
                <a:hlinkClick r:id="rId3"/>
              </a:rPr>
              <a:t>https://syr.joinhandshake.com/login</a:t>
            </a:r>
            <a:r>
              <a:rPr lang="en-US" sz="2800"/>
              <a:t>)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Future Professoriate Program (FPP) for aspiring faculty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TA Program helps grad students develop as teachers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one-on-one English Conversation Partner service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Support for dissertation writers (summer dissertation fellowships, Dissertation Boot Camp, and more)</a:t>
            </a:r>
            <a:endParaRPr sz="2800"/>
          </a:p>
          <a:p>
            <a:pPr marL="457200" lvl="0" indent="-406400" algn="l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Char char="●"/>
            </a:pPr>
            <a:r>
              <a:rPr lang="en-US" sz="2800"/>
              <a:t>Career and professional development programming throughout the year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E807C6-DC8D-304D-D324-1C2752F71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Signature Programs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CC0023-6B1F-0D2F-39BC-8F7905E40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27934"/>
            <a:ext cx="10515600" cy="4351338"/>
          </a:xfrm>
        </p:spPr>
        <p:txBody>
          <a:bodyPr>
            <a:normAutofit lnSpcReduction="10000"/>
          </a:bodyPr>
          <a:lstStyle/>
          <a:p>
            <a:r>
              <a:rPr lang="en-US" dirty="0"/>
              <a:t>Mix it Up</a:t>
            </a:r>
          </a:p>
          <a:p>
            <a:r>
              <a:rPr lang="en-US" dirty="0"/>
              <a:t>English Conversation Group</a:t>
            </a:r>
          </a:p>
          <a:p>
            <a:r>
              <a:rPr lang="en-US" dirty="0"/>
              <a:t>Intro to Upstate</a:t>
            </a:r>
          </a:p>
          <a:p>
            <a:r>
              <a:rPr lang="en-US" dirty="0"/>
              <a:t>Connections </a:t>
            </a:r>
          </a:p>
          <a:p>
            <a:r>
              <a:rPr lang="en-US" dirty="0"/>
              <a:t>International Thanksgiving</a:t>
            </a:r>
          </a:p>
          <a:p>
            <a:r>
              <a:rPr lang="en-US" dirty="0"/>
              <a:t>International Festival</a:t>
            </a:r>
          </a:p>
          <a:p>
            <a:pPr marL="0" indent="0">
              <a:buNone/>
            </a:pPr>
            <a:r>
              <a:rPr lang="en-US" sz="1800" dirty="0"/>
              <a:t>   </a:t>
            </a:r>
            <a:r>
              <a:rPr lang="en-US" sz="1800" dirty="0">
                <a:hlinkClick r:id="rId2"/>
              </a:rPr>
              <a:t>International Festival Video</a:t>
            </a:r>
            <a:endParaRPr lang="en-US" sz="1800" dirty="0"/>
          </a:p>
          <a:p>
            <a:r>
              <a:rPr lang="en-US" dirty="0"/>
              <a:t>College 101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 descr="A group of men posing for a picture in front of a pumpkin&#10;&#10;Description automatically generated with medium confidence">
            <a:extLst>
              <a:ext uri="{FF2B5EF4-FFF2-40B4-BE49-F238E27FC236}">
                <a16:creationId xmlns:a16="http://schemas.microsoft.com/office/drawing/2014/main" id="{70401708-2614-A368-9226-7BC455A4B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14431" y="3627438"/>
            <a:ext cx="2614736" cy="3230562"/>
          </a:xfrm>
          <a:prstGeom prst="rect">
            <a:avLst/>
          </a:prstGeom>
        </p:spPr>
      </p:pic>
      <p:pic>
        <p:nvPicPr>
          <p:cNvPr id="17" name="Picture 16" descr="A group of people on a wooden structure&#10;&#10;Description automatically generated with low confidence">
            <a:extLst>
              <a:ext uri="{FF2B5EF4-FFF2-40B4-BE49-F238E27FC236}">
                <a16:creationId xmlns:a16="http://schemas.microsoft.com/office/drawing/2014/main" id="{3391472A-8E0D-9DC0-A4ED-D578FB359F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363" r="3436" b="6214"/>
          <a:stretch/>
        </p:blipFill>
        <p:spPr>
          <a:xfrm>
            <a:off x="6953414" y="0"/>
            <a:ext cx="2615169" cy="3429000"/>
          </a:xfrm>
          <a:prstGeom prst="rect">
            <a:avLst/>
          </a:prstGeom>
        </p:spPr>
      </p:pic>
      <p:pic>
        <p:nvPicPr>
          <p:cNvPr id="19" name="Picture 18" descr="A person holding a dog&#10;&#10;Description automatically generated with medium confidence">
            <a:extLst>
              <a:ext uri="{FF2B5EF4-FFF2-40B4-BE49-F238E27FC236}">
                <a16:creationId xmlns:a16="http://schemas.microsoft.com/office/drawing/2014/main" id="{B0AFC5D8-6680-2DE6-974A-48CB209FF7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3414" y="3627438"/>
            <a:ext cx="2609689" cy="3230562"/>
          </a:xfrm>
          <a:prstGeom prst="rect">
            <a:avLst/>
          </a:prstGeom>
        </p:spPr>
      </p:pic>
      <p:pic>
        <p:nvPicPr>
          <p:cNvPr id="22" name="Picture 21" descr="Two people posing with a person in a garment&#10;&#10;Description automatically generated with low confidence">
            <a:extLst>
              <a:ext uri="{FF2B5EF4-FFF2-40B4-BE49-F238E27FC236}">
                <a16:creationId xmlns:a16="http://schemas.microsoft.com/office/drawing/2014/main" id="{7173DAC3-7E36-A72E-FB83-87C8E7245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14431" y="0"/>
            <a:ext cx="2614736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689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2A5EE-6515-950A-A82E-FE9E78D06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880" y="139967"/>
            <a:ext cx="10515600" cy="1325563"/>
          </a:xfrm>
        </p:spPr>
        <p:txBody>
          <a:bodyPr/>
          <a:lstStyle/>
          <a:p>
            <a:r>
              <a:rPr lang="en-US" dirty="0"/>
              <a:t>Programming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4CCE13-81E9-9564-6372-FFCAB40886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9419" y="1528641"/>
            <a:ext cx="10515600" cy="435133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Website:</a:t>
            </a:r>
            <a:endParaRPr lang="en-US" sz="2200" dirty="0"/>
          </a:p>
          <a:p>
            <a:pPr marL="0" indent="0">
              <a:buNone/>
            </a:pPr>
            <a:r>
              <a:rPr lang="en-US" sz="2000" dirty="0"/>
              <a:t>	</a:t>
            </a:r>
            <a:r>
              <a:rPr lang="en-US" sz="2000" dirty="0">
                <a:hlinkClick r:id="rId2"/>
              </a:rPr>
              <a:t> Center for International Services-Programs</a:t>
            </a:r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r>
              <a:rPr lang="en-US" dirty="0"/>
              <a:t>Social Media:</a:t>
            </a:r>
          </a:p>
          <a:p>
            <a:pPr marL="0" indent="0">
              <a:buNone/>
            </a:pPr>
            <a:r>
              <a:rPr lang="en-US" dirty="0"/>
              <a:t>	Facebook	 @internationalsyracuse</a:t>
            </a:r>
          </a:p>
          <a:p>
            <a:pPr marL="0" indent="0">
              <a:buNone/>
            </a:pPr>
            <a:r>
              <a:rPr lang="en-US" dirty="0"/>
              <a:t>	Instagram   @internationalcentersu</a:t>
            </a:r>
          </a:p>
          <a:p>
            <a:pPr marL="0" indent="0">
              <a:buNone/>
            </a:pPr>
            <a:r>
              <a:rPr lang="en-US" dirty="0"/>
              <a:t>	WeChat	 @syracuse_university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Center for International Services: </a:t>
            </a:r>
          </a:p>
          <a:p>
            <a:pPr marL="0" indent="0">
              <a:buNone/>
            </a:pPr>
            <a:r>
              <a:rPr lang="en-US" dirty="0"/>
              <a:t>	310 Walnut Place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A82FE491-3F9C-32C3-9E63-51775BD26E0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964" r="6565"/>
          <a:stretch/>
        </p:blipFill>
        <p:spPr>
          <a:xfrm>
            <a:off x="8881534" y="2315287"/>
            <a:ext cx="3367620" cy="2184400"/>
          </a:xfrm>
          <a:prstGeom prst="rect">
            <a:avLst/>
          </a:prstGeom>
        </p:spPr>
      </p:pic>
      <p:pic>
        <p:nvPicPr>
          <p:cNvPr id="8" name="Picture 7" descr="A group of people sitting in a room with a flag&#10;&#10;Description automatically generated with low confidence">
            <a:extLst>
              <a:ext uri="{FF2B5EF4-FFF2-40B4-BE49-F238E27FC236}">
                <a16:creationId xmlns:a16="http://schemas.microsoft.com/office/drawing/2014/main" id="{A1E3C326-9234-32DC-4A9A-A1EFE78AF2E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325"/>
          <a:stretch/>
        </p:blipFill>
        <p:spPr>
          <a:xfrm>
            <a:off x="8881534" y="4629536"/>
            <a:ext cx="3360952" cy="2228464"/>
          </a:xfrm>
          <a:prstGeom prst="rect">
            <a:avLst/>
          </a:prstGeom>
        </p:spPr>
      </p:pic>
      <p:pic>
        <p:nvPicPr>
          <p:cNvPr id="11" name="Picture 10" descr="A picture containing several&#10;&#10;Description automatically generated">
            <a:extLst>
              <a:ext uri="{FF2B5EF4-FFF2-40B4-BE49-F238E27FC236}">
                <a16:creationId xmlns:a16="http://schemas.microsoft.com/office/drawing/2014/main" id="{61BFE3B8-44CC-1A18-36AD-A441F18B19B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023" r="3434" b="21222"/>
          <a:stretch/>
        </p:blipFill>
        <p:spPr>
          <a:xfrm rot="10800000">
            <a:off x="8881534" y="0"/>
            <a:ext cx="3310466" cy="218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68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BB06E1-95FE-950D-61F1-A524648CCC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Syracuse Welcome International Orientation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0A35F-ABC9-0E09-D0CE-95182A7C9B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Orientation:  Details will be shared on </a:t>
            </a:r>
            <a:r>
              <a:rPr lang="en-US" dirty="0">
                <a:hlinkClick r:id="rId2"/>
              </a:rPr>
              <a:t>CIS website</a:t>
            </a:r>
            <a:endParaRPr lang="en-US" dirty="0"/>
          </a:p>
          <a:p>
            <a:r>
              <a:rPr lang="en-US" dirty="0"/>
              <a:t>Programs highlights: </a:t>
            </a:r>
          </a:p>
          <a:p>
            <a:pPr marL="114300" indent="0">
              <a:buNone/>
            </a:pPr>
            <a:r>
              <a:rPr lang="en-US" dirty="0"/>
              <a:t>	 1) 1/11 1- 5 pm, shopping trip to Walmart. </a:t>
            </a:r>
          </a:p>
          <a:p>
            <a:pPr marL="114300" indent="0">
              <a:buNone/>
            </a:pPr>
            <a:r>
              <a:rPr lang="en-US" dirty="0"/>
              <a:t>        2) 1/12 guided campus tour, small groups, CIS Open  	     house with Pizza and snacks. </a:t>
            </a:r>
          </a:p>
          <a:p>
            <a:pPr marL="114300" indent="0">
              <a:buNone/>
            </a:pPr>
            <a:r>
              <a:rPr lang="en-US" dirty="0"/>
              <a:t>        3) 1/13 10:00 am, New Student Convocation and </a:t>
            </a:r>
          </a:p>
          <a:p>
            <a:pPr marL="114300" indent="0">
              <a:buNone/>
            </a:pPr>
            <a:r>
              <a:rPr lang="en-US" dirty="0"/>
              <a:t>             brunch </a:t>
            </a:r>
          </a:p>
        </p:txBody>
      </p:sp>
    </p:spTree>
    <p:extLst>
      <p:ext uri="{BB962C8B-B14F-4D97-AF65-F5344CB8AC3E}">
        <p14:creationId xmlns:p14="http://schemas.microsoft.com/office/powerpoint/2010/main" val="18137709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6"/>
          <p:cNvSpPr txBox="1">
            <a:spLocks noGrp="1"/>
          </p:cNvSpPr>
          <p:nvPr>
            <p:ph type="title"/>
          </p:nvPr>
        </p:nvSpPr>
        <p:spPr>
          <a:xfrm>
            <a:off x="704031" y="1060808"/>
            <a:ext cx="5224822" cy="2852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Font typeface="Arial"/>
              <a:buNone/>
            </a:pPr>
            <a:r>
              <a:rPr lang="en-US" sz="4800"/>
              <a:t>General</a:t>
            </a:r>
            <a:br>
              <a:rPr lang="en-US" sz="4800"/>
            </a:br>
            <a:r>
              <a:rPr lang="en-US" sz="4800"/>
              <a:t>Information &amp; Resources</a:t>
            </a:r>
            <a:endParaRPr/>
          </a:p>
        </p:txBody>
      </p:sp>
      <p:grpSp>
        <p:nvGrpSpPr>
          <p:cNvPr id="134" name="Google Shape;134;p26"/>
          <p:cNvGrpSpPr/>
          <p:nvPr/>
        </p:nvGrpSpPr>
        <p:grpSpPr>
          <a:xfrm>
            <a:off x="6492240" y="0"/>
            <a:ext cx="5699761" cy="6858000"/>
            <a:chOff x="0" y="0"/>
            <a:chExt cx="5699760" cy="6858000"/>
          </a:xfrm>
        </p:grpSpPr>
        <p:sp>
          <p:nvSpPr>
            <p:cNvPr id="135" name="Google Shape;135;p26"/>
            <p:cNvSpPr/>
            <p:nvPr/>
          </p:nvSpPr>
          <p:spPr>
            <a:xfrm>
              <a:off x="0" y="0"/>
              <a:ext cx="5699760" cy="6858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F403F"/>
                </a:buClr>
                <a:buSzPts val="1800"/>
                <a:buFont typeface="Verdana"/>
                <a:buNone/>
              </a:pPr>
              <a:endParaRPr sz="1800" b="0" i="0" u="none" strike="noStrike" cap="none">
                <a:solidFill>
                  <a:srgbClr val="3F403F"/>
                </a:solidFill>
                <a:latin typeface="Verdana"/>
                <a:ea typeface="Verdana"/>
                <a:cs typeface="Verdana"/>
                <a:sym typeface="Verdana"/>
              </a:endParaRPr>
            </a:p>
          </p:txBody>
        </p:sp>
        <p:pic>
          <p:nvPicPr>
            <p:cNvPr id="136" name="Google Shape;136;p26" descr="image7.jpeg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0"/>
              <a:ext cx="5699760" cy="6858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27"/>
          <p:cNvSpPr txBox="1">
            <a:spLocks noGrp="1"/>
          </p:cNvSpPr>
          <p:nvPr>
            <p:ph type="sldNum" idx="12"/>
          </p:nvPr>
        </p:nvSpPr>
        <p:spPr>
          <a:xfrm>
            <a:off x="11226798" y="6462207"/>
            <a:ext cx="127001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8</a:t>
            </a:fld>
            <a:endParaRPr/>
          </a:p>
        </p:txBody>
      </p:sp>
      <p:sp>
        <p:nvSpPr>
          <p:cNvPr id="142" name="Google Shape;14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600"/>
              <a:buFont typeface="Arial"/>
              <a:buNone/>
            </a:pPr>
            <a:r>
              <a:rPr lang="en-US"/>
              <a:t>Technology Resources</a:t>
            </a:r>
            <a:endParaRPr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836611" y="1883275"/>
            <a:ext cx="5259389" cy="42407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rmAutofit fontScale="92500" lnSpcReduction="10000"/>
          </a:bodyPr>
          <a:lstStyle/>
          <a:p>
            <a:pPr marL="228600" lvl="0" indent="-21844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Char char="•"/>
            </a:pPr>
            <a:r>
              <a:rPr lang="en-US" sz="2400" b="0" dirty="0" err="1">
                <a:hlinkClick r:id="rId4"/>
              </a:rPr>
              <a:t>MySlice</a:t>
            </a:r>
            <a:endParaRPr sz="2400" b="0" dirty="0"/>
          </a:p>
          <a:p>
            <a:pPr marL="784860" lvl="1" indent="-34290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Wingdings" pitchFamily="2" charset="2"/>
              <a:buChar char="q"/>
            </a:pPr>
            <a:r>
              <a:rPr lang="en-US" sz="2100" b="0" dirty="0"/>
              <a:t>Student Home:</a:t>
            </a:r>
          </a:p>
          <a:p>
            <a:pPr marL="1143000" lvl="2" indent="-243840">
              <a:lnSpc>
                <a:spcPct val="120000"/>
              </a:lnSpc>
              <a:buSzPct val="100000"/>
              <a:buChar char="➢"/>
            </a:pPr>
            <a:r>
              <a:rPr lang="en-US" sz="2000" b="0" dirty="0"/>
              <a:t>Degree Works</a:t>
            </a:r>
          </a:p>
          <a:p>
            <a:pPr marL="1143000" lvl="2" indent="-243840">
              <a:lnSpc>
                <a:spcPct val="120000"/>
              </a:lnSpc>
              <a:buSzPct val="100000"/>
              <a:buChar char="➢"/>
            </a:pPr>
            <a:r>
              <a:rPr lang="en-US" sz="2000" b="0" dirty="0"/>
              <a:t>Blackboard</a:t>
            </a:r>
            <a:endParaRPr sz="2000" b="0" dirty="0"/>
          </a:p>
          <a:p>
            <a:pPr marL="1143000" lvl="2" indent="-243840">
              <a:lnSpc>
                <a:spcPct val="120000"/>
              </a:lnSpc>
              <a:buSzPct val="100000"/>
              <a:buChar char="➢"/>
            </a:pPr>
            <a:r>
              <a:rPr lang="en-US" sz="2000" b="0" dirty="0"/>
              <a:t>Student Patient Portal</a:t>
            </a:r>
          </a:p>
          <a:p>
            <a:pPr marL="899160" lvl="2" indent="0">
              <a:lnSpc>
                <a:spcPct val="120000"/>
              </a:lnSpc>
              <a:buSzPct val="100000"/>
            </a:pPr>
            <a:endParaRPr sz="2400" b="0" dirty="0"/>
          </a:p>
          <a:p>
            <a:pPr marL="228600" indent="-218440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SzPct val="100000"/>
              <a:buFont typeface="Arial"/>
              <a:buChar char="•"/>
            </a:pPr>
            <a:r>
              <a:rPr lang="en-US" sz="2400" b="0" dirty="0"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Wellness Portal</a:t>
            </a:r>
            <a:endParaRPr lang="en-US" sz="2400" b="0" dirty="0"/>
          </a:p>
          <a:p>
            <a:pPr marL="10160" indent="0">
              <a:lnSpc>
                <a:spcPct val="120000"/>
              </a:lnSpc>
              <a:spcBef>
                <a:spcPts val="0"/>
              </a:spcBef>
              <a:buClr>
                <a:schemeClr val="accent6"/>
              </a:buClr>
              <a:buSzPct val="100000"/>
            </a:pPr>
            <a:endParaRPr lang="en-US" sz="2400" b="0" dirty="0"/>
          </a:p>
          <a:p>
            <a:pPr marL="228600" lvl="0" indent="-21844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Clr>
                <a:schemeClr val="accent6"/>
              </a:buClr>
              <a:buSzPct val="100000"/>
              <a:buFont typeface="Arial"/>
              <a:buChar char="•"/>
            </a:pPr>
            <a:r>
              <a:rPr lang="en-US" sz="2400" b="0" dirty="0">
                <a:hlinkClick r:id="rId6"/>
              </a:rPr>
              <a:t>Handshake</a:t>
            </a:r>
          </a:p>
        </p:txBody>
      </p:sp>
      <p:sp>
        <p:nvSpPr>
          <p:cNvPr id="144" name="Google Shape;144;p27"/>
          <p:cNvSpPr txBox="1"/>
          <p:nvPr/>
        </p:nvSpPr>
        <p:spPr>
          <a:xfrm>
            <a:off x="6170612" y="1928995"/>
            <a:ext cx="5183189" cy="3433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28600" marR="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en-US" sz="2200" dirty="0">
                <a:solidFill>
                  <a:schemeClr val="accent1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 Zoom Account</a:t>
            </a:r>
            <a:endParaRPr lang="en-US" sz="2200" dirty="0">
              <a:solidFill>
                <a:schemeClr val="accent1"/>
              </a:solidFill>
            </a:endParaRPr>
          </a:p>
          <a:p>
            <a:pPr marL="228600" marR="0" lvl="0" indent="-2286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en-US" sz="2200" dirty="0">
                <a:solidFill>
                  <a:schemeClr val="accent1"/>
                </a:solidFill>
              </a:rPr>
              <a:t>SU Email (</a:t>
            </a:r>
            <a:r>
              <a:rPr lang="en-US" sz="2200" dirty="0">
                <a:solidFill>
                  <a:schemeClr val="accent1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netid@syr.edu</a:t>
            </a:r>
            <a:r>
              <a:rPr lang="en-US" sz="2200" dirty="0">
                <a:solidFill>
                  <a:schemeClr val="accent1"/>
                </a:solidFill>
              </a:rPr>
              <a:t>)</a:t>
            </a:r>
          </a:p>
          <a:p>
            <a:pPr marL="228600" indent="-228600" algn="just">
              <a:lnSpc>
                <a:spcPct val="150000"/>
              </a:lnSpc>
              <a:spcBef>
                <a:spcPts val="1200"/>
              </a:spcBef>
              <a:buClr>
                <a:schemeClr val="accent1"/>
              </a:buClr>
              <a:buSzPts val="2400"/>
              <a:buChar char="•"/>
            </a:pPr>
            <a:r>
              <a:rPr lang="en-US" sz="2200" dirty="0">
                <a:solidFill>
                  <a:schemeClr val="accent1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Google Account</a:t>
            </a:r>
            <a:r>
              <a:rPr lang="en-US" sz="2200" dirty="0">
                <a:solidFill>
                  <a:schemeClr val="accent1"/>
                </a:solidFill>
              </a:rPr>
              <a:t> (netid@g.syr.edu)</a:t>
            </a:r>
          </a:p>
          <a:p>
            <a:pPr marL="228600" marR="0" lvl="0" indent="-228600" algn="just" rtl="0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400"/>
              <a:buChar char="•"/>
            </a:pPr>
            <a:r>
              <a:rPr lang="en-US" sz="2200" dirty="0">
                <a:solidFill>
                  <a:schemeClr val="accent1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Microsoft Office 365</a:t>
            </a:r>
            <a:endParaRPr lang="en-US" sz="2200" dirty="0">
              <a:solidFill>
                <a:schemeClr val="accent1"/>
              </a:solidFill>
            </a:endParaRPr>
          </a:p>
          <a:p>
            <a:pPr marL="228600" indent="-228600" algn="just">
              <a:lnSpc>
                <a:spcPct val="150000"/>
              </a:lnSpc>
              <a:spcBef>
                <a:spcPts val="1200"/>
              </a:spcBef>
              <a:buClr>
                <a:schemeClr val="accent1"/>
              </a:buClr>
              <a:buSzPts val="2400"/>
              <a:buFont typeface="Arial"/>
              <a:buChar char="•"/>
            </a:pPr>
            <a:r>
              <a:rPr lang="en-US" sz="2200" dirty="0">
                <a:solidFill>
                  <a:schemeClr val="accent1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SU Events calendar</a:t>
            </a:r>
            <a:endParaRPr lang="en-US" sz="2200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8"/>
          <p:cNvSpPr txBox="1">
            <a:spLocks noGrp="1"/>
          </p:cNvSpPr>
          <p:nvPr>
            <p:ph type="sldNum" idx="12"/>
          </p:nvPr>
        </p:nvSpPr>
        <p:spPr>
          <a:xfrm>
            <a:off x="11199835" y="6462207"/>
            <a:ext cx="153964" cy="15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None/>
            </a:pPr>
            <a:fld id="{00000000-1234-1234-1234-123412341234}" type="slidenum">
              <a:rPr lang="en-US" sz="1000">
                <a:solidFill>
                  <a:schemeClr val="accent6"/>
                </a:solidFill>
                <a:latin typeface="Arial"/>
                <a:ea typeface="Arial"/>
                <a:cs typeface="Arial"/>
                <a:sym typeface="Arial"/>
              </a:rPr>
              <a:t>9</a:t>
            </a:fld>
            <a:endParaRPr/>
          </a:p>
        </p:txBody>
      </p:sp>
      <p:pic>
        <p:nvPicPr>
          <p:cNvPr id="150" name="Google Shape;150;p28" descr="Picture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5079" y="157163"/>
            <a:ext cx="4749934" cy="60700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Office Theme">
  <a:themeElements>
    <a:clrScheme name="Office Theme">
      <a:dk1>
        <a:srgbClr val="3F403F"/>
      </a:dk1>
      <a:lt1>
        <a:srgbClr val="FFFFFF"/>
      </a:lt1>
      <a:dk2>
        <a:srgbClr val="A7A7A7"/>
      </a:dk2>
      <a:lt2>
        <a:srgbClr val="535353"/>
      </a:lt2>
      <a:accent1>
        <a:srgbClr val="000E54"/>
      </a:accent1>
      <a:accent2>
        <a:srgbClr val="FF431B"/>
      </a:accent2>
      <a:accent3>
        <a:srgbClr val="FF8E00"/>
      </a:accent3>
      <a:accent4>
        <a:srgbClr val="203299"/>
      </a:accent4>
      <a:accent5>
        <a:srgbClr val="2B72D7"/>
      </a:accent5>
      <a:accent6>
        <a:srgbClr val="F769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0E54"/>
      </a:accent1>
      <a:accent2>
        <a:srgbClr val="FF431B"/>
      </a:accent2>
      <a:accent3>
        <a:srgbClr val="FF8E00"/>
      </a:accent3>
      <a:accent4>
        <a:srgbClr val="203299"/>
      </a:accent4>
      <a:accent5>
        <a:srgbClr val="2B72D7"/>
      </a:accent5>
      <a:accent6>
        <a:srgbClr val="F7690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1844</Words>
  <Application>Microsoft Office PowerPoint</Application>
  <PresentationFormat>Widescreen</PresentationFormat>
  <Paragraphs>315</Paragraphs>
  <Slides>39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Verdana</vt:lpstr>
      <vt:lpstr>Wingdings</vt:lpstr>
      <vt:lpstr>Office Theme</vt:lpstr>
      <vt:lpstr>Syracuse Welcome!</vt:lpstr>
      <vt:lpstr>Resources &amp; Tips for International Students</vt:lpstr>
      <vt:lpstr>Services We Provide</vt:lpstr>
      <vt:lpstr>Signature Programs</vt:lpstr>
      <vt:lpstr>Programming Information</vt:lpstr>
      <vt:lpstr>Syracuse Welcome International Orientation </vt:lpstr>
      <vt:lpstr>General Information &amp; Resources</vt:lpstr>
      <vt:lpstr>Technology Resources</vt:lpstr>
      <vt:lpstr>PowerPoint Presentation</vt:lpstr>
      <vt:lpstr>Some Main Services and Resources</vt:lpstr>
      <vt:lpstr>Cell phones </vt:lpstr>
      <vt:lpstr>Why do you need a US phone number?</vt:lpstr>
      <vt:lpstr>Which carrier should I select?</vt:lpstr>
      <vt:lpstr>What plans can I select?</vt:lpstr>
      <vt:lpstr>Is there any chance I can save money?</vt:lpstr>
      <vt:lpstr>Banks</vt:lpstr>
      <vt:lpstr>Why you need a US bank account?</vt:lpstr>
      <vt:lpstr>How to open a bank account? Which account should I open?</vt:lpstr>
      <vt:lpstr>Account Type</vt:lpstr>
      <vt:lpstr>Which bank is better (for SU students)?</vt:lpstr>
      <vt:lpstr>Social Security Number (SSN)</vt:lpstr>
      <vt:lpstr>Why credit card is important? How to save money from credit card?</vt:lpstr>
      <vt:lpstr>Explore  Syracuse!</vt:lpstr>
      <vt:lpstr>Where to eat</vt:lpstr>
      <vt:lpstr>Where to eat</vt:lpstr>
      <vt:lpstr>Where to eat</vt:lpstr>
      <vt:lpstr>Where to go shopping</vt:lpstr>
      <vt:lpstr>Where to travel</vt:lpstr>
      <vt:lpstr>Where to travel</vt:lpstr>
      <vt:lpstr>Hotel Near Campus (For your friends &amp; family in the future)</vt:lpstr>
      <vt:lpstr>Transportation in Syracuse</vt:lpstr>
      <vt:lpstr>Prepping for Winter</vt:lpstr>
      <vt:lpstr>Layer Layer Layer!</vt:lpstr>
      <vt:lpstr>Shopping Trips</vt:lpstr>
      <vt:lpstr>Graduate Student Resources</vt:lpstr>
      <vt:lpstr>Writing Center / Graduate Editing Center</vt:lpstr>
      <vt:lpstr>Subject Librarians</vt:lpstr>
      <vt:lpstr>Graduate Student Organization (GSO) https://gradorg.syr.edu</vt:lpstr>
      <vt:lpstr>Graduate School Professional and Career Development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Resources &amp; Tips for International Students</dc:title>
  <dc:creator>Wei Gao</dc:creator>
  <cp:lastModifiedBy>Wei Gao</cp:lastModifiedBy>
  <cp:revision>1</cp:revision>
  <dcterms:modified xsi:type="dcterms:W3CDTF">2024-01-11T14:08:00Z</dcterms:modified>
</cp:coreProperties>
</file>