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26" r:id="rId2"/>
    <p:sldId id="273" r:id="rId3"/>
    <p:sldId id="263" r:id="rId4"/>
    <p:sldId id="266" r:id="rId5"/>
    <p:sldId id="297" r:id="rId6"/>
    <p:sldId id="327" r:id="rId7"/>
    <p:sldId id="338" r:id="rId8"/>
    <p:sldId id="328" r:id="rId9"/>
    <p:sldId id="329" r:id="rId10"/>
    <p:sldId id="330" r:id="rId11"/>
    <p:sldId id="262" r:id="rId12"/>
    <p:sldId id="276" r:id="rId13"/>
    <p:sldId id="277" r:id="rId14"/>
    <p:sldId id="283" r:id="rId15"/>
    <p:sldId id="278" r:id="rId16"/>
    <p:sldId id="280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0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4500"/>
    <a:srgbClr val="6F777D"/>
    <a:srgbClr val="3E3D3C"/>
    <a:srgbClr val="E8E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7" autoAdjust="0"/>
    <p:restoredTop sz="86438"/>
  </p:normalViewPr>
  <p:slideViewPr>
    <p:cSldViewPr snapToGrid="0" snapToObjects="1" showGuides="1">
      <p:cViewPr varScale="1">
        <p:scale>
          <a:sx n="98" d="100"/>
          <a:sy n="98" d="100"/>
        </p:scale>
        <p:origin x="666" y="96"/>
      </p:cViewPr>
      <p:guideLst>
        <p:guide orient="horz" pos="2160"/>
        <p:guide pos="3840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68" d="100"/>
          <a:sy n="168" d="100"/>
        </p:scale>
        <p:origin x="519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B0E00-9206-3A4E-AD6C-96DEFB21C943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22BF1-4B9E-BC44-AF37-A026AB48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6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FCD27-4B6F-264E-84EB-01FB92F2B3E8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AE360-FF46-004C-BFD2-6B36BE4C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4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00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20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0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5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0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75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1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16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09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06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69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23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range sid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25460"/>
            <a:ext cx="608437" cy="365125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resentation Title"/>
          <p:cNvSpPr>
            <a:spLocks noGrp="1"/>
          </p:cNvSpPr>
          <p:nvPr>
            <p:ph type="title" hasCustomPrompt="1"/>
          </p:nvPr>
        </p:nvSpPr>
        <p:spPr>
          <a:xfrm>
            <a:off x="1066800" y="914400"/>
            <a:ext cx="10058400" cy="2444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72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13" name="Presenter’s Name"/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3424825"/>
            <a:ext cx="10058400" cy="3607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solidFill>
                  <a:srgbClr val="D44500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Name </a:t>
            </a:r>
          </a:p>
        </p:txBody>
      </p:sp>
      <p:sp>
        <p:nvSpPr>
          <p:cNvPr id="15" name="Presenter’s 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3864125"/>
            <a:ext cx="7772400" cy="546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1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Title</a:t>
            </a:r>
          </a:p>
        </p:txBody>
      </p:sp>
      <p:pic>
        <p:nvPicPr>
          <p:cNvPr id="9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18" y="5719036"/>
            <a:ext cx="2550368" cy="324240"/>
          </a:xfrm>
          <a:prstGeom prst="rect">
            <a:avLst/>
          </a:prstGeom>
        </p:spPr>
      </p:pic>
      <p:sp>
        <p:nvSpPr>
          <p:cNvPr id="7" name="Division Name, if applicable"/>
          <p:cNvSpPr>
            <a:spLocks noGrp="1"/>
          </p:cNvSpPr>
          <p:nvPr>
            <p:ph type="body" sz="quarter" idx="19" hasCustomPrompt="1"/>
          </p:nvPr>
        </p:nvSpPr>
        <p:spPr>
          <a:xfrm>
            <a:off x="1066800" y="6030563"/>
            <a:ext cx="10058400" cy="6122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School, Division, Office or Department Name, if applicable</a:t>
            </a:r>
          </a:p>
        </p:txBody>
      </p:sp>
      <p:sp>
        <p:nvSpPr>
          <p:cNvPr id="16" name="Date"/>
          <p:cNvSpPr>
            <a:spLocks noGrp="1"/>
          </p:cNvSpPr>
          <p:nvPr>
            <p:ph type="body" sz="quarter" idx="17" hasCustomPrompt="1"/>
          </p:nvPr>
        </p:nvSpPr>
        <p:spPr>
          <a:xfrm>
            <a:off x="8839199" y="5771808"/>
            <a:ext cx="2895599" cy="25068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1" name="hairline rule [design object]"/>
          <p:cNvCxnSpPr/>
          <p:nvPr userDrawn="1"/>
        </p:nvCxnSpPr>
        <p:spPr>
          <a:xfrm>
            <a:off x="1066800" y="5450913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49130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Main slide content text"/>
          <p:cNvSpPr>
            <a:spLocks noGrp="1"/>
          </p:cNvSpPr>
          <p:nvPr>
            <p:ph type="body" sz="quarter" idx="20"/>
          </p:nvPr>
        </p:nvSpPr>
        <p:spPr>
          <a:xfrm>
            <a:off x="1066800" y="1876680"/>
            <a:ext cx="10667998" cy="364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8"/>
            <a:ext cx="10667999" cy="48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/>
              <a:t>Click to add subtitle, if applicable</a:t>
            </a:r>
          </a:p>
        </p:txBody>
      </p:sp>
      <p:pic>
        <p:nvPicPr>
          <p:cNvPr id="2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2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18449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Title"/>
          <p:cNvSpPr>
            <a:spLocks noGrp="1"/>
          </p:cNvSpPr>
          <p:nvPr>
            <p:ph type="title" hasCustomPrompt="1"/>
          </p:nvPr>
        </p:nvSpPr>
        <p:spPr>
          <a:xfrm>
            <a:off x="1066801" y="2362200"/>
            <a:ext cx="4569012" cy="2819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9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457202"/>
            <a:ext cx="5638800" cy="5739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/>
              <a:t>Drag photo here or click image icon to select a photo</a:t>
            </a:r>
          </a:p>
        </p:txBody>
      </p:sp>
      <p:pic>
        <p:nvPicPr>
          <p:cNvPr id="12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sp>
        <p:nvSpPr>
          <p:cNvPr id="14" name="Division, if applicable"/>
          <p:cNvSpPr>
            <a:spLocks noGrp="1"/>
          </p:cNvSpPr>
          <p:nvPr>
            <p:ph type="body" sz="quarter" idx="18" hasCustomPrompt="1"/>
          </p:nvPr>
        </p:nvSpPr>
        <p:spPr>
          <a:xfrm>
            <a:off x="2496966" y="6340358"/>
            <a:ext cx="8629396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lvl="0"/>
            <a:r>
              <a:rPr lang="en-US" dirty="0"/>
              <a:t>Click to add Division or Department Name, if applicable</a:t>
            </a:r>
          </a:p>
        </p:txBody>
      </p:sp>
      <p:cxnSp>
        <p:nvCxnSpPr>
          <p:cNvPr id="17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no 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Title"/>
          <p:cNvSpPr>
            <a:spLocks noGrp="1"/>
          </p:cNvSpPr>
          <p:nvPr>
            <p:ph type="title" hasCustomPrompt="1"/>
          </p:nvPr>
        </p:nvSpPr>
        <p:spPr>
          <a:xfrm>
            <a:off x="1066800" y="2362200"/>
            <a:ext cx="10058400" cy="2819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pic>
        <p:nvPicPr>
          <p:cNvPr id="15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7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ivision, if applicable"/>
          <p:cNvSpPr>
            <a:spLocks noGrp="1"/>
          </p:cNvSpPr>
          <p:nvPr>
            <p:ph type="body" sz="quarter" idx="18" hasCustomPrompt="1"/>
          </p:nvPr>
        </p:nvSpPr>
        <p:spPr>
          <a:xfrm>
            <a:off x="2496966" y="6340358"/>
            <a:ext cx="8629396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lvl="0"/>
            <a:r>
              <a:rPr lang="en-US" dirty="0"/>
              <a:t>Click to add Division or Department Name, if applicable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/ Bullets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8"/>
            <a:ext cx="4567883" cy="80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/>
              <a:t>Click to add subtitle, if applicable</a:t>
            </a:r>
          </a:p>
        </p:txBody>
      </p:sp>
      <p:sp>
        <p:nvSpPr>
          <p:cNvPr id="3" name="Main heading and bullets text"/>
          <p:cNvSpPr>
            <a:spLocks noGrp="1"/>
          </p:cNvSpPr>
          <p:nvPr>
            <p:ph type="body" sz="quarter" idx="21"/>
          </p:nvPr>
        </p:nvSpPr>
        <p:spPr>
          <a:xfrm>
            <a:off x="1066800" y="2122595"/>
            <a:ext cx="4567882" cy="3225693"/>
          </a:xfrm>
          <a:prstGeom prst="rect">
            <a:avLst/>
          </a:prstGeom>
        </p:spPr>
        <p:txBody>
          <a:bodyPr/>
          <a:lstStyle>
            <a:lvl1pPr marL="0" indent="0">
              <a:buSzPct val="60000"/>
              <a:buNone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2pPr>
            <a:lvl3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3pPr>
            <a:lvl4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4pPr>
            <a:lvl5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6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926689"/>
            <a:ext cx="5638800" cy="527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/>
              <a:t>Drag photo here or click image icon to select a photo</a:t>
            </a:r>
          </a:p>
        </p:txBody>
      </p:sp>
      <p:pic>
        <p:nvPicPr>
          <p:cNvPr id="21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23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/ Bullets (no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9"/>
            <a:ext cx="10668000" cy="590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/>
              <a:t>Click to add subtitle, if applicable</a:t>
            </a:r>
          </a:p>
        </p:txBody>
      </p:sp>
      <p:sp>
        <p:nvSpPr>
          <p:cNvPr id="4" name="Main heading and bullets text"/>
          <p:cNvSpPr>
            <a:spLocks noGrp="1"/>
          </p:cNvSpPr>
          <p:nvPr>
            <p:ph type="body" sz="quarter" idx="20"/>
          </p:nvPr>
        </p:nvSpPr>
        <p:spPr>
          <a:xfrm>
            <a:off x="1066800" y="1890713"/>
            <a:ext cx="10668000" cy="38322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SzPct val="60000"/>
              <a:buNone/>
              <a:defRPr sz="36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>
              <a:buSzPct val="60000"/>
              <a:defRPr sz="32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2pPr>
            <a:lvl3pPr>
              <a:buSzPct val="60000"/>
              <a:defRPr sz="24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3pPr>
            <a:lvl4pPr>
              <a:buSzPct val="60000"/>
              <a:defRPr sz="20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4pPr>
            <a:lvl5pPr>
              <a:buSzPct val="60000"/>
              <a:defRPr sz="20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1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23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 w/ 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839201" y="914399"/>
            <a:ext cx="2895598" cy="11201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 i="0" baseline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Main content or caption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8839200" y="2362200"/>
            <a:ext cx="2895600" cy="3467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solidFill>
                  <a:srgbClr val="D44500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1600" dirty="0"/>
              <a:t>Click to add text </a:t>
            </a:r>
            <a:endParaRPr lang="en-US" dirty="0"/>
          </a:p>
        </p:txBody>
      </p:sp>
      <p:sp>
        <p:nvSpPr>
          <p:cNvPr id="9" name="Picture"/>
          <p:cNvSpPr>
            <a:spLocks noGrp="1"/>
          </p:cNvSpPr>
          <p:nvPr>
            <p:ph type="pic" sz="quarter" idx="15" hasCustomPrompt="1"/>
          </p:nvPr>
        </p:nvSpPr>
        <p:spPr>
          <a:xfrm>
            <a:off x="1066799" y="457202"/>
            <a:ext cx="7578503" cy="573971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Drag photo here or click image icon to select a photo</a:t>
            </a:r>
          </a:p>
        </p:txBody>
      </p:sp>
      <p:pic>
        <p:nvPicPr>
          <p:cNvPr id="17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9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sp>
        <p:nvSpPr>
          <p:cNvPr id="11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able content"/>
          <p:cNvSpPr>
            <a:spLocks noGrp="1"/>
          </p:cNvSpPr>
          <p:nvPr>
            <p:ph type="tbl" sz="quarter" idx="11" hasCustomPrompt="1"/>
          </p:nvPr>
        </p:nvSpPr>
        <p:spPr>
          <a:xfrm>
            <a:off x="1066799" y="1806575"/>
            <a:ext cx="10667999" cy="3858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/>
              <a:t>Click to add table</a:t>
            </a:r>
          </a:p>
        </p:txBody>
      </p:sp>
      <p:sp>
        <p:nvSpPr>
          <p:cNvPr id="19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5595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91600" y="6325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D44500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3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8" r:id="rId3"/>
    <p:sldLayoutId id="2147483661" r:id="rId4"/>
    <p:sldLayoutId id="2147483660" r:id="rId5"/>
    <p:sldLayoutId id="2147483662" r:id="rId6"/>
    <p:sldLayoutId id="2147483663" r:id="rId7"/>
    <p:sldLayoutId id="2147483665" r:id="rId8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orient="horz" pos="2376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1488" userDrawn="1">
          <p15:clr>
            <a:srgbClr val="F26B43"/>
          </p15:clr>
        </p15:guide>
        <p15:guide id="8" orient="horz" pos="4128" userDrawn="1">
          <p15:clr>
            <a:srgbClr val="F26B43"/>
          </p15:clr>
        </p15:guide>
        <p15:guide id="9" orient="horz" pos="576" userDrawn="1">
          <p15:clr>
            <a:srgbClr val="F26B43"/>
          </p15:clr>
        </p15:guide>
        <p15:guide id="10" pos="5568" userDrawn="1">
          <p15:clr>
            <a:srgbClr val="F26B43"/>
          </p15:clr>
        </p15:guide>
        <p15:guide id="11" pos="672" userDrawn="1">
          <p15:clr>
            <a:srgbClr val="F26B43"/>
          </p15:clr>
        </p15:guide>
        <p15:guide id="12" pos="7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esentation Title"/>
          <p:cNvSpPr>
            <a:spLocks noGrp="1"/>
          </p:cNvSpPr>
          <p:nvPr>
            <p:ph type="title"/>
          </p:nvPr>
        </p:nvSpPr>
        <p:spPr>
          <a:xfrm>
            <a:off x="1066800" y="914399"/>
            <a:ext cx="10502766" cy="4350620"/>
          </a:xfrm>
        </p:spPr>
        <p:txBody>
          <a:bodyPr/>
          <a:lstStyle/>
          <a:p>
            <a:r>
              <a:rPr lang="en-US" dirty="0"/>
              <a:t>Spring 2024</a:t>
            </a:r>
            <a:br>
              <a:rPr lang="en-US" dirty="0"/>
            </a:br>
            <a:r>
              <a:rPr lang="en-US" dirty="0"/>
              <a:t>Immigration Essentials</a:t>
            </a:r>
            <a:br>
              <a:rPr lang="en-US" dirty="0"/>
            </a:br>
            <a:r>
              <a:rPr lang="en-US" dirty="0"/>
              <a:t>Part 1</a:t>
            </a:r>
          </a:p>
        </p:txBody>
      </p:sp>
      <p:sp>
        <p:nvSpPr>
          <p:cNvPr id="7" name="Division Name, if applicable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</p:spTree>
    <p:extLst>
      <p:ext uri="{BB962C8B-B14F-4D97-AF65-F5344CB8AC3E}">
        <p14:creationId xmlns:p14="http://schemas.microsoft.com/office/powerpoint/2010/main" val="358156968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22A0A5-6BCF-6BBA-2960-0EC6F42DD4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871753-3623-FCB6-7EEB-ACA5A978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Request Center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4323AC-89BF-BC6A-E753-D0DA3EB43E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DF2F51-6590-E855-5F0E-546267372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87" y="1089498"/>
            <a:ext cx="6391225" cy="48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9523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1019275" y="1851354"/>
            <a:ext cx="4002156" cy="1812235"/>
          </a:xfrm>
        </p:spPr>
        <p:txBody>
          <a:bodyPr/>
          <a:lstStyle/>
          <a:p>
            <a:r>
              <a:rPr lang="en-US" dirty="0"/>
              <a:t>Tour of Documents</a:t>
            </a:r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7" name="Picture 6" descr="Passport Image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04912">
            <a:off x="4398623" y="666572"/>
            <a:ext cx="1602731" cy="2286000"/>
          </a:xfrm>
          <a:prstGeom prst="rect">
            <a:avLst/>
          </a:prstGeom>
        </p:spPr>
      </p:pic>
      <p:pic>
        <p:nvPicPr>
          <p:cNvPr id="8" name="Picture 7" descr="Passport Image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636" y="270248"/>
            <a:ext cx="1678825" cy="2286000"/>
          </a:xfrm>
          <a:prstGeom prst="rect">
            <a:avLst/>
          </a:prstGeom>
        </p:spPr>
      </p:pic>
      <p:pic>
        <p:nvPicPr>
          <p:cNvPr id="9" name="Picture 8" descr="Passport Image Example"/>
          <p:cNvPicPr>
            <a:picLocks noChangeAspect="1"/>
          </p:cNvPicPr>
          <p:nvPr/>
        </p:nvPicPr>
        <p:blipFill rotWithShape="1">
          <a:blip r:embed="rId5"/>
          <a:srcRect l="29737" t="4608" r="30014" b="5391"/>
          <a:stretch/>
        </p:blipFill>
        <p:spPr>
          <a:xfrm rot="1120770">
            <a:off x="7053847" y="863251"/>
            <a:ext cx="1610138" cy="2286000"/>
          </a:xfrm>
          <a:prstGeom prst="rect">
            <a:avLst/>
          </a:prstGeom>
        </p:spPr>
      </p:pic>
      <p:pic>
        <p:nvPicPr>
          <p:cNvPr id="11" name="Picture 10" descr="Document Exampl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7254">
            <a:off x="4713193" y="3313363"/>
            <a:ext cx="1960686" cy="2506585"/>
          </a:xfrm>
          <a:prstGeom prst="rect">
            <a:avLst/>
          </a:prstGeom>
        </p:spPr>
      </p:pic>
      <p:pic>
        <p:nvPicPr>
          <p:cNvPr id="14" name="Picture 13" descr="Website Examp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59074">
            <a:off x="9335636" y="3696435"/>
            <a:ext cx="2186479" cy="1564999"/>
          </a:xfrm>
          <a:prstGeom prst="rect">
            <a:avLst/>
          </a:prstGeom>
        </p:spPr>
      </p:pic>
      <p:pic>
        <p:nvPicPr>
          <p:cNvPr id="2" name="Picture 1" descr="Visa Exampl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32049">
            <a:off x="9209537" y="932505"/>
            <a:ext cx="2676617" cy="1824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404FF6-9F74-468B-9EA8-07C73F6676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109">
            <a:off x="6189416" y="3210804"/>
            <a:ext cx="2051840" cy="265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384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1066801" y="854110"/>
            <a:ext cx="4569012" cy="5154804"/>
          </a:xfrm>
        </p:spPr>
        <p:txBody>
          <a:bodyPr/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1" y="152615"/>
            <a:ext cx="510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Passport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2817" y="1003852"/>
            <a:ext cx="49198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herman Sans Book"/>
              </a:rPr>
              <a:t>Know your passport expiration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herman Sans Book"/>
              </a:rPr>
              <a:t>Your passport needs to be valid for at least 6 months into the future when entering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herman Sans Book"/>
              </a:rPr>
              <a:t>Replace at your Consulate in New York City or Embassy in Washington, DC</a:t>
            </a:r>
          </a:p>
        </p:txBody>
      </p:sp>
      <p:pic>
        <p:nvPicPr>
          <p:cNvPr id="8" name="Picture 7" descr="Passport Examp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01" y="1003852"/>
            <a:ext cx="5880453" cy="4217600"/>
          </a:xfrm>
          <a:prstGeom prst="rect">
            <a:avLst/>
          </a:prstGeom>
        </p:spPr>
      </p:pic>
      <p:sp>
        <p:nvSpPr>
          <p:cNvPr id="7" name="Oval 6" descr="Passport Example"/>
          <p:cNvSpPr/>
          <p:nvPr/>
        </p:nvSpPr>
        <p:spPr>
          <a:xfrm>
            <a:off x="9740429" y="2765380"/>
            <a:ext cx="1520687" cy="447261"/>
          </a:xfrm>
          <a:prstGeom prst="ellipse">
            <a:avLst/>
          </a:prstGeom>
          <a:noFill/>
          <a:ln w="5715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7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3548" y="168965"/>
            <a:ext cx="4651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Visa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766" y="815296"/>
            <a:ext cx="58541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Know expiration date and Number of entries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Needs to be valid when entering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Number of entries and length determined by diplomatic agreements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Usually annotated with SEVIS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Usually annotated with school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Can only be renewed at a U.S. Embassy or Consulate-all located outside the U.S.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Visa cannot be renewed inside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Can expire while in the U.S.   </a:t>
            </a:r>
          </a:p>
        </p:txBody>
      </p:sp>
      <p:pic>
        <p:nvPicPr>
          <p:cNvPr id="8" name="Picture 7" descr="Visa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64" y="2073651"/>
            <a:ext cx="4731071" cy="3200283"/>
          </a:xfrm>
          <a:prstGeom prst="rect">
            <a:avLst/>
          </a:prstGeom>
        </p:spPr>
      </p:pic>
      <p:sp>
        <p:nvSpPr>
          <p:cNvPr id="9" name="Oval 8" descr="Visa Example"/>
          <p:cNvSpPr/>
          <p:nvPr/>
        </p:nvSpPr>
        <p:spPr>
          <a:xfrm>
            <a:off x="9792111" y="3673791"/>
            <a:ext cx="944218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 descr="Visa Example">
            <a:extLst>
              <a:ext uri="{FF2B5EF4-FFF2-40B4-BE49-F238E27FC236}">
                <a16:creationId xmlns:a16="http://schemas.microsoft.com/office/drawing/2014/main" id="{36DD3207-7AB3-7A90-6F95-08591A093320}"/>
              </a:ext>
            </a:extLst>
          </p:cNvPr>
          <p:cNvSpPr/>
          <p:nvPr/>
        </p:nvSpPr>
        <p:spPr>
          <a:xfrm>
            <a:off x="8169214" y="3673792"/>
            <a:ext cx="556546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60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93195" y="149088"/>
            <a:ext cx="4569012" cy="715616"/>
          </a:xfrm>
        </p:spPr>
        <p:txBody>
          <a:bodyPr/>
          <a:lstStyle/>
          <a:p>
            <a:r>
              <a:rPr lang="en-US" sz="3600" dirty="0"/>
              <a:t>Travel</a:t>
            </a: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5700" y="971042"/>
            <a:ext cx="49496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Visa needs to be valid to enter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Exception: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Returning to the U.S. after a trip to Canada, Mexico, or the adjacent islands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Trip of less than 30 days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Trip solely to Canada, Mexico, or the adjacent islands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Cannot apply for U.S. Visa while there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Not a citizen of Iran, Syria, Sudan, or North Korea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pPr lvl="2"/>
            <a:r>
              <a:rPr lang="en-US" sz="2000" dirty="0">
                <a:latin typeface="Sherman Sans Book"/>
              </a:rPr>
              <a:t>But need to determine if you need a visa to travel to other countries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1AE3C-92E1-4A1F-B801-BD56BD110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506" y="248241"/>
            <a:ext cx="4669856" cy="583576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EBA5AF-4818-470C-8468-42C4F42860F8}"/>
              </a:ext>
            </a:extLst>
          </p:cNvPr>
          <p:cNvCxnSpPr/>
          <p:nvPr/>
        </p:nvCxnSpPr>
        <p:spPr>
          <a:xfrm flipH="1" flipV="1">
            <a:off x="8791434" y="2781701"/>
            <a:ext cx="1228086" cy="558265"/>
          </a:xfrm>
          <a:prstGeom prst="straightConnector1">
            <a:avLst/>
          </a:prstGeom>
          <a:ln w="3810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43C42E-313B-4632-9DE5-2AA6CA8C24CD}"/>
              </a:ext>
            </a:extLst>
          </p:cNvPr>
          <p:cNvCxnSpPr/>
          <p:nvPr/>
        </p:nvCxnSpPr>
        <p:spPr>
          <a:xfrm flipH="1">
            <a:off x="8508354" y="3335571"/>
            <a:ext cx="1511166" cy="1376413"/>
          </a:xfrm>
          <a:prstGeom prst="straightConnector1">
            <a:avLst/>
          </a:prstGeom>
          <a:ln w="3810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73349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38201" y="298176"/>
            <a:ext cx="4569012" cy="566529"/>
          </a:xfrm>
        </p:spPr>
        <p:txBody>
          <a:bodyPr/>
          <a:lstStyle/>
          <a:p>
            <a:r>
              <a:rPr lang="en-US" sz="3600" dirty="0"/>
              <a:t>I-20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1" y="1103242"/>
            <a:ext cx="50855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Immigration Selfie-tells your 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Issued by Syracuse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Biographic Information about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Degree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of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Start and End 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Financial Information</a:t>
            </a:r>
          </a:p>
        </p:txBody>
      </p:sp>
      <p:pic>
        <p:nvPicPr>
          <p:cNvPr id="8" name="Picture 7" descr="Document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64" y="195262"/>
            <a:ext cx="4253948" cy="5726721"/>
          </a:xfrm>
          <a:prstGeom prst="rect">
            <a:avLst/>
          </a:prstGeom>
        </p:spPr>
      </p:pic>
      <p:cxnSp>
        <p:nvCxnSpPr>
          <p:cNvPr id="10" name="Straight Arrow Connector 9" descr="Arrow Pointing to Document Example"/>
          <p:cNvCxnSpPr/>
          <p:nvPr/>
        </p:nvCxnSpPr>
        <p:spPr>
          <a:xfrm>
            <a:off x="5923722" y="1699591"/>
            <a:ext cx="993913" cy="49696"/>
          </a:xfrm>
          <a:prstGeom prst="straightConnector1">
            <a:avLst/>
          </a:prstGeom>
          <a:ln w="5715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 descr="Document Example"/>
          <p:cNvSpPr/>
          <p:nvPr/>
        </p:nvSpPr>
        <p:spPr>
          <a:xfrm>
            <a:off x="6811664" y="2107096"/>
            <a:ext cx="4171075" cy="665921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ocument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850" y="2727898"/>
            <a:ext cx="4212701" cy="701101"/>
          </a:xfrm>
          <a:prstGeom prst="rect">
            <a:avLst/>
          </a:prstGeom>
        </p:spPr>
      </p:pic>
      <p:sp>
        <p:nvSpPr>
          <p:cNvPr id="14" name="Rectangle 13" descr="Document Example"/>
          <p:cNvSpPr/>
          <p:nvPr/>
        </p:nvSpPr>
        <p:spPr>
          <a:xfrm>
            <a:off x="6853100" y="615295"/>
            <a:ext cx="4171075" cy="934372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07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87897" y="134181"/>
            <a:ext cx="4569012" cy="646042"/>
          </a:xfrm>
        </p:spPr>
        <p:txBody>
          <a:bodyPr/>
          <a:lstStyle/>
          <a:p>
            <a:r>
              <a:rPr lang="en-US" sz="3600" dirty="0"/>
              <a:t>I-20 - Page 2</a:t>
            </a:r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7897" y="934278"/>
            <a:ext cx="45690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Employment Authorizations</a:t>
            </a:r>
          </a:p>
          <a:p>
            <a:endParaRPr lang="en-US" sz="2400" dirty="0">
              <a:latin typeface="Sherman Sans Boo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Travel Endorsement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Travel Signatures-valid for one year/12 months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Advisor on Call, Monday – Friday, 11 am – 3 pm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Through </a:t>
            </a:r>
            <a:r>
              <a:rPr lang="en-US" sz="2400" dirty="0" err="1">
                <a:latin typeface="Sherman Sans Book"/>
              </a:rPr>
              <a:t>MySlice</a:t>
            </a:r>
            <a:r>
              <a:rPr lang="en-US" sz="2400" dirty="0">
                <a:latin typeface="Sherman Sans Book"/>
              </a:rPr>
              <a:t> ISSS Portal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Express Travel Signatures</a:t>
            </a:r>
            <a:br>
              <a:rPr lang="en-US" dirty="0">
                <a:latin typeface="Sherman Sans Book"/>
              </a:rPr>
            </a:br>
            <a:r>
              <a:rPr lang="en-US" dirty="0">
                <a:latin typeface="Sherman Sans Book"/>
              </a:rPr>
              <a:t>Spring Break-March 10-17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 descr="Document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530" y="317768"/>
            <a:ext cx="4260573" cy="5811098"/>
          </a:xfrm>
          <a:prstGeom prst="rect">
            <a:avLst/>
          </a:prstGeom>
        </p:spPr>
      </p:pic>
      <p:sp>
        <p:nvSpPr>
          <p:cNvPr id="9" name="Rectangle 8" descr="Document Example"/>
          <p:cNvSpPr/>
          <p:nvPr/>
        </p:nvSpPr>
        <p:spPr>
          <a:xfrm>
            <a:off x="6971223" y="700710"/>
            <a:ext cx="4260573" cy="869673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 descr="Document Example"/>
          <p:cNvGrpSpPr/>
          <p:nvPr/>
        </p:nvGrpSpPr>
        <p:grpSpPr>
          <a:xfrm>
            <a:off x="7043530" y="2714357"/>
            <a:ext cx="5353298" cy="184666"/>
            <a:chOff x="6971224" y="2629690"/>
            <a:chExt cx="5353298" cy="184666"/>
          </a:xfrm>
        </p:grpSpPr>
        <p:sp>
          <p:nvSpPr>
            <p:cNvPr id="10" name="TextBox 9"/>
            <p:cNvSpPr txBox="1"/>
            <p:nvPr/>
          </p:nvSpPr>
          <p:spPr>
            <a:xfrm>
              <a:off x="6971224" y="2629690"/>
              <a:ext cx="53532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Ann Dievendorf International Student Advisor		07/30/2021              </a:t>
              </a:r>
              <a:r>
                <a:rPr lang="en-US" sz="600" dirty="0" err="1"/>
                <a:t>Syracuse,NY</a:t>
              </a:r>
              <a:endParaRPr lang="en-US" sz="600" dirty="0"/>
            </a:p>
          </p:txBody>
        </p:sp>
        <p:pic>
          <p:nvPicPr>
            <p:cNvPr id="11" name="Picture 10" descr="Signature on Document Example"/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7862" t="11801" r="7517" b="23913"/>
            <a:stretch/>
          </p:blipFill>
          <p:spPr>
            <a:xfrm>
              <a:off x="8845494" y="2664629"/>
              <a:ext cx="554906" cy="117449"/>
            </a:xfrm>
            <a:prstGeom prst="rect">
              <a:avLst/>
            </a:prstGeom>
          </p:spPr>
        </p:pic>
      </p:grpSp>
      <p:grpSp>
        <p:nvGrpSpPr>
          <p:cNvPr id="6" name="Group 5" descr="Red Flash Icon "/>
          <p:cNvGrpSpPr/>
          <p:nvPr/>
        </p:nvGrpSpPr>
        <p:grpSpPr>
          <a:xfrm>
            <a:off x="4552385" y="3057143"/>
            <a:ext cx="4365415" cy="2906205"/>
            <a:chOff x="446617" y="2672216"/>
            <a:chExt cx="5964122" cy="3736306"/>
          </a:xfrm>
        </p:grpSpPr>
        <p:sp>
          <p:nvSpPr>
            <p:cNvPr id="7" name="Explosion 2 6"/>
            <p:cNvSpPr/>
            <p:nvPr/>
          </p:nvSpPr>
          <p:spPr>
            <a:xfrm>
              <a:off x="446617" y="2672216"/>
              <a:ext cx="5964122" cy="3736306"/>
            </a:xfrm>
            <a:prstGeom prst="irregularSeal2">
              <a:avLst/>
            </a:prstGeom>
            <a:solidFill>
              <a:srgbClr val="D44500"/>
            </a:solidFill>
            <a:ln>
              <a:solidFill>
                <a:srgbClr val="D44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rebuchet MS" panose="020B0603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573497" y="3610180"/>
              <a:ext cx="3224463" cy="189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Sherman Sans Book"/>
                </a:rPr>
                <a:t>Travel Signatures</a:t>
              </a:r>
              <a:br>
                <a:rPr lang="en-US" b="1" dirty="0">
                  <a:solidFill>
                    <a:schemeClr val="bg1"/>
                  </a:solidFill>
                  <a:latin typeface="Sherman Sans Book"/>
                </a:rPr>
              </a:br>
              <a:r>
                <a:rPr lang="en-US" b="1" dirty="0">
                  <a:solidFill>
                    <a:schemeClr val="bg1"/>
                  </a:solidFill>
                  <a:latin typeface="Sherman Sans Book"/>
                </a:rPr>
                <a:t>Thursday &amp; Friday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Sherman Sans Book"/>
                </a:rPr>
                <a:t>February 15 &amp; 16</a:t>
              </a:r>
              <a:endParaRPr lang="en-US" dirty="0">
                <a:solidFill>
                  <a:schemeClr val="bg1"/>
                </a:solidFill>
                <a:latin typeface="Sherman Sans Book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Sherman Sans Book"/>
                </a:rPr>
                <a:t>9am-4 pm</a:t>
              </a:r>
              <a:br>
                <a:rPr lang="en-US" dirty="0">
                  <a:solidFill>
                    <a:schemeClr val="bg1"/>
                  </a:solidFill>
                  <a:latin typeface="Sherman Sans Book"/>
                </a:rPr>
              </a:br>
              <a:r>
                <a:rPr lang="en-US" dirty="0">
                  <a:solidFill>
                    <a:schemeClr val="bg1"/>
                  </a:solidFill>
                  <a:latin typeface="Sherman Sans Book"/>
                </a:rPr>
                <a:t>310 Walnut Place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2735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19540" y="159027"/>
            <a:ext cx="8315738" cy="596347"/>
          </a:xfrm>
        </p:spPr>
        <p:txBody>
          <a:bodyPr/>
          <a:lstStyle/>
          <a:p>
            <a:r>
              <a:rPr lang="en-US" sz="3600" dirty="0"/>
              <a:t>I-94 Arrival Record/Travel History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069" y="874643"/>
            <a:ext cx="48304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Sherman Sans Book"/>
              </a:rPr>
              <a:t>www.cbp.gov</a:t>
            </a:r>
            <a:r>
              <a:rPr lang="en-US" sz="2400" dirty="0">
                <a:latin typeface="Sherman Sans Book"/>
              </a:rPr>
              <a:t>/I-94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Updated every time you travel out of the U.S. and 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Check every time to be sure you were admitted to the US in F-1 status and for D/S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herman Sans Boo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D/S = Duration of Status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End Date + 60 days </a:t>
            </a:r>
          </a:p>
          <a:p>
            <a:pPr lvl="1"/>
            <a:r>
              <a:rPr lang="en-US" sz="2400">
                <a:latin typeface="Sherman Sans Book"/>
              </a:rPr>
              <a:t>	to prepare to </a:t>
            </a:r>
            <a:r>
              <a:rPr lang="en-US" sz="2400" dirty="0">
                <a:latin typeface="Sherman Sans Book"/>
              </a:rPr>
              <a:t>depart or </a:t>
            </a:r>
            <a:r>
              <a:rPr lang="en-US" sz="2400">
                <a:latin typeface="Sherman Sans Book"/>
              </a:rPr>
              <a:t>change 	status</a:t>
            </a:r>
            <a:endParaRPr lang="en-US" sz="2400" dirty="0">
              <a:latin typeface="Sherman Sans Book"/>
            </a:endParaRPr>
          </a:p>
        </p:txBody>
      </p:sp>
      <p:pic>
        <p:nvPicPr>
          <p:cNvPr id="9" name="Picture 8" descr="U.S. Customs and Border Protection Example"/>
          <p:cNvPicPr>
            <a:picLocks noChangeAspect="1"/>
          </p:cNvPicPr>
          <p:nvPr/>
        </p:nvPicPr>
        <p:blipFill rotWithShape="1">
          <a:blip r:embed="rId3"/>
          <a:srcRect l="4532" t="-476" r="4473" b="476"/>
          <a:stretch/>
        </p:blipFill>
        <p:spPr>
          <a:xfrm>
            <a:off x="5938135" y="864941"/>
            <a:ext cx="5640952" cy="4538643"/>
          </a:xfrm>
          <a:prstGeom prst="rect">
            <a:avLst/>
          </a:prstGeom>
        </p:spPr>
      </p:pic>
      <p:sp>
        <p:nvSpPr>
          <p:cNvPr id="10" name="Oval 9" descr="U.S. Customs and Border Protection Example"/>
          <p:cNvSpPr/>
          <p:nvPr/>
        </p:nvSpPr>
        <p:spPr>
          <a:xfrm>
            <a:off x="7156174" y="2743200"/>
            <a:ext cx="447261" cy="298174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U.S. Customs and Border Protection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48" y="4275137"/>
            <a:ext cx="481626" cy="335309"/>
          </a:xfrm>
          <a:prstGeom prst="rect">
            <a:avLst/>
          </a:prstGeom>
        </p:spPr>
      </p:pic>
      <p:pic>
        <p:nvPicPr>
          <p:cNvPr id="12" name="Picture 11" descr="U.S. Customs and Border Protection Examp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996" y="1833493"/>
            <a:ext cx="4621366" cy="350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45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Student Population at SU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, if applicable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Fall 2023</a:t>
            </a:r>
          </a:p>
        </p:txBody>
      </p:sp>
      <p:sp>
        <p:nvSpPr>
          <p:cNvPr id="7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latin typeface="Sherman Sans Book"/>
              </a:rPr>
              <a:t>Center for International Services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799" y="1575707"/>
            <a:ext cx="69799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Total Student Enrollment: 22,948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Total International Students: 4,163</a:t>
            </a:r>
          </a:p>
          <a:p>
            <a:endParaRPr lang="en-US" sz="20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Undergraduate Student Enrollment: 15,739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International Undergraduate Students:  1,784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Graduate &amp; Law Student Enrollment: 7,209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International Graduate &amp; Law Students:  2,379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CPT Applications Processed:  553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2023</a:t>
            </a:r>
          </a:p>
          <a:p>
            <a:r>
              <a:rPr lang="en-US" sz="2000" dirty="0">
                <a:latin typeface="Sherman Sans Book"/>
              </a:rPr>
              <a:t>OPT Applications Processed:  714</a:t>
            </a:r>
          </a:p>
          <a:p>
            <a:r>
              <a:rPr lang="en-US" sz="2000" dirty="0">
                <a:latin typeface="Sherman Sans Book"/>
              </a:rPr>
              <a:t>STEM OPT Applications Processed:  188</a:t>
            </a:r>
          </a:p>
          <a:p>
            <a:endParaRPr lang="en-US" sz="2000" dirty="0">
              <a:latin typeface="Sherman Sans Book"/>
            </a:endParaRPr>
          </a:p>
          <a:p>
            <a:endParaRPr lang="en-US" sz="2000" dirty="0">
              <a:latin typeface="Sherman Sans Book"/>
            </a:endParaRPr>
          </a:p>
        </p:txBody>
      </p:sp>
      <p:pic>
        <p:nvPicPr>
          <p:cNvPr id="9" name="Picture 8" descr="Picture of students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0" y="2479202"/>
            <a:ext cx="4602478" cy="35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2197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Sherman Serif Book"/>
              </a:rPr>
              <a:t>Center for International Services</a:t>
            </a:r>
          </a:p>
        </p:txBody>
      </p:sp>
      <p:sp>
        <p:nvSpPr>
          <p:cNvPr id="15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Center for International Services</a:t>
            </a:r>
          </a:p>
        </p:txBody>
      </p:sp>
      <p:pic>
        <p:nvPicPr>
          <p:cNvPr id="8" name="Picture 7" descr="Center for International Servic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229" y="1398531"/>
            <a:ext cx="5846571" cy="3895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1023730"/>
            <a:ext cx="4618383" cy="1631216"/>
          </a:xfrm>
          <a:prstGeom prst="rect">
            <a:avLst/>
          </a:prstGeom>
          <a:solidFill>
            <a:srgbClr val="D445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herman Sans Book"/>
              </a:rPr>
              <a:t>310 Walnut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herman Sans Book"/>
              </a:rPr>
              <a:t>corner of Walnut Place and Waverly Avenue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herman Sans Book"/>
              </a:rPr>
              <a:t>across the street from Bird Library and </a:t>
            </a:r>
            <a:r>
              <a:rPr lang="en-US" sz="2000" dirty="0" err="1">
                <a:solidFill>
                  <a:schemeClr val="bg1"/>
                </a:solidFill>
                <a:latin typeface="Sherman Sans Book"/>
              </a:rPr>
              <a:t>Schine</a:t>
            </a:r>
            <a:r>
              <a:rPr lang="en-US" sz="2000" dirty="0">
                <a:solidFill>
                  <a:schemeClr val="bg1"/>
                </a:solidFill>
                <a:latin typeface="Sherman Sans Book"/>
              </a:rPr>
              <a:t> Student Center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800" y="2654946"/>
            <a:ext cx="46183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herman Sans Book"/>
              </a:rPr>
              <a:t>Hours: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Monday-Friday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8:30 am - 5:00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Summer: 8:00 am - 4:30 pm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Phone:  315-443-2457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Email:  international@syr.edu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Website:  https://experience.syracuse.edu/international </a:t>
            </a:r>
          </a:p>
        </p:txBody>
      </p:sp>
    </p:spTree>
    <p:extLst>
      <p:ext uri="{BB962C8B-B14F-4D97-AF65-F5344CB8AC3E}">
        <p14:creationId xmlns:p14="http://schemas.microsoft.com/office/powerpoint/2010/main" val="120026337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25460"/>
            <a:ext cx="608437" cy="368300"/>
          </a:xfrm>
        </p:spPr>
        <p:txBody>
          <a:bodyPr/>
          <a:lstStyle/>
          <a:p>
            <a:fld id="{F343A32A-436A-8143-8894-653E9845785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Center for International Services Continued</a:t>
            </a:r>
          </a:p>
        </p:txBody>
      </p:sp>
      <p:sp>
        <p:nvSpPr>
          <p:cNvPr id="5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1000965"/>
            <a:ext cx="5999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herman Sans Book"/>
              </a:rPr>
              <a:t>Advisor on Call: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Monday-Friday, 11 am-3 pm</a:t>
            </a:r>
          </a:p>
          <a:p>
            <a:r>
              <a:rPr lang="en-US" sz="2000" dirty="0">
                <a:latin typeface="Sherman Sans Book"/>
              </a:rPr>
              <a:t>In person, By Phone, via Zoom, Teams, or Skype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Informational Seminars: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Curricular and Optional Practical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1st &amp; 3rd Wednesday, 2nd Friday every month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Newsletter –every other week</a:t>
            </a:r>
          </a:p>
        </p:txBody>
      </p:sp>
      <p:grpSp>
        <p:nvGrpSpPr>
          <p:cNvPr id="8" name="Group 7" descr="PowerPoint Presentation Icon"/>
          <p:cNvGrpSpPr/>
          <p:nvPr/>
        </p:nvGrpSpPr>
        <p:grpSpPr>
          <a:xfrm>
            <a:off x="8509538" y="3857728"/>
            <a:ext cx="2921042" cy="1964241"/>
            <a:chOff x="7326623" y="3585157"/>
            <a:chExt cx="2486025" cy="1706028"/>
          </a:xfrm>
        </p:grpSpPr>
        <p:pic>
          <p:nvPicPr>
            <p:cNvPr id="4" name="Picture 3" descr="PowerPoint Presentation Icon"/>
            <p:cNvPicPr>
              <a:picLocks noChangeAspect="1"/>
            </p:cNvPicPr>
            <p:nvPr/>
          </p:nvPicPr>
          <p:blipFill rotWithShape="1">
            <a:blip r:embed="rId3"/>
            <a:srcRect b="7196"/>
            <a:stretch/>
          </p:blipFill>
          <p:spPr>
            <a:xfrm>
              <a:off x="7326623" y="3585157"/>
              <a:ext cx="2486025" cy="170602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499108" y="4013157"/>
              <a:ext cx="924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Sherman Sans Book"/>
                </a:rPr>
                <a:t>CPT</a:t>
              </a:r>
              <a:endParaRPr lang="en-US" sz="2800" b="1" dirty="0">
                <a:latin typeface="Sherman Sans Book"/>
              </a:endParaRPr>
            </a:p>
          </p:txBody>
        </p:sp>
      </p:grpSp>
      <p:pic>
        <p:nvPicPr>
          <p:cNvPr id="11" name="Picture 10" descr="Center for International Services Newsletter Header 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886" y="4171064"/>
            <a:ext cx="5119778" cy="1993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98717-1482-4B2E-849F-FBD684D38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731" y="1207381"/>
            <a:ext cx="2243522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5701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https://experience.syracuse.edu/international/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355169-1C33-4F2B-B63D-3925F2FDD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86" y="1015092"/>
            <a:ext cx="7115951" cy="500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7457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568A3-1F4E-0C96-773E-19EEC6A7CC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43FC28-CF41-0BBA-C994-FF386FC9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https://experience.syracuse.edu/international/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8834C-F959-D7A5-BF99-3C710C4ADA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EA8E9F-542F-5833-7B6E-DFD862BC10E2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6D252E-965C-B52B-73D8-979EEACD66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EDA103-C193-3859-28C1-6887ED984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28" y="1094049"/>
            <a:ext cx="11086371" cy="5283350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A008C660-ED62-BAE4-5883-14982E5B0FDE}"/>
              </a:ext>
            </a:extLst>
          </p:cNvPr>
          <p:cNvSpPr/>
          <p:nvPr/>
        </p:nvSpPr>
        <p:spPr>
          <a:xfrm>
            <a:off x="7803931" y="765965"/>
            <a:ext cx="484632" cy="8172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4327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DDC5A-55BD-DE3A-8DA2-CD72D9035C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FED2D-8434-F3B4-3357-33B090D9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Requests will be done in </a:t>
            </a:r>
            <a:r>
              <a:rPr lang="en-US" dirty="0" err="1"/>
              <a:t>MySlice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4EF7A-ADBD-B74A-FB82-B0315B596B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834D43-2050-A8F2-B208-E355226121BB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C79349-7DB3-8614-3ADF-89AEAEE33E3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0FB7CD-441F-DE69-A0DF-CF3432C43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38" y="757452"/>
            <a:ext cx="11126362" cy="55797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556281-0462-E3B2-3F9F-5257AA9A4FBD}"/>
              </a:ext>
            </a:extLst>
          </p:cNvPr>
          <p:cNvSpPr/>
          <p:nvPr/>
        </p:nvSpPr>
        <p:spPr>
          <a:xfrm>
            <a:off x="8733453" y="3741576"/>
            <a:ext cx="3354356" cy="245985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7717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F9A1AC-0429-0B28-B034-E128599B2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809294-A57B-8072-2C0A-A63C4E92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 My Slice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7267C-822E-9922-B60C-7E6BAC4FB3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766766-4216-45F2-4BD1-4A46A1DF6A36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i="0" dirty="0"/>
              <a:t>Use the My Slice ISSS tile for most requests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DE868D-E858-2B62-3FAD-DB804039476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2621B9-07BB-D549-C886-6E9512206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58" y="1700942"/>
            <a:ext cx="4177862" cy="3947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D31728-13DA-7F80-71EE-6291A56BA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422" y="1575706"/>
            <a:ext cx="6684578" cy="3947461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A2461071-4FA6-DF4E-2005-3A4DA600D94F}"/>
              </a:ext>
            </a:extLst>
          </p:cNvPr>
          <p:cNvSpPr/>
          <p:nvPr/>
        </p:nvSpPr>
        <p:spPr>
          <a:xfrm>
            <a:off x="11126362" y="43862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306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317191-FCAC-07BA-F7D8-CC80F356B4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C86920-4122-DD59-F22A-7742A1B4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for International Services Check-In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915F3-4D6A-50EF-9E6B-11891CD861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66800" y="918311"/>
            <a:ext cx="10667998" cy="52773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04AEBF-5FFF-943C-400C-8F92EF4BD5F5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656608-8757-480F-52AD-86BD0FD742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C60BB8-4324-46C1-7976-C0EBAC108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399" y="886926"/>
            <a:ext cx="5030943" cy="5418871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0B8333DA-2A18-D2E1-36C9-4DC21105DCD3}"/>
              </a:ext>
            </a:extLst>
          </p:cNvPr>
          <p:cNvSpPr/>
          <p:nvPr/>
        </p:nvSpPr>
        <p:spPr>
          <a:xfrm flipV="1">
            <a:off x="6206940" y="5157854"/>
            <a:ext cx="557048" cy="3468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82258763-973E-406E-E53D-C81445075278}"/>
              </a:ext>
            </a:extLst>
          </p:cNvPr>
          <p:cNvSpPr/>
          <p:nvPr/>
        </p:nvSpPr>
        <p:spPr>
          <a:xfrm>
            <a:off x="3767013" y="546450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215339-F025-21DC-CD12-8E3E0907D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13" y="1225513"/>
            <a:ext cx="4671849" cy="445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70392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racuse_traditional_widescreen_sherman_template_REV" id="{418FABB0-AFA1-3C42-88F0-126E60776543}" vid="{05C513C1-448A-6D45-A0D5-25B6F5ACB4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syracuse_traditional_widescreen_sherman_template</Template>
  <TotalTime>2230</TotalTime>
  <Words>696</Words>
  <Application>Microsoft Office PowerPoint</Application>
  <PresentationFormat>Widescreen</PresentationFormat>
  <Paragraphs>147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Sherman Sans Book</vt:lpstr>
      <vt:lpstr>Sherman Serif Book</vt:lpstr>
      <vt:lpstr>Trebuchet MS</vt:lpstr>
      <vt:lpstr>Office Theme</vt:lpstr>
      <vt:lpstr>Spring 2024 Immigration Essentials Part 1</vt:lpstr>
      <vt:lpstr>International Student Population at SU </vt:lpstr>
      <vt:lpstr>Center for International Services</vt:lpstr>
      <vt:lpstr>Center for International Services Continued</vt:lpstr>
      <vt:lpstr>https://experience.syracuse.edu/international/</vt:lpstr>
      <vt:lpstr>https://experience.syracuse.edu/international/</vt:lpstr>
      <vt:lpstr>Requests will be done in MySlice</vt:lpstr>
      <vt:lpstr>Through My Slice</vt:lpstr>
      <vt:lpstr>Center for International Services Check-In </vt:lpstr>
      <vt:lpstr>Student Request Center</vt:lpstr>
      <vt:lpstr>Tour of Documents</vt:lpstr>
      <vt:lpstr>   </vt:lpstr>
      <vt:lpstr>PowerPoint Presentation</vt:lpstr>
      <vt:lpstr>Travel</vt:lpstr>
      <vt:lpstr>I-20  </vt:lpstr>
      <vt:lpstr>I-20 - Page 2</vt:lpstr>
      <vt:lpstr>I-94 Arrival Record/Travel History </vt:lpstr>
    </vt:vector>
  </TitlesOfParts>
  <Company>Syracuse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Immigration Essentials</dc:title>
  <dc:creator>Mary Idzior</dc:creator>
  <cp:lastModifiedBy>Mary Idzior</cp:lastModifiedBy>
  <cp:revision>176</cp:revision>
  <dcterms:created xsi:type="dcterms:W3CDTF">2018-07-22T21:06:20Z</dcterms:created>
  <dcterms:modified xsi:type="dcterms:W3CDTF">2023-12-21T18:03:44Z</dcterms:modified>
</cp:coreProperties>
</file>