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4" r:id="rId7"/>
    <p:sldId id="293" r:id="rId8"/>
    <p:sldId id="294" r:id="rId9"/>
    <p:sldId id="295" r:id="rId10"/>
    <p:sldId id="296" r:id="rId11"/>
    <p:sldId id="297" r:id="rId12"/>
    <p:sldId id="298" r:id="rId13"/>
    <p:sldId id="299" r:id="rId14"/>
    <p:sldId id="311" r:id="rId15"/>
    <p:sldId id="300" r:id="rId16"/>
    <p:sldId id="301" r:id="rId17"/>
    <p:sldId id="302" r:id="rId18"/>
    <p:sldId id="303" r:id="rId19"/>
    <p:sldId id="304" r:id="rId20"/>
    <p:sldId id="305" r:id="rId21"/>
    <p:sldId id="306" r:id="rId22"/>
    <p:sldId id="307" r:id="rId23"/>
    <p:sldId id="308" r:id="rId24"/>
    <p:sldId id="309" r:id="rId2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45" roundtripDataSignature="AMtx7mitrdBxxfneLBAHDdPnTY8JG0rSf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45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6B288E-4429-4A4E-84B2-2196C5359342}">
  <a:tblStyle styleId="{746B288E-4429-4A4E-84B2-2196C535934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3"/>
    <p:restoredTop sz="94830" autoAdjust="0"/>
  </p:normalViewPr>
  <p:slideViewPr>
    <p:cSldViewPr snapToGrid="0">
      <p:cViewPr varScale="1">
        <p:scale>
          <a:sx n="108" d="100"/>
          <a:sy n="108" d="100"/>
        </p:scale>
        <p:origin x="46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48"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11T17:16:35.343"/>
    </inkml:context>
    <inkml:brush xml:id="br0">
      <inkml:brushProperty name="width" value="0.05" units="cm"/>
      <inkml:brushProperty name="height" value="0.05" units="cm"/>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2637182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3864579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3627321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1773103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3127728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2308735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310813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1542830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2544338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4269614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911859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27172241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15802914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3170254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450861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https://calendar.syracuse.edu/events/?_ga=2.110248645.1743761191.1660952429-579974476.1656011808</a:t>
            </a:r>
            <a:endParaRPr dirty="0"/>
          </a:p>
        </p:txBody>
      </p:sp>
      <p:sp>
        <p:nvSpPr>
          <p:cNvPr id="112" name="Google Shape;11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413208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3298952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7889506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itle w/ Photo">
  <p:cSld name="Section Title w/ Photo">
    <p:bg>
      <p:bgPr>
        <a:solidFill>
          <a:schemeClr val="lt1"/>
        </a:solidFill>
        <a:effectLst/>
      </p:bgPr>
    </p:bg>
    <p:spTree>
      <p:nvGrpSpPr>
        <p:cNvPr id="1" name="Shape 13"/>
        <p:cNvGrpSpPr/>
        <p:nvPr/>
      </p:nvGrpSpPr>
      <p:grpSpPr>
        <a:xfrm>
          <a:off x="0" y="0"/>
          <a:ext cx="0" cy="0"/>
          <a:chOff x="0" y="0"/>
          <a:chExt cx="0" cy="0"/>
        </a:xfrm>
      </p:grpSpPr>
      <p:sp>
        <p:nvSpPr>
          <p:cNvPr id="14" name="Google Shape;14;p13"/>
          <p:cNvSpPr/>
          <p:nvPr/>
        </p:nvSpPr>
        <p:spPr>
          <a:xfrm>
            <a:off x="0" y="0"/>
            <a:ext cx="6096000" cy="6858000"/>
          </a:xfrm>
          <a:prstGeom prst="rect">
            <a:avLst/>
          </a:prstGeom>
          <a:solidFill>
            <a:srgbClr val="D445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13"/>
          <p:cNvSpPr/>
          <p:nvPr/>
        </p:nvSpPr>
        <p:spPr>
          <a:xfrm>
            <a:off x="0" y="6196914"/>
            <a:ext cx="12192000" cy="6610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13"/>
          <p:cNvSpPr txBox="1">
            <a:spLocks noGrp="1"/>
          </p:cNvSpPr>
          <p:nvPr>
            <p:ph type="sldNum" idx="12"/>
          </p:nvPr>
        </p:nvSpPr>
        <p:spPr>
          <a:xfrm>
            <a:off x="10896018" y="6332717"/>
            <a:ext cx="83878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u="none" strike="noStrike" cap="none">
                <a:solidFill>
                  <a:srgbClr val="D44500"/>
                </a:solidFill>
                <a:latin typeface="Arial"/>
                <a:ea typeface="Arial"/>
                <a:cs typeface="Arial"/>
                <a:sym typeface="Arial"/>
              </a:defRPr>
            </a:lvl1pPr>
            <a:lvl2pPr marL="0" lvl="1" indent="0" algn="r">
              <a:spcBef>
                <a:spcPts val="0"/>
              </a:spcBef>
              <a:buNone/>
              <a:defRPr sz="1000" b="0" i="0" u="none" strike="noStrike" cap="none">
                <a:solidFill>
                  <a:srgbClr val="D44500"/>
                </a:solidFill>
                <a:latin typeface="Arial"/>
                <a:ea typeface="Arial"/>
                <a:cs typeface="Arial"/>
                <a:sym typeface="Arial"/>
              </a:defRPr>
            </a:lvl2pPr>
            <a:lvl3pPr marL="0" lvl="2" indent="0" algn="r">
              <a:spcBef>
                <a:spcPts val="0"/>
              </a:spcBef>
              <a:buNone/>
              <a:defRPr sz="1000" b="0" i="0" u="none" strike="noStrike" cap="none">
                <a:solidFill>
                  <a:srgbClr val="D44500"/>
                </a:solidFill>
                <a:latin typeface="Arial"/>
                <a:ea typeface="Arial"/>
                <a:cs typeface="Arial"/>
                <a:sym typeface="Arial"/>
              </a:defRPr>
            </a:lvl3pPr>
            <a:lvl4pPr marL="0" lvl="3" indent="0" algn="r">
              <a:spcBef>
                <a:spcPts val="0"/>
              </a:spcBef>
              <a:buNone/>
              <a:defRPr sz="1000" b="0" i="0" u="none" strike="noStrike" cap="none">
                <a:solidFill>
                  <a:srgbClr val="D44500"/>
                </a:solidFill>
                <a:latin typeface="Arial"/>
                <a:ea typeface="Arial"/>
                <a:cs typeface="Arial"/>
                <a:sym typeface="Arial"/>
              </a:defRPr>
            </a:lvl4pPr>
            <a:lvl5pPr marL="0" lvl="4" indent="0" algn="r">
              <a:spcBef>
                <a:spcPts val="0"/>
              </a:spcBef>
              <a:buNone/>
              <a:defRPr sz="1000" b="0" i="0" u="none" strike="noStrike" cap="none">
                <a:solidFill>
                  <a:srgbClr val="D44500"/>
                </a:solidFill>
                <a:latin typeface="Arial"/>
                <a:ea typeface="Arial"/>
                <a:cs typeface="Arial"/>
                <a:sym typeface="Arial"/>
              </a:defRPr>
            </a:lvl5pPr>
            <a:lvl6pPr marL="0" lvl="5" indent="0" algn="r">
              <a:spcBef>
                <a:spcPts val="0"/>
              </a:spcBef>
              <a:buNone/>
              <a:defRPr sz="1000" b="0" i="0" u="none" strike="noStrike" cap="none">
                <a:solidFill>
                  <a:srgbClr val="D44500"/>
                </a:solidFill>
                <a:latin typeface="Arial"/>
                <a:ea typeface="Arial"/>
                <a:cs typeface="Arial"/>
                <a:sym typeface="Arial"/>
              </a:defRPr>
            </a:lvl6pPr>
            <a:lvl7pPr marL="0" lvl="6" indent="0" algn="r">
              <a:spcBef>
                <a:spcPts val="0"/>
              </a:spcBef>
              <a:buNone/>
              <a:defRPr sz="1000" b="0" i="0" u="none" strike="noStrike" cap="none">
                <a:solidFill>
                  <a:srgbClr val="D44500"/>
                </a:solidFill>
                <a:latin typeface="Arial"/>
                <a:ea typeface="Arial"/>
                <a:cs typeface="Arial"/>
                <a:sym typeface="Arial"/>
              </a:defRPr>
            </a:lvl7pPr>
            <a:lvl8pPr marL="0" lvl="7" indent="0" algn="r">
              <a:spcBef>
                <a:spcPts val="0"/>
              </a:spcBef>
              <a:buNone/>
              <a:defRPr sz="1000" b="0" i="0" u="none" strike="noStrike" cap="none">
                <a:solidFill>
                  <a:srgbClr val="D44500"/>
                </a:solidFill>
                <a:latin typeface="Arial"/>
                <a:ea typeface="Arial"/>
                <a:cs typeface="Arial"/>
                <a:sym typeface="Arial"/>
              </a:defRPr>
            </a:lvl8pPr>
            <a:lvl9pPr marL="0" lvl="8" indent="0" algn="r">
              <a:spcBef>
                <a:spcPts val="0"/>
              </a:spcBef>
              <a:buNone/>
              <a:defRPr sz="1000" b="0" i="0" u="none" strike="noStrike" cap="none">
                <a:solidFill>
                  <a:srgbClr val="D445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7" name="Google Shape;17;p13"/>
          <p:cNvSpPr txBox="1">
            <a:spLocks noGrp="1"/>
          </p:cNvSpPr>
          <p:nvPr>
            <p:ph type="title"/>
          </p:nvPr>
        </p:nvSpPr>
        <p:spPr>
          <a:xfrm>
            <a:off x="457200" y="2362200"/>
            <a:ext cx="5060092" cy="24447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1"/>
              </a:buClr>
              <a:buSzPts val="4800"/>
              <a:buFont typeface="Arial"/>
              <a:buNone/>
              <a:defRPr sz="48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 name="Google Shape;18;p13"/>
          <p:cNvSpPr>
            <a:spLocks noGrp="1"/>
          </p:cNvSpPr>
          <p:nvPr>
            <p:ph type="pic" idx="2"/>
          </p:nvPr>
        </p:nvSpPr>
        <p:spPr>
          <a:xfrm>
            <a:off x="6096000" y="1"/>
            <a:ext cx="6096000" cy="619691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9" name="Google Shape;19;p13" descr="Official Syracuse University identity wordmark"/>
          <p:cNvPicPr preferRelativeResize="0"/>
          <p:nvPr/>
        </p:nvPicPr>
        <p:blipFill rotWithShape="1">
          <a:blip r:embed="rId2">
            <a:alphaModFix/>
          </a:blip>
          <a:srcRect/>
          <a:stretch/>
        </p:blipFill>
        <p:spPr>
          <a:xfrm>
            <a:off x="558800" y="6417231"/>
            <a:ext cx="1363304" cy="173971"/>
          </a:xfrm>
          <a:prstGeom prst="rect">
            <a:avLst/>
          </a:prstGeom>
          <a:noFill/>
          <a:ln>
            <a:noFill/>
          </a:ln>
        </p:spPr>
      </p:pic>
      <p:sp>
        <p:nvSpPr>
          <p:cNvPr id="20" name="Google Shape;20;p13"/>
          <p:cNvSpPr txBox="1">
            <a:spLocks noGrp="1"/>
          </p:cNvSpPr>
          <p:nvPr>
            <p:ph type="body" idx="1"/>
          </p:nvPr>
        </p:nvSpPr>
        <p:spPr>
          <a:xfrm>
            <a:off x="1988966" y="6335892"/>
            <a:ext cx="8907052" cy="36512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6F777D"/>
              </a:buClr>
              <a:buSzPts val="1100"/>
              <a:buFont typeface="Arial"/>
              <a:buNone/>
              <a:defRPr sz="1100" b="0" i="0" u="none" strike="noStrike" cap="none">
                <a:solidFill>
                  <a:srgbClr val="6F777D"/>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Heading w/ Bullets (no photo)">
  <p:cSld name="Heading w/ Bullets (no photo)">
    <p:spTree>
      <p:nvGrpSpPr>
        <p:cNvPr id="1" name="Shape 21"/>
        <p:cNvGrpSpPr/>
        <p:nvPr/>
      </p:nvGrpSpPr>
      <p:grpSpPr>
        <a:xfrm>
          <a:off x="0" y="0"/>
          <a:ext cx="0" cy="0"/>
          <a:chOff x="0" y="0"/>
          <a:chExt cx="0" cy="0"/>
        </a:xfrm>
      </p:grpSpPr>
      <p:sp>
        <p:nvSpPr>
          <p:cNvPr id="22" name="Google Shape;22;p14"/>
          <p:cNvSpPr/>
          <p:nvPr/>
        </p:nvSpPr>
        <p:spPr>
          <a:xfrm>
            <a:off x="0" y="6196914"/>
            <a:ext cx="12192000" cy="6610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 name="Google Shape;23;p14"/>
          <p:cNvSpPr txBox="1">
            <a:spLocks noGrp="1"/>
          </p:cNvSpPr>
          <p:nvPr>
            <p:ph type="sldNum" idx="12"/>
          </p:nvPr>
        </p:nvSpPr>
        <p:spPr>
          <a:xfrm>
            <a:off x="10896018" y="6332717"/>
            <a:ext cx="83878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u="none" strike="noStrike" cap="none">
                <a:solidFill>
                  <a:srgbClr val="D44500"/>
                </a:solidFill>
                <a:latin typeface="Arial"/>
                <a:ea typeface="Arial"/>
                <a:cs typeface="Arial"/>
                <a:sym typeface="Arial"/>
              </a:defRPr>
            </a:lvl1pPr>
            <a:lvl2pPr marL="0" lvl="1" indent="0" algn="r">
              <a:spcBef>
                <a:spcPts val="0"/>
              </a:spcBef>
              <a:buNone/>
              <a:defRPr sz="1000" b="0" i="0" u="none" strike="noStrike" cap="none">
                <a:solidFill>
                  <a:srgbClr val="D44500"/>
                </a:solidFill>
                <a:latin typeface="Arial"/>
                <a:ea typeface="Arial"/>
                <a:cs typeface="Arial"/>
                <a:sym typeface="Arial"/>
              </a:defRPr>
            </a:lvl2pPr>
            <a:lvl3pPr marL="0" lvl="2" indent="0" algn="r">
              <a:spcBef>
                <a:spcPts val="0"/>
              </a:spcBef>
              <a:buNone/>
              <a:defRPr sz="1000" b="0" i="0" u="none" strike="noStrike" cap="none">
                <a:solidFill>
                  <a:srgbClr val="D44500"/>
                </a:solidFill>
                <a:latin typeface="Arial"/>
                <a:ea typeface="Arial"/>
                <a:cs typeface="Arial"/>
                <a:sym typeface="Arial"/>
              </a:defRPr>
            </a:lvl3pPr>
            <a:lvl4pPr marL="0" lvl="3" indent="0" algn="r">
              <a:spcBef>
                <a:spcPts val="0"/>
              </a:spcBef>
              <a:buNone/>
              <a:defRPr sz="1000" b="0" i="0" u="none" strike="noStrike" cap="none">
                <a:solidFill>
                  <a:srgbClr val="D44500"/>
                </a:solidFill>
                <a:latin typeface="Arial"/>
                <a:ea typeface="Arial"/>
                <a:cs typeface="Arial"/>
                <a:sym typeface="Arial"/>
              </a:defRPr>
            </a:lvl4pPr>
            <a:lvl5pPr marL="0" lvl="4" indent="0" algn="r">
              <a:spcBef>
                <a:spcPts val="0"/>
              </a:spcBef>
              <a:buNone/>
              <a:defRPr sz="1000" b="0" i="0" u="none" strike="noStrike" cap="none">
                <a:solidFill>
                  <a:srgbClr val="D44500"/>
                </a:solidFill>
                <a:latin typeface="Arial"/>
                <a:ea typeface="Arial"/>
                <a:cs typeface="Arial"/>
                <a:sym typeface="Arial"/>
              </a:defRPr>
            </a:lvl5pPr>
            <a:lvl6pPr marL="0" lvl="5" indent="0" algn="r">
              <a:spcBef>
                <a:spcPts val="0"/>
              </a:spcBef>
              <a:buNone/>
              <a:defRPr sz="1000" b="0" i="0" u="none" strike="noStrike" cap="none">
                <a:solidFill>
                  <a:srgbClr val="D44500"/>
                </a:solidFill>
                <a:latin typeface="Arial"/>
                <a:ea typeface="Arial"/>
                <a:cs typeface="Arial"/>
                <a:sym typeface="Arial"/>
              </a:defRPr>
            </a:lvl6pPr>
            <a:lvl7pPr marL="0" lvl="6" indent="0" algn="r">
              <a:spcBef>
                <a:spcPts val="0"/>
              </a:spcBef>
              <a:buNone/>
              <a:defRPr sz="1000" b="0" i="0" u="none" strike="noStrike" cap="none">
                <a:solidFill>
                  <a:srgbClr val="D44500"/>
                </a:solidFill>
                <a:latin typeface="Arial"/>
                <a:ea typeface="Arial"/>
                <a:cs typeface="Arial"/>
                <a:sym typeface="Arial"/>
              </a:defRPr>
            </a:lvl7pPr>
            <a:lvl8pPr marL="0" lvl="7" indent="0" algn="r">
              <a:spcBef>
                <a:spcPts val="0"/>
              </a:spcBef>
              <a:buNone/>
              <a:defRPr sz="1000" b="0" i="0" u="none" strike="noStrike" cap="none">
                <a:solidFill>
                  <a:srgbClr val="D44500"/>
                </a:solidFill>
                <a:latin typeface="Arial"/>
                <a:ea typeface="Arial"/>
                <a:cs typeface="Arial"/>
                <a:sym typeface="Arial"/>
              </a:defRPr>
            </a:lvl8pPr>
            <a:lvl9pPr marL="0" lvl="8" indent="0" algn="r">
              <a:spcBef>
                <a:spcPts val="0"/>
              </a:spcBef>
              <a:buNone/>
              <a:defRPr sz="1000" b="0" i="0" u="none" strike="noStrike" cap="none">
                <a:solidFill>
                  <a:srgbClr val="D445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14"/>
          <p:cNvSpPr txBox="1">
            <a:spLocks noGrp="1"/>
          </p:cNvSpPr>
          <p:nvPr>
            <p:ph type="title"/>
          </p:nvPr>
        </p:nvSpPr>
        <p:spPr>
          <a:xfrm>
            <a:off x="457200" y="253938"/>
            <a:ext cx="11277600" cy="6329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14"/>
          <p:cNvSpPr txBox="1">
            <a:spLocks noGrp="1"/>
          </p:cNvSpPr>
          <p:nvPr>
            <p:ph type="body" idx="1"/>
          </p:nvPr>
        </p:nvSpPr>
        <p:spPr>
          <a:xfrm>
            <a:off x="457200" y="1093152"/>
            <a:ext cx="5401434" cy="4612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E3D3C"/>
              </a:buClr>
              <a:buSzPts val="2400"/>
              <a:buFont typeface="Arial"/>
              <a:buNone/>
              <a:defRPr sz="2400" b="0" i="1" u="none" strike="noStrike" cap="none">
                <a:solidFill>
                  <a:srgbClr val="3E3D3C"/>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 name="Google Shape;26;p14"/>
          <p:cNvSpPr txBox="1">
            <a:spLocks noGrp="1"/>
          </p:cNvSpPr>
          <p:nvPr>
            <p:ph type="body" idx="2"/>
          </p:nvPr>
        </p:nvSpPr>
        <p:spPr>
          <a:xfrm>
            <a:off x="468931" y="1816100"/>
            <a:ext cx="11265868" cy="35122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E3D3C"/>
              </a:buClr>
              <a:buSzPts val="2160"/>
              <a:buFont typeface="Arial"/>
              <a:buNone/>
              <a:defRPr sz="3600" b="0" i="0" u="none" strike="noStrike" cap="none">
                <a:solidFill>
                  <a:srgbClr val="3E3D3C"/>
                </a:solidFill>
                <a:latin typeface="Arial"/>
                <a:ea typeface="Arial"/>
                <a:cs typeface="Arial"/>
                <a:sym typeface="Arial"/>
              </a:defRPr>
            </a:lvl1pPr>
            <a:lvl2pPr marL="914400" marR="0" lvl="1" indent="-350519" algn="l" rtl="0">
              <a:lnSpc>
                <a:spcPct val="90000"/>
              </a:lnSpc>
              <a:spcBef>
                <a:spcPts val="600"/>
              </a:spcBef>
              <a:spcAft>
                <a:spcPts val="0"/>
              </a:spcAft>
              <a:buClr>
                <a:srgbClr val="3E3D3C"/>
              </a:buClr>
              <a:buSzPts val="1920"/>
              <a:buFont typeface="Arial"/>
              <a:buChar char="•"/>
              <a:defRPr sz="3200" b="0" i="0" u="none" strike="noStrike" cap="none">
                <a:solidFill>
                  <a:srgbClr val="3E3D3C"/>
                </a:solidFill>
                <a:latin typeface="Arial"/>
                <a:ea typeface="Arial"/>
                <a:cs typeface="Arial"/>
                <a:sym typeface="Arial"/>
              </a:defRPr>
            </a:lvl2pPr>
            <a:lvl3pPr marL="1371600" marR="0" lvl="2" indent="-320039" algn="l" rtl="0">
              <a:lnSpc>
                <a:spcPct val="90000"/>
              </a:lnSpc>
              <a:spcBef>
                <a:spcPts val="500"/>
              </a:spcBef>
              <a:spcAft>
                <a:spcPts val="0"/>
              </a:spcAft>
              <a:buClr>
                <a:srgbClr val="3E3D3C"/>
              </a:buClr>
              <a:buSzPts val="1440"/>
              <a:buFont typeface="Arial"/>
              <a:buChar char="•"/>
              <a:defRPr sz="2400" b="0" i="0" u="none" strike="noStrike" cap="none">
                <a:solidFill>
                  <a:srgbClr val="3E3D3C"/>
                </a:solidFill>
                <a:latin typeface="Arial"/>
                <a:ea typeface="Arial"/>
                <a:cs typeface="Arial"/>
                <a:sym typeface="Arial"/>
              </a:defRPr>
            </a:lvl3pPr>
            <a:lvl4pPr marL="1828800" marR="0" lvl="3" indent="-304800" algn="l" rtl="0">
              <a:lnSpc>
                <a:spcPct val="90000"/>
              </a:lnSpc>
              <a:spcBef>
                <a:spcPts val="500"/>
              </a:spcBef>
              <a:spcAft>
                <a:spcPts val="0"/>
              </a:spcAft>
              <a:buClr>
                <a:srgbClr val="3E3D3C"/>
              </a:buClr>
              <a:buSzPts val="1200"/>
              <a:buFont typeface="Arial"/>
              <a:buChar char="•"/>
              <a:defRPr sz="2000" b="0" i="0" u="none" strike="noStrike" cap="none">
                <a:solidFill>
                  <a:srgbClr val="3E3D3C"/>
                </a:solidFill>
                <a:latin typeface="Arial"/>
                <a:ea typeface="Arial"/>
                <a:cs typeface="Arial"/>
                <a:sym typeface="Arial"/>
              </a:defRPr>
            </a:lvl4pPr>
            <a:lvl5pPr marL="2286000" marR="0" lvl="4" indent="-304800" algn="l" rtl="0">
              <a:lnSpc>
                <a:spcPct val="90000"/>
              </a:lnSpc>
              <a:spcBef>
                <a:spcPts val="500"/>
              </a:spcBef>
              <a:spcAft>
                <a:spcPts val="0"/>
              </a:spcAft>
              <a:buClr>
                <a:srgbClr val="3E3D3C"/>
              </a:buClr>
              <a:buSzPts val="1200"/>
              <a:buFont typeface="Arial"/>
              <a:buChar char="•"/>
              <a:defRPr sz="2000" b="0" i="0" u="none" strike="noStrike" cap="none">
                <a:solidFill>
                  <a:srgbClr val="3E3D3C"/>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7" name="Google Shape;27;p14" descr="Official Syracuse University identity wordmark"/>
          <p:cNvPicPr preferRelativeResize="0"/>
          <p:nvPr/>
        </p:nvPicPr>
        <p:blipFill rotWithShape="1">
          <a:blip r:embed="rId2">
            <a:alphaModFix/>
          </a:blip>
          <a:srcRect/>
          <a:stretch/>
        </p:blipFill>
        <p:spPr>
          <a:xfrm>
            <a:off x="558800" y="6417231"/>
            <a:ext cx="1363304" cy="173971"/>
          </a:xfrm>
          <a:prstGeom prst="rect">
            <a:avLst/>
          </a:prstGeom>
          <a:noFill/>
          <a:ln>
            <a:noFill/>
          </a:ln>
        </p:spPr>
      </p:pic>
      <p:sp>
        <p:nvSpPr>
          <p:cNvPr id="28" name="Google Shape;28;p14"/>
          <p:cNvSpPr txBox="1">
            <a:spLocks noGrp="1"/>
          </p:cNvSpPr>
          <p:nvPr>
            <p:ph type="body" idx="3"/>
          </p:nvPr>
        </p:nvSpPr>
        <p:spPr>
          <a:xfrm>
            <a:off x="1988966" y="6334305"/>
            <a:ext cx="8907052" cy="363537"/>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6F777D"/>
              </a:buClr>
              <a:buSzPts val="1100"/>
              <a:buFont typeface="Arial"/>
              <a:buNone/>
              <a:defRPr sz="1100" b="0" i="0" u="none" strike="noStrike" cap="none">
                <a:solidFill>
                  <a:srgbClr val="6F777D"/>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Large Photo w/ Sidebar">
  <p:cSld name="Large Photo w/ Sidebar">
    <p:bg>
      <p:bgPr>
        <a:solidFill>
          <a:schemeClr val="lt1"/>
        </a:solidFill>
        <a:effectLst/>
      </p:bgPr>
    </p:bg>
    <p:spTree>
      <p:nvGrpSpPr>
        <p:cNvPr id="1" name="Shape 29"/>
        <p:cNvGrpSpPr/>
        <p:nvPr/>
      </p:nvGrpSpPr>
      <p:grpSpPr>
        <a:xfrm>
          <a:off x="0" y="0"/>
          <a:ext cx="0" cy="0"/>
          <a:chOff x="0" y="0"/>
          <a:chExt cx="0" cy="0"/>
        </a:xfrm>
      </p:grpSpPr>
      <p:sp>
        <p:nvSpPr>
          <p:cNvPr id="30" name="Google Shape;30;p15"/>
          <p:cNvSpPr/>
          <p:nvPr/>
        </p:nvSpPr>
        <p:spPr>
          <a:xfrm>
            <a:off x="8645302" y="0"/>
            <a:ext cx="3546699" cy="6196914"/>
          </a:xfrm>
          <a:prstGeom prst="rect">
            <a:avLst/>
          </a:prstGeom>
          <a:solidFill>
            <a:srgbClr val="D445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1" name="Google Shape;31;p15"/>
          <p:cNvSpPr/>
          <p:nvPr/>
        </p:nvSpPr>
        <p:spPr>
          <a:xfrm>
            <a:off x="0" y="6196914"/>
            <a:ext cx="12192000" cy="6610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2" name="Google Shape;32;p15"/>
          <p:cNvSpPr txBox="1">
            <a:spLocks noGrp="1"/>
          </p:cNvSpPr>
          <p:nvPr>
            <p:ph type="sldNum" idx="12"/>
          </p:nvPr>
        </p:nvSpPr>
        <p:spPr>
          <a:xfrm>
            <a:off x="10896018" y="6332717"/>
            <a:ext cx="83878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u="none" strike="noStrike" cap="none">
                <a:solidFill>
                  <a:srgbClr val="D44500"/>
                </a:solidFill>
                <a:latin typeface="Arial"/>
                <a:ea typeface="Arial"/>
                <a:cs typeface="Arial"/>
                <a:sym typeface="Arial"/>
              </a:defRPr>
            </a:lvl1pPr>
            <a:lvl2pPr marL="0" lvl="1" indent="0" algn="r">
              <a:spcBef>
                <a:spcPts val="0"/>
              </a:spcBef>
              <a:buNone/>
              <a:defRPr sz="1000" b="0" i="0" u="none" strike="noStrike" cap="none">
                <a:solidFill>
                  <a:srgbClr val="D44500"/>
                </a:solidFill>
                <a:latin typeface="Arial"/>
                <a:ea typeface="Arial"/>
                <a:cs typeface="Arial"/>
                <a:sym typeface="Arial"/>
              </a:defRPr>
            </a:lvl2pPr>
            <a:lvl3pPr marL="0" lvl="2" indent="0" algn="r">
              <a:spcBef>
                <a:spcPts val="0"/>
              </a:spcBef>
              <a:buNone/>
              <a:defRPr sz="1000" b="0" i="0" u="none" strike="noStrike" cap="none">
                <a:solidFill>
                  <a:srgbClr val="D44500"/>
                </a:solidFill>
                <a:latin typeface="Arial"/>
                <a:ea typeface="Arial"/>
                <a:cs typeface="Arial"/>
                <a:sym typeface="Arial"/>
              </a:defRPr>
            </a:lvl3pPr>
            <a:lvl4pPr marL="0" lvl="3" indent="0" algn="r">
              <a:spcBef>
                <a:spcPts val="0"/>
              </a:spcBef>
              <a:buNone/>
              <a:defRPr sz="1000" b="0" i="0" u="none" strike="noStrike" cap="none">
                <a:solidFill>
                  <a:srgbClr val="D44500"/>
                </a:solidFill>
                <a:latin typeface="Arial"/>
                <a:ea typeface="Arial"/>
                <a:cs typeface="Arial"/>
                <a:sym typeface="Arial"/>
              </a:defRPr>
            </a:lvl4pPr>
            <a:lvl5pPr marL="0" lvl="4" indent="0" algn="r">
              <a:spcBef>
                <a:spcPts val="0"/>
              </a:spcBef>
              <a:buNone/>
              <a:defRPr sz="1000" b="0" i="0" u="none" strike="noStrike" cap="none">
                <a:solidFill>
                  <a:srgbClr val="D44500"/>
                </a:solidFill>
                <a:latin typeface="Arial"/>
                <a:ea typeface="Arial"/>
                <a:cs typeface="Arial"/>
                <a:sym typeface="Arial"/>
              </a:defRPr>
            </a:lvl5pPr>
            <a:lvl6pPr marL="0" lvl="5" indent="0" algn="r">
              <a:spcBef>
                <a:spcPts val="0"/>
              </a:spcBef>
              <a:buNone/>
              <a:defRPr sz="1000" b="0" i="0" u="none" strike="noStrike" cap="none">
                <a:solidFill>
                  <a:srgbClr val="D44500"/>
                </a:solidFill>
                <a:latin typeface="Arial"/>
                <a:ea typeface="Arial"/>
                <a:cs typeface="Arial"/>
                <a:sym typeface="Arial"/>
              </a:defRPr>
            </a:lvl6pPr>
            <a:lvl7pPr marL="0" lvl="6" indent="0" algn="r">
              <a:spcBef>
                <a:spcPts val="0"/>
              </a:spcBef>
              <a:buNone/>
              <a:defRPr sz="1000" b="0" i="0" u="none" strike="noStrike" cap="none">
                <a:solidFill>
                  <a:srgbClr val="D44500"/>
                </a:solidFill>
                <a:latin typeface="Arial"/>
                <a:ea typeface="Arial"/>
                <a:cs typeface="Arial"/>
                <a:sym typeface="Arial"/>
              </a:defRPr>
            </a:lvl7pPr>
            <a:lvl8pPr marL="0" lvl="7" indent="0" algn="r">
              <a:spcBef>
                <a:spcPts val="0"/>
              </a:spcBef>
              <a:buNone/>
              <a:defRPr sz="1000" b="0" i="0" u="none" strike="noStrike" cap="none">
                <a:solidFill>
                  <a:srgbClr val="D44500"/>
                </a:solidFill>
                <a:latin typeface="Arial"/>
                <a:ea typeface="Arial"/>
                <a:cs typeface="Arial"/>
                <a:sym typeface="Arial"/>
              </a:defRPr>
            </a:lvl8pPr>
            <a:lvl9pPr marL="0" lvl="8" indent="0" algn="r">
              <a:spcBef>
                <a:spcPts val="0"/>
              </a:spcBef>
              <a:buNone/>
              <a:defRPr sz="1000" b="0" i="0" u="none" strike="noStrike" cap="none">
                <a:solidFill>
                  <a:srgbClr val="D445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3" name="Google Shape;33;p15"/>
          <p:cNvSpPr>
            <a:spLocks noGrp="1"/>
          </p:cNvSpPr>
          <p:nvPr>
            <p:ph type="pic" idx="2"/>
          </p:nvPr>
        </p:nvSpPr>
        <p:spPr>
          <a:xfrm>
            <a:off x="1" y="0"/>
            <a:ext cx="8645302" cy="619691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34" name="Google Shape;34;p15" descr="Official Syracuse University identity wordmark"/>
          <p:cNvPicPr preferRelativeResize="0"/>
          <p:nvPr/>
        </p:nvPicPr>
        <p:blipFill rotWithShape="1">
          <a:blip r:embed="rId2">
            <a:alphaModFix/>
          </a:blip>
          <a:srcRect/>
          <a:stretch/>
        </p:blipFill>
        <p:spPr>
          <a:xfrm>
            <a:off x="558800" y="6417231"/>
            <a:ext cx="1363304" cy="173971"/>
          </a:xfrm>
          <a:prstGeom prst="rect">
            <a:avLst/>
          </a:prstGeom>
          <a:noFill/>
          <a:ln>
            <a:noFill/>
          </a:ln>
        </p:spPr>
      </p:pic>
      <p:sp>
        <p:nvSpPr>
          <p:cNvPr id="35" name="Google Shape;35;p15"/>
          <p:cNvSpPr txBox="1">
            <a:spLocks noGrp="1"/>
          </p:cNvSpPr>
          <p:nvPr>
            <p:ph type="title"/>
          </p:nvPr>
        </p:nvSpPr>
        <p:spPr>
          <a:xfrm>
            <a:off x="8839201" y="914399"/>
            <a:ext cx="2895598" cy="112014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Google Shape;36;p15"/>
          <p:cNvSpPr txBox="1">
            <a:spLocks noGrp="1"/>
          </p:cNvSpPr>
          <p:nvPr>
            <p:ph type="body" idx="1"/>
          </p:nvPr>
        </p:nvSpPr>
        <p:spPr>
          <a:xfrm>
            <a:off x="8839200" y="2362200"/>
            <a:ext cx="2895600" cy="3467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7" name="Google Shape;37;p15"/>
          <p:cNvSpPr txBox="1">
            <a:spLocks noGrp="1"/>
          </p:cNvSpPr>
          <p:nvPr>
            <p:ph type="body" idx="3"/>
          </p:nvPr>
        </p:nvSpPr>
        <p:spPr>
          <a:xfrm>
            <a:off x="1988966" y="6334305"/>
            <a:ext cx="8907052" cy="363537"/>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6F777D"/>
              </a:buClr>
              <a:buSzPts val="1100"/>
              <a:buFont typeface="Arial"/>
              <a:buNone/>
              <a:defRPr sz="1100" b="0" i="0" u="none" strike="noStrike" cap="none">
                <a:solidFill>
                  <a:srgbClr val="6F777D"/>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eading-Only">
  <p:cSld name="Heading-Only">
    <p:spTree>
      <p:nvGrpSpPr>
        <p:cNvPr id="1" name="Shape 49"/>
        <p:cNvGrpSpPr/>
        <p:nvPr/>
      </p:nvGrpSpPr>
      <p:grpSpPr>
        <a:xfrm>
          <a:off x="0" y="0"/>
          <a:ext cx="0" cy="0"/>
          <a:chOff x="0" y="0"/>
          <a:chExt cx="0" cy="0"/>
        </a:xfrm>
      </p:grpSpPr>
      <p:sp>
        <p:nvSpPr>
          <p:cNvPr id="50" name="Google Shape;50;p17"/>
          <p:cNvSpPr/>
          <p:nvPr/>
        </p:nvSpPr>
        <p:spPr>
          <a:xfrm>
            <a:off x="0" y="6196914"/>
            <a:ext cx="12192000" cy="6610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1" name="Google Shape;51;p17"/>
          <p:cNvSpPr txBox="1">
            <a:spLocks noGrp="1"/>
          </p:cNvSpPr>
          <p:nvPr>
            <p:ph type="sldNum" idx="12"/>
          </p:nvPr>
        </p:nvSpPr>
        <p:spPr>
          <a:xfrm>
            <a:off x="10896018" y="6332717"/>
            <a:ext cx="83878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u="none" strike="noStrike" cap="none">
                <a:solidFill>
                  <a:srgbClr val="D44500"/>
                </a:solidFill>
                <a:latin typeface="Arial"/>
                <a:ea typeface="Arial"/>
                <a:cs typeface="Arial"/>
                <a:sym typeface="Arial"/>
              </a:defRPr>
            </a:lvl1pPr>
            <a:lvl2pPr marL="0" lvl="1" indent="0" algn="r">
              <a:spcBef>
                <a:spcPts val="0"/>
              </a:spcBef>
              <a:buNone/>
              <a:defRPr sz="1000" b="0" i="0" u="none" strike="noStrike" cap="none">
                <a:solidFill>
                  <a:srgbClr val="D44500"/>
                </a:solidFill>
                <a:latin typeface="Arial"/>
                <a:ea typeface="Arial"/>
                <a:cs typeface="Arial"/>
                <a:sym typeface="Arial"/>
              </a:defRPr>
            </a:lvl2pPr>
            <a:lvl3pPr marL="0" lvl="2" indent="0" algn="r">
              <a:spcBef>
                <a:spcPts val="0"/>
              </a:spcBef>
              <a:buNone/>
              <a:defRPr sz="1000" b="0" i="0" u="none" strike="noStrike" cap="none">
                <a:solidFill>
                  <a:srgbClr val="D44500"/>
                </a:solidFill>
                <a:latin typeface="Arial"/>
                <a:ea typeface="Arial"/>
                <a:cs typeface="Arial"/>
                <a:sym typeface="Arial"/>
              </a:defRPr>
            </a:lvl3pPr>
            <a:lvl4pPr marL="0" lvl="3" indent="0" algn="r">
              <a:spcBef>
                <a:spcPts val="0"/>
              </a:spcBef>
              <a:buNone/>
              <a:defRPr sz="1000" b="0" i="0" u="none" strike="noStrike" cap="none">
                <a:solidFill>
                  <a:srgbClr val="D44500"/>
                </a:solidFill>
                <a:latin typeface="Arial"/>
                <a:ea typeface="Arial"/>
                <a:cs typeface="Arial"/>
                <a:sym typeface="Arial"/>
              </a:defRPr>
            </a:lvl4pPr>
            <a:lvl5pPr marL="0" lvl="4" indent="0" algn="r">
              <a:spcBef>
                <a:spcPts val="0"/>
              </a:spcBef>
              <a:buNone/>
              <a:defRPr sz="1000" b="0" i="0" u="none" strike="noStrike" cap="none">
                <a:solidFill>
                  <a:srgbClr val="D44500"/>
                </a:solidFill>
                <a:latin typeface="Arial"/>
                <a:ea typeface="Arial"/>
                <a:cs typeface="Arial"/>
                <a:sym typeface="Arial"/>
              </a:defRPr>
            </a:lvl5pPr>
            <a:lvl6pPr marL="0" lvl="5" indent="0" algn="r">
              <a:spcBef>
                <a:spcPts val="0"/>
              </a:spcBef>
              <a:buNone/>
              <a:defRPr sz="1000" b="0" i="0" u="none" strike="noStrike" cap="none">
                <a:solidFill>
                  <a:srgbClr val="D44500"/>
                </a:solidFill>
                <a:latin typeface="Arial"/>
                <a:ea typeface="Arial"/>
                <a:cs typeface="Arial"/>
                <a:sym typeface="Arial"/>
              </a:defRPr>
            </a:lvl6pPr>
            <a:lvl7pPr marL="0" lvl="6" indent="0" algn="r">
              <a:spcBef>
                <a:spcPts val="0"/>
              </a:spcBef>
              <a:buNone/>
              <a:defRPr sz="1000" b="0" i="0" u="none" strike="noStrike" cap="none">
                <a:solidFill>
                  <a:srgbClr val="D44500"/>
                </a:solidFill>
                <a:latin typeface="Arial"/>
                <a:ea typeface="Arial"/>
                <a:cs typeface="Arial"/>
                <a:sym typeface="Arial"/>
              </a:defRPr>
            </a:lvl7pPr>
            <a:lvl8pPr marL="0" lvl="7" indent="0" algn="r">
              <a:spcBef>
                <a:spcPts val="0"/>
              </a:spcBef>
              <a:buNone/>
              <a:defRPr sz="1000" b="0" i="0" u="none" strike="noStrike" cap="none">
                <a:solidFill>
                  <a:srgbClr val="D44500"/>
                </a:solidFill>
                <a:latin typeface="Arial"/>
                <a:ea typeface="Arial"/>
                <a:cs typeface="Arial"/>
                <a:sym typeface="Arial"/>
              </a:defRPr>
            </a:lvl8pPr>
            <a:lvl9pPr marL="0" lvl="8" indent="0" algn="r">
              <a:spcBef>
                <a:spcPts val="0"/>
              </a:spcBef>
              <a:buNone/>
              <a:defRPr sz="1000" b="0" i="0" u="none" strike="noStrike" cap="none">
                <a:solidFill>
                  <a:srgbClr val="D445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2" name="Google Shape;52;p17"/>
          <p:cNvSpPr txBox="1">
            <a:spLocks noGrp="1"/>
          </p:cNvSpPr>
          <p:nvPr>
            <p:ph type="title"/>
          </p:nvPr>
        </p:nvSpPr>
        <p:spPr>
          <a:xfrm>
            <a:off x="457200" y="253938"/>
            <a:ext cx="11277600" cy="6329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 name="Google Shape;53;p17"/>
          <p:cNvSpPr txBox="1">
            <a:spLocks noGrp="1"/>
          </p:cNvSpPr>
          <p:nvPr>
            <p:ph type="body" idx="1"/>
          </p:nvPr>
        </p:nvSpPr>
        <p:spPr>
          <a:xfrm>
            <a:off x="457200" y="1093152"/>
            <a:ext cx="10438818" cy="4612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E3D3C"/>
              </a:buClr>
              <a:buSzPts val="2400"/>
              <a:buFont typeface="Arial"/>
              <a:buNone/>
              <a:defRPr sz="2400" b="0" i="1" u="none" strike="noStrike" cap="none">
                <a:solidFill>
                  <a:srgbClr val="3E3D3C"/>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4" name="Google Shape;54;p17"/>
          <p:cNvSpPr txBox="1">
            <a:spLocks noGrp="1"/>
          </p:cNvSpPr>
          <p:nvPr>
            <p:ph type="body" idx="2"/>
          </p:nvPr>
        </p:nvSpPr>
        <p:spPr>
          <a:xfrm>
            <a:off x="457200" y="1876680"/>
            <a:ext cx="10438818" cy="37813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E3D3C"/>
              </a:buClr>
              <a:buSzPts val="4400"/>
              <a:buFont typeface="Arial"/>
              <a:buNone/>
              <a:defRPr sz="4400" b="0" i="0" u="none" strike="noStrike" cap="none">
                <a:solidFill>
                  <a:srgbClr val="3E3D3C"/>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55" name="Google Shape;55;p17" descr="Official Syracuse University identity wordmark"/>
          <p:cNvPicPr preferRelativeResize="0"/>
          <p:nvPr/>
        </p:nvPicPr>
        <p:blipFill rotWithShape="1">
          <a:blip r:embed="rId2">
            <a:alphaModFix/>
          </a:blip>
          <a:srcRect/>
          <a:stretch/>
        </p:blipFill>
        <p:spPr>
          <a:xfrm>
            <a:off x="558800" y="6417231"/>
            <a:ext cx="1363304" cy="173971"/>
          </a:xfrm>
          <a:prstGeom prst="rect">
            <a:avLst/>
          </a:prstGeom>
          <a:noFill/>
          <a:ln>
            <a:noFill/>
          </a:ln>
        </p:spPr>
      </p:pic>
      <p:sp>
        <p:nvSpPr>
          <p:cNvPr id="56" name="Google Shape;56;p17"/>
          <p:cNvSpPr txBox="1">
            <a:spLocks noGrp="1"/>
          </p:cNvSpPr>
          <p:nvPr>
            <p:ph type="body" idx="3"/>
          </p:nvPr>
        </p:nvSpPr>
        <p:spPr>
          <a:xfrm>
            <a:off x="1988966" y="6334305"/>
            <a:ext cx="8907052" cy="363537"/>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6F777D"/>
              </a:buClr>
              <a:buSzPts val="1100"/>
              <a:buFont typeface="Arial"/>
              <a:buNone/>
              <a:defRPr sz="1100" b="0" i="0" u="none" strike="noStrike" cap="none">
                <a:solidFill>
                  <a:srgbClr val="6F777D"/>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no photo)">
  <p:cSld name="Section Title (no photo)">
    <p:bg>
      <p:bgPr>
        <a:solidFill>
          <a:schemeClr val="lt1"/>
        </a:solidFill>
        <a:effectLst/>
      </p:bgPr>
    </p:bg>
    <p:spTree>
      <p:nvGrpSpPr>
        <p:cNvPr id="1" name="Shape 57"/>
        <p:cNvGrpSpPr/>
        <p:nvPr/>
      </p:nvGrpSpPr>
      <p:grpSpPr>
        <a:xfrm>
          <a:off x="0" y="0"/>
          <a:ext cx="0" cy="0"/>
          <a:chOff x="0" y="0"/>
          <a:chExt cx="0" cy="0"/>
        </a:xfrm>
      </p:grpSpPr>
      <p:sp>
        <p:nvSpPr>
          <p:cNvPr id="58" name="Google Shape;58;p18"/>
          <p:cNvSpPr/>
          <p:nvPr/>
        </p:nvSpPr>
        <p:spPr>
          <a:xfrm>
            <a:off x="0" y="0"/>
            <a:ext cx="12192000" cy="6196914"/>
          </a:xfrm>
          <a:prstGeom prst="rect">
            <a:avLst/>
          </a:prstGeom>
          <a:solidFill>
            <a:srgbClr val="D445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9" name="Google Shape;59;p18"/>
          <p:cNvSpPr/>
          <p:nvPr/>
        </p:nvSpPr>
        <p:spPr>
          <a:xfrm>
            <a:off x="0" y="6196914"/>
            <a:ext cx="12192000" cy="6610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0" name="Google Shape;60;p18"/>
          <p:cNvSpPr txBox="1">
            <a:spLocks noGrp="1"/>
          </p:cNvSpPr>
          <p:nvPr>
            <p:ph type="sldNum" idx="12"/>
          </p:nvPr>
        </p:nvSpPr>
        <p:spPr>
          <a:xfrm>
            <a:off x="10896018" y="6332717"/>
            <a:ext cx="83878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u="none" strike="noStrike" cap="none">
                <a:solidFill>
                  <a:srgbClr val="D44500"/>
                </a:solidFill>
                <a:latin typeface="Arial"/>
                <a:ea typeface="Arial"/>
                <a:cs typeface="Arial"/>
                <a:sym typeface="Arial"/>
              </a:defRPr>
            </a:lvl1pPr>
            <a:lvl2pPr marL="0" lvl="1" indent="0" algn="r">
              <a:spcBef>
                <a:spcPts val="0"/>
              </a:spcBef>
              <a:buNone/>
              <a:defRPr sz="1000" b="0" i="0" u="none" strike="noStrike" cap="none">
                <a:solidFill>
                  <a:srgbClr val="D44500"/>
                </a:solidFill>
                <a:latin typeface="Arial"/>
                <a:ea typeface="Arial"/>
                <a:cs typeface="Arial"/>
                <a:sym typeface="Arial"/>
              </a:defRPr>
            </a:lvl2pPr>
            <a:lvl3pPr marL="0" lvl="2" indent="0" algn="r">
              <a:spcBef>
                <a:spcPts val="0"/>
              </a:spcBef>
              <a:buNone/>
              <a:defRPr sz="1000" b="0" i="0" u="none" strike="noStrike" cap="none">
                <a:solidFill>
                  <a:srgbClr val="D44500"/>
                </a:solidFill>
                <a:latin typeface="Arial"/>
                <a:ea typeface="Arial"/>
                <a:cs typeface="Arial"/>
                <a:sym typeface="Arial"/>
              </a:defRPr>
            </a:lvl3pPr>
            <a:lvl4pPr marL="0" lvl="3" indent="0" algn="r">
              <a:spcBef>
                <a:spcPts val="0"/>
              </a:spcBef>
              <a:buNone/>
              <a:defRPr sz="1000" b="0" i="0" u="none" strike="noStrike" cap="none">
                <a:solidFill>
                  <a:srgbClr val="D44500"/>
                </a:solidFill>
                <a:latin typeface="Arial"/>
                <a:ea typeface="Arial"/>
                <a:cs typeface="Arial"/>
                <a:sym typeface="Arial"/>
              </a:defRPr>
            </a:lvl4pPr>
            <a:lvl5pPr marL="0" lvl="4" indent="0" algn="r">
              <a:spcBef>
                <a:spcPts val="0"/>
              </a:spcBef>
              <a:buNone/>
              <a:defRPr sz="1000" b="0" i="0" u="none" strike="noStrike" cap="none">
                <a:solidFill>
                  <a:srgbClr val="D44500"/>
                </a:solidFill>
                <a:latin typeface="Arial"/>
                <a:ea typeface="Arial"/>
                <a:cs typeface="Arial"/>
                <a:sym typeface="Arial"/>
              </a:defRPr>
            </a:lvl5pPr>
            <a:lvl6pPr marL="0" lvl="5" indent="0" algn="r">
              <a:spcBef>
                <a:spcPts val="0"/>
              </a:spcBef>
              <a:buNone/>
              <a:defRPr sz="1000" b="0" i="0" u="none" strike="noStrike" cap="none">
                <a:solidFill>
                  <a:srgbClr val="D44500"/>
                </a:solidFill>
                <a:latin typeface="Arial"/>
                <a:ea typeface="Arial"/>
                <a:cs typeface="Arial"/>
                <a:sym typeface="Arial"/>
              </a:defRPr>
            </a:lvl6pPr>
            <a:lvl7pPr marL="0" lvl="6" indent="0" algn="r">
              <a:spcBef>
                <a:spcPts val="0"/>
              </a:spcBef>
              <a:buNone/>
              <a:defRPr sz="1000" b="0" i="0" u="none" strike="noStrike" cap="none">
                <a:solidFill>
                  <a:srgbClr val="D44500"/>
                </a:solidFill>
                <a:latin typeface="Arial"/>
                <a:ea typeface="Arial"/>
                <a:cs typeface="Arial"/>
                <a:sym typeface="Arial"/>
              </a:defRPr>
            </a:lvl7pPr>
            <a:lvl8pPr marL="0" lvl="7" indent="0" algn="r">
              <a:spcBef>
                <a:spcPts val="0"/>
              </a:spcBef>
              <a:buNone/>
              <a:defRPr sz="1000" b="0" i="0" u="none" strike="noStrike" cap="none">
                <a:solidFill>
                  <a:srgbClr val="D44500"/>
                </a:solidFill>
                <a:latin typeface="Arial"/>
                <a:ea typeface="Arial"/>
                <a:cs typeface="Arial"/>
                <a:sym typeface="Arial"/>
              </a:defRPr>
            </a:lvl8pPr>
            <a:lvl9pPr marL="0" lvl="8" indent="0" algn="r">
              <a:spcBef>
                <a:spcPts val="0"/>
              </a:spcBef>
              <a:buNone/>
              <a:defRPr sz="1000" b="0" i="0" u="none" strike="noStrike" cap="none">
                <a:solidFill>
                  <a:srgbClr val="D445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1" name="Google Shape;61;p18"/>
          <p:cNvSpPr txBox="1">
            <a:spLocks noGrp="1"/>
          </p:cNvSpPr>
          <p:nvPr>
            <p:ph type="title"/>
          </p:nvPr>
        </p:nvSpPr>
        <p:spPr>
          <a:xfrm>
            <a:off x="457200" y="2362200"/>
            <a:ext cx="10438818" cy="24447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1"/>
              </a:buClr>
              <a:buSzPts val="4800"/>
              <a:buFont typeface="Arial"/>
              <a:buNone/>
              <a:defRPr sz="48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62" name="Google Shape;62;p18" descr="Official Syracuse University identity wordmark"/>
          <p:cNvPicPr preferRelativeResize="0"/>
          <p:nvPr/>
        </p:nvPicPr>
        <p:blipFill rotWithShape="1">
          <a:blip r:embed="rId2">
            <a:alphaModFix/>
          </a:blip>
          <a:srcRect/>
          <a:stretch/>
        </p:blipFill>
        <p:spPr>
          <a:xfrm>
            <a:off x="558800" y="6417231"/>
            <a:ext cx="1363304" cy="173971"/>
          </a:xfrm>
          <a:prstGeom prst="rect">
            <a:avLst/>
          </a:prstGeom>
          <a:noFill/>
          <a:ln>
            <a:noFill/>
          </a:ln>
        </p:spPr>
      </p:pic>
      <p:sp>
        <p:nvSpPr>
          <p:cNvPr id="63" name="Google Shape;63;p18"/>
          <p:cNvSpPr txBox="1">
            <a:spLocks noGrp="1"/>
          </p:cNvSpPr>
          <p:nvPr>
            <p:ph type="body" idx="1"/>
          </p:nvPr>
        </p:nvSpPr>
        <p:spPr>
          <a:xfrm>
            <a:off x="1988966" y="6335892"/>
            <a:ext cx="8907052" cy="36512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6F777D"/>
              </a:buClr>
              <a:buSzPts val="1100"/>
              <a:buFont typeface="Arial"/>
              <a:buNone/>
              <a:defRPr sz="1100" b="0" i="0" u="none" strike="noStrike" cap="none">
                <a:solidFill>
                  <a:srgbClr val="6F777D"/>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eading w/ Bullets + Photo">
  <p:cSld name="Heading w/ Bullets + Photo">
    <p:spTree>
      <p:nvGrpSpPr>
        <p:cNvPr id="1" name="Shape 64"/>
        <p:cNvGrpSpPr/>
        <p:nvPr/>
      </p:nvGrpSpPr>
      <p:grpSpPr>
        <a:xfrm>
          <a:off x="0" y="0"/>
          <a:ext cx="0" cy="0"/>
          <a:chOff x="0" y="0"/>
          <a:chExt cx="0" cy="0"/>
        </a:xfrm>
      </p:grpSpPr>
      <p:sp>
        <p:nvSpPr>
          <p:cNvPr id="65" name="Google Shape;65;p19"/>
          <p:cNvSpPr/>
          <p:nvPr/>
        </p:nvSpPr>
        <p:spPr>
          <a:xfrm>
            <a:off x="0" y="6196914"/>
            <a:ext cx="12192000" cy="6610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6" name="Google Shape;66;p19"/>
          <p:cNvSpPr txBox="1">
            <a:spLocks noGrp="1"/>
          </p:cNvSpPr>
          <p:nvPr>
            <p:ph type="sldNum" idx="12"/>
          </p:nvPr>
        </p:nvSpPr>
        <p:spPr>
          <a:xfrm>
            <a:off x="10896018" y="6332717"/>
            <a:ext cx="83878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u="none" strike="noStrike" cap="none">
                <a:solidFill>
                  <a:srgbClr val="D44500"/>
                </a:solidFill>
                <a:latin typeface="Arial"/>
                <a:ea typeface="Arial"/>
                <a:cs typeface="Arial"/>
                <a:sym typeface="Arial"/>
              </a:defRPr>
            </a:lvl1pPr>
            <a:lvl2pPr marL="0" lvl="1" indent="0" algn="r">
              <a:spcBef>
                <a:spcPts val="0"/>
              </a:spcBef>
              <a:buNone/>
              <a:defRPr sz="1000" b="0" i="0" u="none" strike="noStrike" cap="none">
                <a:solidFill>
                  <a:srgbClr val="D44500"/>
                </a:solidFill>
                <a:latin typeface="Arial"/>
                <a:ea typeface="Arial"/>
                <a:cs typeface="Arial"/>
                <a:sym typeface="Arial"/>
              </a:defRPr>
            </a:lvl2pPr>
            <a:lvl3pPr marL="0" lvl="2" indent="0" algn="r">
              <a:spcBef>
                <a:spcPts val="0"/>
              </a:spcBef>
              <a:buNone/>
              <a:defRPr sz="1000" b="0" i="0" u="none" strike="noStrike" cap="none">
                <a:solidFill>
                  <a:srgbClr val="D44500"/>
                </a:solidFill>
                <a:latin typeface="Arial"/>
                <a:ea typeface="Arial"/>
                <a:cs typeface="Arial"/>
                <a:sym typeface="Arial"/>
              </a:defRPr>
            </a:lvl3pPr>
            <a:lvl4pPr marL="0" lvl="3" indent="0" algn="r">
              <a:spcBef>
                <a:spcPts val="0"/>
              </a:spcBef>
              <a:buNone/>
              <a:defRPr sz="1000" b="0" i="0" u="none" strike="noStrike" cap="none">
                <a:solidFill>
                  <a:srgbClr val="D44500"/>
                </a:solidFill>
                <a:latin typeface="Arial"/>
                <a:ea typeface="Arial"/>
                <a:cs typeface="Arial"/>
                <a:sym typeface="Arial"/>
              </a:defRPr>
            </a:lvl4pPr>
            <a:lvl5pPr marL="0" lvl="4" indent="0" algn="r">
              <a:spcBef>
                <a:spcPts val="0"/>
              </a:spcBef>
              <a:buNone/>
              <a:defRPr sz="1000" b="0" i="0" u="none" strike="noStrike" cap="none">
                <a:solidFill>
                  <a:srgbClr val="D44500"/>
                </a:solidFill>
                <a:latin typeface="Arial"/>
                <a:ea typeface="Arial"/>
                <a:cs typeface="Arial"/>
                <a:sym typeface="Arial"/>
              </a:defRPr>
            </a:lvl5pPr>
            <a:lvl6pPr marL="0" lvl="5" indent="0" algn="r">
              <a:spcBef>
                <a:spcPts val="0"/>
              </a:spcBef>
              <a:buNone/>
              <a:defRPr sz="1000" b="0" i="0" u="none" strike="noStrike" cap="none">
                <a:solidFill>
                  <a:srgbClr val="D44500"/>
                </a:solidFill>
                <a:latin typeface="Arial"/>
                <a:ea typeface="Arial"/>
                <a:cs typeface="Arial"/>
                <a:sym typeface="Arial"/>
              </a:defRPr>
            </a:lvl6pPr>
            <a:lvl7pPr marL="0" lvl="6" indent="0" algn="r">
              <a:spcBef>
                <a:spcPts val="0"/>
              </a:spcBef>
              <a:buNone/>
              <a:defRPr sz="1000" b="0" i="0" u="none" strike="noStrike" cap="none">
                <a:solidFill>
                  <a:srgbClr val="D44500"/>
                </a:solidFill>
                <a:latin typeface="Arial"/>
                <a:ea typeface="Arial"/>
                <a:cs typeface="Arial"/>
                <a:sym typeface="Arial"/>
              </a:defRPr>
            </a:lvl7pPr>
            <a:lvl8pPr marL="0" lvl="7" indent="0" algn="r">
              <a:spcBef>
                <a:spcPts val="0"/>
              </a:spcBef>
              <a:buNone/>
              <a:defRPr sz="1000" b="0" i="0" u="none" strike="noStrike" cap="none">
                <a:solidFill>
                  <a:srgbClr val="D44500"/>
                </a:solidFill>
                <a:latin typeface="Arial"/>
                <a:ea typeface="Arial"/>
                <a:cs typeface="Arial"/>
                <a:sym typeface="Arial"/>
              </a:defRPr>
            </a:lvl8pPr>
            <a:lvl9pPr marL="0" lvl="8" indent="0" algn="r">
              <a:spcBef>
                <a:spcPts val="0"/>
              </a:spcBef>
              <a:buNone/>
              <a:defRPr sz="1000" b="0" i="0" u="none" strike="noStrike" cap="none">
                <a:solidFill>
                  <a:srgbClr val="D445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19"/>
          <p:cNvSpPr txBox="1">
            <a:spLocks noGrp="1"/>
          </p:cNvSpPr>
          <p:nvPr>
            <p:ph type="title"/>
          </p:nvPr>
        </p:nvSpPr>
        <p:spPr>
          <a:xfrm>
            <a:off x="457200" y="253938"/>
            <a:ext cx="11277600" cy="6329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8" name="Google Shape;68;p19"/>
          <p:cNvSpPr txBox="1">
            <a:spLocks noGrp="1"/>
          </p:cNvSpPr>
          <p:nvPr>
            <p:ph type="body" idx="1"/>
          </p:nvPr>
        </p:nvSpPr>
        <p:spPr>
          <a:xfrm>
            <a:off x="457200" y="1093152"/>
            <a:ext cx="5401434" cy="4612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E3D3C"/>
              </a:buClr>
              <a:buSzPts val="2400"/>
              <a:buFont typeface="Arial"/>
              <a:buNone/>
              <a:defRPr sz="2400" b="0" i="1" u="none" strike="noStrike" cap="none">
                <a:solidFill>
                  <a:srgbClr val="3E3D3C"/>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9" name="Google Shape;69;p19"/>
          <p:cNvSpPr txBox="1">
            <a:spLocks noGrp="1"/>
          </p:cNvSpPr>
          <p:nvPr>
            <p:ph type="body" idx="2"/>
          </p:nvPr>
        </p:nvSpPr>
        <p:spPr>
          <a:xfrm>
            <a:off x="457200" y="1844691"/>
            <a:ext cx="5401434" cy="35122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E3D3C"/>
              </a:buClr>
              <a:buSzPts val="2800"/>
              <a:buFont typeface="Arial"/>
              <a:buNone/>
              <a:defRPr sz="2800" b="0" i="0" u="none" strike="noStrike" cap="none">
                <a:solidFill>
                  <a:srgbClr val="3E3D3C"/>
                </a:solidFill>
                <a:latin typeface="Arial"/>
                <a:ea typeface="Arial"/>
                <a:cs typeface="Arial"/>
                <a:sym typeface="Arial"/>
              </a:defRPr>
            </a:lvl1pPr>
            <a:lvl2pPr marL="914400" marR="0" lvl="1" indent="-320040" algn="l" rtl="0">
              <a:lnSpc>
                <a:spcPct val="90000"/>
              </a:lnSpc>
              <a:spcBef>
                <a:spcPts val="600"/>
              </a:spcBef>
              <a:spcAft>
                <a:spcPts val="0"/>
              </a:spcAft>
              <a:buClr>
                <a:srgbClr val="3E3D3C"/>
              </a:buClr>
              <a:buSzPts val="1440"/>
              <a:buFont typeface="Arial"/>
              <a:buChar char="•"/>
              <a:defRPr sz="2400" b="0" i="0" u="none" strike="noStrike" cap="none">
                <a:solidFill>
                  <a:srgbClr val="3E3D3C"/>
                </a:solidFill>
                <a:latin typeface="Arial"/>
                <a:ea typeface="Arial"/>
                <a:cs typeface="Arial"/>
                <a:sym typeface="Arial"/>
              </a:defRPr>
            </a:lvl2pPr>
            <a:lvl3pPr marL="1371600" marR="0" lvl="2" indent="-304800" algn="l" rtl="0">
              <a:lnSpc>
                <a:spcPct val="90000"/>
              </a:lnSpc>
              <a:spcBef>
                <a:spcPts val="500"/>
              </a:spcBef>
              <a:spcAft>
                <a:spcPts val="0"/>
              </a:spcAft>
              <a:buClr>
                <a:srgbClr val="3E3D3C"/>
              </a:buClr>
              <a:buSzPts val="1200"/>
              <a:buFont typeface="Arial"/>
              <a:buChar char="•"/>
              <a:defRPr sz="2000" b="0" i="0" u="none" strike="noStrike" cap="none">
                <a:solidFill>
                  <a:srgbClr val="3E3D3C"/>
                </a:solidFill>
                <a:latin typeface="Arial"/>
                <a:ea typeface="Arial"/>
                <a:cs typeface="Arial"/>
                <a:sym typeface="Arial"/>
              </a:defRPr>
            </a:lvl3pPr>
            <a:lvl4pPr marL="1828800" marR="0" lvl="3" indent="-297180" algn="l" rtl="0">
              <a:lnSpc>
                <a:spcPct val="90000"/>
              </a:lnSpc>
              <a:spcBef>
                <a:spcPts val="500"/>
              </a:spcBef>
              <a:spcAft>
                <a:spcPts val="0"/>
              </a:spcAft>
              <a:buClr>
                <a:srgbClr val="3E3D3C"/>
              </a:buClr>
              <a:buSzPts val="1080"/>
              <a:buFont typeface="Arial"/>
              <a:buChar char="•"/>
              <a:defRPr sz="1800" b="0" i="0" u="none" strike="noStrike" cap="none">
                <a:solidFill>
                  <a:srgbClr val="3E3D3C"/>
                </a:solidFill>
                <a:latin typeface="Arial"/>
                <a:ea typeface="Arial"/>
                <a:cs typeface="Arial"/>
                <a:sym typeface="Arial"/>
              </a:defRPr>
            </a:lvl4pPr>
            <a:lvl5pPr marL="2286000" marR="0" lvl="4" indent="-297179" algn="l" rtl="0">
              <a:lnSpc>
                <a:spcPct val="90000"/>
              </a:lnSpc>
              <a:spcBef>
                <a:spcPts val="500"/>
              </a:spcBef>
              <a:spcAft>
                <a:spcPts val="0"/>
              </a:spcAft>
              <a:buClr>
                <a:srgbClr val="3E3D3C"/>
              </a:buClr>
              <a:buSzPts val="1080"/>
              <a:buFont typeface="Arial"/>
              <a:buChar char="•"/>
              <a:defRPr sz="1800" b="0" i="0" u="none" strike="noStrike" cap="none">
                <a:solidFill>
                  <a:srgbClr val="3E3D3C"/>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0" name="Google Shape;70;p19"/>
          <p:cNvSpPr>
            <a:spLocks noGrp="1"/>
          </p:cNvSpPr>
          <p:nvPr>
            <p:ph type="pic" idx="3"/>
          </p:nvPr>
        </p:nvSpPr>
        <p:spPr>
          <a:xfrm>
            <a:off x="6096000" y="914401"/>
            <a:ext cx="6096000" cy="528251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71" name="Google Shape;71;p19" descr="Official Syracuse University identity wordmark"/>
          <p:cNvPicPr preferRelativeResize="0"/>
          <p:nvPr/>
        </p:nvPicPr>
        <p:blipFill rotWithShape="1">
          <a:blip r:embed="rId2">
            <a:alphaModFix/>
          </a:blip>
          <a:srcRect/>
          <a:stretch/>
        </p:blipFill>
        <p:spPr>
          <a:xfrm>
            <a:off x="558800" y="6417231"/>
            <a:ext cx="1363304" cy="173971"/>
          </a:xfrm>
          <a:prstGeom prst="rect">
            <a:avLst/>
          </a:prstGeom>
          <a:noFill/>
          <a:ln>
            <a:noFill/>
          </a:ln>
        </p:spPr>
      </p:pic>
      <p:sp>
        <p:nvSpPr>
          <p:cNvPr id="72" name="Google Shape;72;p19"/>
          <p:cNvSpPr txBox="1">
            <a:spLocks noGrp="1"/>
          </p:cNvSpPr>
          <p:nvPr>
            <p:ph type="body" idx="4"/>
          </p:nvPr>
        </p:nvSpPr>
        <p:spPr>
          <a:xfrm>
            <a:off x="1988966" y="6334305"/>
            <a:ext cx="8907052" cy="363537"/>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6F777D"/>
              </a:buClr>
              <a:buSzPts val="1100"/>
              <a:buFont typeface="Arial"/>
              <a:buNone/>
              <a:defRPr sz="1100" b="0" i="0" u="none" strike="noStrike" cap="none">
                <a:solidFill>
                  <a:srgbClr val="6F777D"/>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p:cSld name="Table">
    <p:bg>
      <p:bgPr>
        <a:solidFill>
          <a:schemeClr val="lt1"/>
        </a:solidFill>
        <a:effectLst/>
      </p:bgPr>
    </p:bg>
    <p:spTree>
      <p:nvGrpSpPr>
        <p:cNvPr id="1" name="Shape 73"/>
        <p:cNvGrpSpPr/>
        <p:nvPr/>
      </p:nvGrpSpPr>
      <p:grpSpPr>
        <a:xfrm>
          <a:off x="0" y="0"/>
          <a:ext cx="0" cy="0"/>
          <a:chOff x="0" y="0"/>
          <a:chExt cx="0" cy="0"/>
        </a:xfrm>
      </p:grpSpPr>
      <p:sp>
        <p:nvSpPr>
          <p:cNvPr id="74" name="Google Shape;74;p20"/>
          <p:cNvSpPr/>
          <p:nvPr/>
        </p:nvSpPr>
        <p:spPr>
          <a:xfrm>
            <a:off x="0" y="6196914"/>
            <a:ext cx="12192000" cy="6610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5" name="Google Shape;75;p20"/>
          <p:cNvSpPr txBox="1">
            <a:spLocks noGrp="1"/>
          </p:cNvSpPr>
          <p:nvPr>
            <p:ph type="sldNum" idx="12"/>
          </p:nvPr>
        </p:nvSpPr>
        <p:spPr>
          <a:xfrm>
            <a:off x="10896018" y="6332717"/>
            <a:ext cx="83878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u="none" strike="noStrike" cap="none">
                <a:solidFill>
                  <a:srgbClr val="D44500"/>
                </a:solidFill>
                <a:latin typeface="Arial"/>
                <a:ea typeface="Arial"/>
                <a:cs typeface="Arial"/>
                <a:sym typeface="Arial"/>
              </a:defRPr>
            </a:lvl1pPr>
            <a:lvl2pPr marL="0" lvl="1" indent="0" algn="r">
              <a:spcBef>
                <a:spcPts val="0"/>
              </a:spcBef>
              <a:buNone/>
              <a:defRPr sz="1000" b="0" i="0" u="none" strike="noStrike" cap="none">
                <a:solidFill>
                  <a:srgbClr val="D44500"/>
                </a:solidFill>
                <a:latin typeface="Arial"/>
                <a:ea typeface="Arial"/>
                <a:cs typeface="Arial"/>
                <a:sym typeface="Arial"/>
              </a:defRPr>
            </a:lvl2pPr>
            <a:lvl3pPr marL="0" lvl="2" indent="0" algn="r">
              <a:spcBef>
                <a:spcPts val="0"/>
              </a:spcBef>
              <a:buNone/>
              <a:defRPr sz="1000" b="0" i="0" u="none" strike="noStrike" cap="none">
                <a:solidFill>
                  <a:srgbClr val="D44500"/>
                </a:solidFill>
                <a:latin typeface="Arial"/>
                <a:ea typeface="Arial"/>
                <a:cs typeface="Arial"/>
                <a:sym typeface="Arial"/>
              </a:defRPr>
            </a:lvl3pPr>
            <a:lvl4pPr marL="0" lvl="3" indent="0" algn="r">
              <a:spcBef>
                <a:spcPts val="0"/>
              </a:spcBef>
              <a:buNone/>
              <a:defRPr sz="1000" b="0" i="0" u="none" strike="noStrike" cap="none">
                <a:solidFill>
                  <a:srgbClr val="D44500"/>
                </a:solidFill>
                <a:latin typeface="Arial"/>
                <a:ea typeface="Arial"/>
                <a:cs typeface="Arial"/>
                <a:sym typeface="Arial"/>
              </a:defRPr>
            </a:lvl4pPr>
            <a:lvl5pPr marL="0" lvl="4" indent="0" algn="r">
              <a:spcBef>
                <a:spcPts val="0"/>
              </a:spcBef>
              <a:buNone/>
              <a:defRPr sz="1000" b="0" i="0" u="none" strike="noStrike" cap="none">
                <a:solidFill>
                  <a:srgbClr val="D44500"/>
                </a:solidFill>
                <a:latin typeface="Arial"/>
                <a:ea typeface="Arial"/>
                <a:cs typeface="Arial"/>
                <a:sym typeface="Arial"/>
              </a:defRPr>
            </a:lvl5pPr>
            <a:lvl6pPr marL="0" lvl="5" indent="0" algn="r">
              <a:spcBef>
                <a:spcPts val="0"/>
              </a:spcBef>
              <a:buNone/>
              <a:defRPr sz="1000" b="0" i="0" u="none" strike="noStrike" cap="none">
                <a:solidFill>
                  <a:srgbClr val="D44500"/>
                </a:solidFill>
                <a:latin typeface="Arial"/>
                <a:ea typeface="Arial"/>
                <a:cs typeface="Arial"/>
                <a:sym typeface="Arial"/>
              </a:defRPr>
            </a:lvl6pPr>
            <a:lvl7pPr marL="0" lvl="6" indent="0" algn="r">
              <a:spcBef>
                <a:spcPts val="0"/>
              </a:spcBef>
              <a:buNone/>
              <a:defRPr sz="1000" b="0" i="0" u="none" strike="noStrike" cap="none">
                <a:solidFill>
                  <a:srgbClr val="D44500"/>
                </a:solidFill>
                <a:latin typeface="Arial"/>
                <a:ea typeface="Arial"/>
                <a:cs typeface="Arial"/>
                <a:sym typeface="Arial"/>
              </a:defRPr>
            </a:lvl7pPr>
            <a:lvl8pPr marL="0" lvl="7" indent="0" algn="r">
              <a:spcBef>
                <a:spcPts val="0"/>
              </a:spcBef>
              <a:buNone/>
              <a:defRPr sz="1000" b="0" i="0" u="none" strike="noStrike" cap="none">
                <a:solidFill>
                  <a:srgbClr val="D44500"/>
                </a:solidFill>
                <a:latin typeface="Arial"/>
                <a:ea typeface="Arial"/>
                <a:cs typeface="Arial"/>
                <a:sym typeface="Arial"/>
              </a:defRPr>
            </a:lvl8pPr>
            <a:lvl9pPr marL="0" lvl="8" indent="0" algn="r">
              <a:spcBef>
                <a:spcPts val="0"/>
              </a:spcBef>
              <a:buNone/>
              <a:defRPr sz="1000" b="0" i="0" u="none" strike="noStrike" cap="none">
                <a:solidFill>
                  <a:srgbClr val="D445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6" name="Google Shape;76;p20"/>
          <p:cNvSpPr txBox="1">
            <a:spLocks noGrp="1"/>
          </p:cNvSpPr>
          <p:nvPr>
            <p:ph type="title"/>
          </p:nvPr>
        </p:nvSpPr>
        <p:spPr>
          <a:xfrm>
            <a:off x="457200" y="253938"/>
            <a:ext cx="11277600" cy="6329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7" name="Google Shape;77;p20"/>
          <p:cNvSpPr>
            <a:spLocks noGrp="1"/>
          </p:cNvSpPr>
          <p:nvPr>
            <p:ph type="tbl" idx="2"/>
          </p:nvPr>
        </p:nvSpPr>
        <p:spPr>
          <a:xfrm>
            <a:off x="457201" y="1806575"/>
            <a:ext cx="11277600" cy="385824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pic>
        <p:nvPicPr>
          <p:cNvPr id="78" name="Google Shape;78;p20" descr="Official Syracuse University identity wordmark"/>
          <p:cNvPicPr preferRelativeResize="0"/>
          <p:nvPr/>
        </p:nvPicPr>
        <p:blipFill rotWithShape="1">
          <a:blip r:embed="rId2">
            <a:alphaModFix/>
          </a:blip>
          <a:srcRect/>
          <a:stretch/>
        </p:blipFill>
        <p:spPr>
          <a:xfrm>
            <a:off x="558800" y="6417231"/>
            <a:ext cx="1363304" cy="173971"/>
          </a:xfrm>
          <a:prstGeom prst="rect">
            <a:avLst/>
          </a:prstGeom>
          <a:noFill/>
          <a:ln>
            <a:noFill/>
          </a:ln>
        </p:spPr>
      </p:pic>
      <p:sp>
        <p:nvSpPr>
          <p:cNvPr id="79" name="Google Shape;79;p20"/>
          <p:cNvSpPr txBox="1">
            <a:spLocks noGrp="1"/>
          </p:cNvSpPr>
          <p:nvPr>
            <p:ph type="body" idx="1"/>
          </p:nvPr>
        </p:nvSpPr>
        <p:spPr>
          <a:xfrm>
            <a:off x="1988966" y="6334305"/>
            <a:ext cx="8907052" cy="363537"/>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6F777D"/>
              </a:buClr>
              <a:buSzPts val="1100"/>
              <a:buFont typeface="Arial"/>
              <a:buNone/>
              <a:defRPr sz="1100" b="0" i="0" u="none" strike="noStrike" cap="none">
                <a:solidFill>
                  <a:srgbClr val="6F777D"/>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sldNum" idx="12"/>
          </p:nvPr>
        </p:nvSpPr>
        <p:spPr>
          <a:xfrm>
            <a:off x="8991600" y="632546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1" i="0" u="none" strike="noStrike" cap="none">
                <a:solidFill>
                  <a:srgbClr val="D44500"/>
                </a:solidFill>
                <a:latin typeface="Trebuchet MS"/>
                <a:ea typeface="Trebuchet MS"/>
                <a:cs typeface="Trebuchet MS"/>
                <a:sym typeface="Trebuchet MS"/>
              </a:defRPr>
            </a:lvl1pPr>
            <a:lvl2pPr marL="0" marR="0" lvl="1" indent="0" algn="r" rtl="0">
              <a:spcBef>
                <a:spcPts val="0"/>
              </a:spcBef>
              <a:buNone/>
              <a:defRPr sz="1000" b="1" i="0" u="none" strike="noStrike" cap="none">
                <a:solidFill>
                  <a:srgbClr val="D44500"/>
                </a:solidFill>
                <a:latin typeface="Trebuchet MS"/>
                <a:ea typeface="Trebuchet MS"/>
                <a:cs typeface="Trebuchet MS"/>
                <a:sym typeface="Trebuchet MS"/>
              </a:defRPr>
            </a:lvl2pPr>
            <a:lvl3pPr marL="0" marR="0" lvl="2" indent="0" algn="r" rtl="0">
              <a:spcBef>
                <a:spcPts val="0"/>
              </a:spcBef>
              <a:buNone/>
              <a:defRPr sz="1000" b="1" i="0" u="none" strike="noStrike" cap="none">
                <a:solidFill>
                  <a:srgbClr val="D44500"/>
                </a:solidFill>
                <a:latin typeface="Trebuchet MS"/>
                <a:ea typeface="Trebuchet MS"/>
                <a:cs typeface="Trebuchet MS"/>
                <a:sym typeface="Trebuchet MS"/>
              </a:defRPr>
            </a:lvl3pPr>
            <a:lvl4pPr marL="0" marR="0" lvl="3" indent="0" algn="r" rtl="0">
              <a:spcBef>
                <a:spcPts val="0"/>
              </a:spcBef>
              <a:buNone/>
              <a:defRPr sz="1000" b="1" i="0" u="none" strike="noStrike" cap="none">
                <a:solidFill>
                  <a:srgbClr val="D44500"/>
                </a:solidFill>
                <a:latin typeface="Trebuchet MS"/>
                <a:ea typeface="Trebuchet MS"/>
                <a:cs typeface="Trebuchet MS"/>
                <a:sym typeface="Trebuchet MS"/>
              </a:defRPr>
            </a:lvl4pPr>
            <a:lvl5pPr marL="0" marR="0" lvl="4" indent="0" algn="r" rtl="0">
              <a:spcBef>
                <a:spcPts val="0"/>
              </a:spcBef>
              <a:buNone/>
              <a:defRPr sz="1000" b="1" i="0" u="none" strike="noStrike" cap="none">
                <a:solidFill>
                  <a:srgbClr val="D44500"/>
                </a:solidFill>
                <a:latin typeface="Trebuchet MS"/>
                <a:ea typeface="Trebuchet MS"/>
                <a:cs typeface="Trebuchet MS"/>
                <a:sym typeface="Trebuchet MS"/>
              </a:defRPr>
            </a:lvl5pPr>
            <a:lvl6pPr marL="0" marR="0" lvl="5" indent="0" algn="r" rtl="0">
              <a:spcBef>
                <a:spcPts val="0"/>
              </a:spcBef>
              <a:buNone/>
              <a:defRPr sz="1000" b="1" i="0" u="none" strike="noStrike" cap="none">
                <a:solidFill>
                  <a:srgbClr val="D44500"/>
                </a:solidFill>
                <a:latin typeface="Trebuchet MS"/>
                <a:ea typeface="Trebuchet MS"/>
                <a:cs typeface="Trebuchet MS"/>
                <a:sym typeface="Trebuchet MS"/>
              </a:defRPr>
            </a:lvl6pPr>
            <a:lvl7pPr marL="0" marR="0" lvl="6" indent="0" algn="r" rtl="0">
              <a:spcBef>
                <a:spcPts val="0"/>
              </a:spcBef>
              <a:buNone/>
              <a:defRPr sz="1000" b="1" i="0" u="none" strike="noStrike" cap="none">
                <a:solidFill>
                  <a:srgbClr val="D44500"/>
                </a:solidFill>
                <a:latin typeface="Trebuchet MS"/>
                <a:ea typeface="Trebuchet MS"/>
                <a:cs typeface="Trebuchet MS"/>
                <a:sym typeface="Trebuchet MS"/>
              </a:defRPr>
            </a:lvl7pPr>
            <a:lvl8pPr marL="0" marR="0" lvl="7" indent="0" algn="r" rtl="0">
              <a:spcBef>
                <a:spcPts val="0"/>
              </a:spcBef>
              <a:buNone/>
              <a:defRPr sz="1000" b="1" i="0" u="none" strike="noStrike" cap="none">
                <a:solidFill>
                  <a:srgbClr val="D44500"/>
                </a:solidFill>
                <a:latin typeface="Trebuchet MS"/>
                <a:ea typeface="Trebuchet MS"/>
                <a:cs typeface="Trebuchet MS"/>
                <a:sym typeface="Trebuchet MS"/>
              </a:defRPr>
            </a:lvl8pPr>
            <a:lvl9pPr marL="0" marR="0" lvl="8" indent="0" algn="r" rtl="0">
              <a:spcBef>
                <a:spcPts val="0"/>
              </a:spcBef>
              <a:buNone/>
              <a:defRPr sz="1000" b="1" i="0" u="none" strike="noStrike" cap="none">
                <a:solidFill>
                  <a:srgbClr val="D445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11" name="Google Shape;11;p12"/>
          <p:cNvSpPr/>
          <p:nvPr/>
        </p:nvSpPr>
        <p:spPr>
          <a:xfrm>
            <a:off x="0" y="0"/>
            <a:ext cx="12192000" cy="6857999"/>
          </a:xfrm>
          <a:prstGeom prst="rect">
            <a:avLst/>
          </a:prstGeom>
          <a:solidFill>
            <a:srgbClr val="E8EA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 name="Google Shape;12;p12"/>
          <p:cNvSpPr/>
          <p:nvPr/>
        </p:nvSpPr>
        <p:spPr>
          <a:xfrm>
            <a:off x="0" y="0"/>
            <a:ext cx="12192000" cy="914400"/>
          </a:xfrm>
          <a:prstGeom prst="rect">
            <a:avLst/>
          </a:prstGeom>
          <a:solidFill>
            <a:srgbClr val="D445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pos="288">
          <p15:clr>
            <a:srgbClr val="F26B43"/>
          </p15:clr>
        </p15:guide>
        <p15:guide id="3" pos="7392">
          <p15:clr>
            <a:srgbClr val="F26B43"/>
          </p15:clr>
        </p15:guide>
        <p15:guide id="4" orient="horz" pos="2376">
          <p15:clr>
            <a:srgbClr val="F26B43"/>
          </p15:clr>
        </p15:guide>
        <p15:guide id="5" orient="horz" pos="3264">
          <p15:clr>
            <a:srgbClr val="F26B43"/>
          </p15:clr>
        </p15:guide>
        <p15:guide id="6" orient="horz" pos="1488">
          <p15:clr>
            <a:srgbClr val="F26B43"/>
          </p15:clr>
        </p15:guide>
        <p15:guide id="7" orient="horz" pos="4128">
          <p15:clr>
            <a:srgbClr val="F26B43"/>
          </p15:clr>
        </p15:guide>
        <p15:guide id="8" orient="horz" pos="576">
          <p15:clr>
            <a:srgbClr val="F26B43"/>
          </p15:clr>
        </p15:guide>
        <p15:guide id="9" pos="556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2.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4.tiff"/></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6.tiff"/></Relationships>
</file>

<file path=ppt/slides/_rels/slide14.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tiff"/><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tiff"/></Relationships>
</file>

<file path=ppt/slides/_rels/slide1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3.tiff"/></Relationships>
</file>

<file path=ppt/slides/_rels/slide1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8.tiff"/></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0.tif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hyperlink" Target="http://artragegallery.org/" TargetMode="External"/><Relationship Id="rId3" Type="http://schemas.openxmlformats.org/officeDocument/2006/relationships/hyperlink" Target="http://everson.org/home.php" TargetMode="External"/><Relationship Id="rId7" Type="http://schemas.openxmlformats.org/officeDocument/2006/relationships/hyperlink" Target="http://www.cnyhistory.org/"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onondagacountyparks.com/salt-museum/" TargetMode="External"/><Relationship Id="rId11" Type="http://schemas.openxmlformats.org/officeDocument/2006/relationships/image" Target="../media/image34.jpeg"/><Relationship Id="rId5" Type="http://schemas.openxmlformats.org/officeDocument/2006/relationships/hyperlink" Target="http://eriecanalmuseum.org/" TargetMode="External"/><Relationship Id="rId10" Type="http://schemas.openxmlformats.org/officeDocument/2006/relationships/hyperlink" Target="http://cnyarts.org/" TargetMode="External"/><Relationship Id="rId4" Type="http://schemas.openxmlformats.org/officeDocument/2006/relationships/hyperlink" Target="http://www.most.org/" TargetMode="External"/><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7.tiff"/><Relationship Id="rId4" Type="http://schemas.openxmlformats.org/officeDocument/2006/relationships/image" Target="../media/image36.tiff"/></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2.tiff"/></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tiff"/><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
          <p:cNvSpPr txBox="1">
            <a:spLocks noGrp="1"/>
          </p:cNvSpPr>
          <p:nvPr>
            <p:ph type="sldNum" idx="12"/>
          </p:nvPr>
        </p:nvSpPr>
        <p:spPr>
          <a:xfrm>
            <a:off x="10896018" y="6332717"/>
            <a:ext cx="83878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sp>
        <p:nvSpPr>
          <p:cNvPr id="86" name="Google Shape;86;p1"/>
          <p:cNvSpPr txBox="1">
            <a:spLocks noGrp="1"/>
          </p:cNvSpPr>
          <p:nvPr>
            <p:ph type="title"/>
          </p:nvPr>
        </p:nvSpPr>
        <p:spPr>
          <a:xfrm>
            <a:off x="625364" y="2587739"/>
            <a:ext cx="5156421" cy="4715122"/>
          </a:xfrm>
          <a:prstGeom prst="rect">
            <a:avLst/>
          </a:prstGeom>
          <a:noFill/>
          <a:ln>
            <a:noFill/>
          </a:ln>
        </p:spPr>
        <p:txBody>
          <a:bodyPr spcFirstLastPara="1" wrap="square" lIns="91425" tIns="45700" rIns="91425" bIns="45700" anchor="t" anchorCtr="0">
            <a:noAutofit/>
          </a:bodyPr>
          <a:lstStyle/>
          <a:p>
            <a:pPr>
              <a:lnSpc>
                <a:spcPct val="90000"/>
              </a:lnSpc>
              <a:buSzPts val="4100"/>
            </a:pPr>
            <a:r>
              <a:rPr lang="en-US" sz="4400" dirty="0"/>
              <a:t>Living in Syracuse </a:t>
            </a:r>
            <a:endParaRPr sz="4400" dirty="0"/>
          </a:p>
        </p:txBody>
      </p:sp>
      <p:pic>
        <p:nvPicPr>
          <p:cNvPr id="87" name="Google Shape;87;p1" descr="Aerial photo of the Quad during summer at Syracuse University."/>
          <p:cNvPicPr preferRelativeResize="0">
            <a:picLocks noGrp="1"/>
          </p:cNvPicPr>
          <p:nvPr>
            <p:ph type="pic" idx="2"/>
          </p:nvPr>
        </p:nvPicPr>
        <p:blipFill rotWithShape="1">
          <a:blip r:embed="rId3">
            <a:alphaModFix/>
          </a:blip>
          <a:srcRect t="9526" r="2" b="2"/>
          <a:stretch/>
        </p:blipFill>
        <p:spPr>
          <a:xfrm>
            <a:off x="6096000" y="0"/>
            <a:ext cx="6096000" cy="6196913"/>
          </a:xfrm>
          <a:prstGeom prst="rect">
            <a:avLst/>
          </a:prstGeom>
          <a:noFill/>
          <a:ln>
            <a:noFill/>
          </a:ln>
        </p:spPr>
      </p:pic>
      <p:sp>
        <p:nvSpPr>
          <p:cNvPr id="88" name="Google Shape;88;p1"/>
          <p:cNvSpPr txBox="1">
            <a:spLocks noGrp="1"/>
          </p:cNvSpPr>
          <p:nvPr>
            <p:ph type="body" idx="1"/>
          </p:nvPr>
        </p:nvSpPr>
        <p:spPr>
          <a:xfrm>
            <a:off x="1988966" y="6335892"/>
            <a:ext cx="8907052" cy="36512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F777D"/>
              </a:buClr>
              <a:buSzPts val="1100"/>
              <a:buNone/>
            </a:pPr>
            <a:r>
              <a:rPr lang="en-US" dirty="0"/>
              <a:t>2022 International </a:t>
            </a:r>
            <a:r>
              <a:rPr lang="en-US"/>
              <a:t>Students Orientation </a:t>
            </a:r>
            <a:endParaRPr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3" name="标题 12">
            <a:extLst>
              <a:ext uri="{FF2B5EF4-FFF2-40B4-BE49-F238E27FC236}">
                <a16:creationId xmlns:a16="http://schemas.microsoft.com/office/drawing/2014/main" id="{999668EF-7B46-BC45-A4A5-65397CB1356B}"/>
              </a:ext>
            </a:extLst>
          </p:cNvPr>
          <p:cNvSpPr>
            <a:spLocks noGrp="1"/>
          </p:cNvSpPr>
          <p:nvPr>
            <p:ph type="title"/>
          </p:nvPr>
        </p:nvSpPr>
        <p:spPr>
          <a:xfrm>
            <a:off x="9135763" y="2308859"/>
            <a:ext cx="2895598" cy="1120141"/>
          </a:xfrm>
        </p:spPr>
        <p:txBody>
          <a:bodyPr/>
          <a:lstStyle/>
          <a:p>
            <a:r>
              <a:rPr lang="en-US" altLang="zh-CN" sz="3600" dirty="0"/>
              <a:t>Practical Matters</a:t>
            </a:r>
            <a:endParaRPr lang="zh-CN" altLang="en-US" sz="3600" dirty="0"/>
          </a:p>
        </p:txBody>
      </p:sp>
      <p:sp>
        <p:nvSpPr>
          <p:cNvPr id="14" name="矩形 13">
            <a:extLst>
              <a:ext uri="{FF2B5EF4-FFF2-40B4-BE49-F238E27FC236}">
                <a16:creationId xmlns:a16="http://schemas.microsoft.com/office/drawing/2014/main" id="{EF61992D-77ED-3044-9F2C-F29D4648A3DE}"/>
              </a:ext>
            </a:extLst>
          </p:cNvPr>
          <p:cNvSpPr/>
          <p:nvPr/>
        </p:nvSpPr>
        <p:spPr>
          <a:xfrm>
            <a:off x="440724" y="441346"/>
            <a:ext cx="6096000" cy="3908762"/>
          </a:xfrm>
          <a:prstGeom prst="rect">
            <a:avLst/>
          </a:prstGeom>
        </p:spPr>
        <p:txBody>
          <a:bodyPr>
            <a:spAutoFit/>
          </a:bodyPr>
          <a:lstStyle/>
          <a:p>
            <a:r>
              <a:rPr lang="en-US" altLang="zh-CN" sz="2000" b="1" dirty="0">
                <a:solidFill>
                  <a:srgbClr val="D54501"/>
                </a:solidFill>
              </a:rPr>
              <a:t>Post-office: </a:t>
            </a:r>
            <a:r>
              <a:rPr lang="en-US" altLang="zh-CN" sz="2000" dirty="0"/>
              <a:t>Marshall Square Mall</a:t>
            </a:r>
          </a:p>
          <a:p>
            <a:r>
              <a:rPr lang="en-US" altLang="zh-CN" sz="2000" dirty="0"/>
              <a:t>	        </a:t>
            </a:r>
            <a:r>
              <a:rPr lang="en-US" altLang="zh-CN" sz="2000" dirty="0" err="1"/>
              <a:t>Teall</a:t>
            </a:r>
            <a:r>
              <a:rPr lang="en-US" altLang="zh-CN" sz="2000" dirty="0"/>
              <a:t> Avenue</a:t>
            </a:r>
          </a:p>
          <a:p>
            <a:r>
              <a:rPr lang="en-US" altLang="zh-CN" sz="2000" dirty="0"/>
              <a:t> </a:t>
            </a:r>
          </a:p>
          <a:p>
            <a:r>
              <a:rPr lang="en-US" altLang="zh-CN" sz="2000" b="1" dirty="0">
                <a:solidFill>
                  <a:srgbClr val="D54501"/>
                </a:solidFill>
              </a:rPr>
              <a:t>Libraries:  </a:t>
            </a:r>
            <a:r>
              <a:rPr lang="en-US" altLang="zh-CN" sz="2000" dirty="0"/>
              <a:t>on-campus:  Bird, Carnegie</a:t>
            </a:r>
          </a:p>
          <a:p>
            <a:r>
              <a:rPr lang="en-US" altLang="zh-CN" sz="2000" dirty="0"/>
              <a:t>	      Public library</a:t>
            </a:r>
          </a:p>
          <a:p>
            <a:endParaRPr lang="en-US" altLang="zh-CN" sz="2000" dirty="0"/>
          </a:p>
          <a:p>
            <a:r>
              <a:rPr lang="en-US" altLang="zh-CN" sz="2000" b="1" dirty="0">
                <a:solidFill>
                  <a:srgbClr val="D54501"/>
                </a:solidFill>
              </a:rPr>
              <a:t>Dry cleaning:  </a:t>
            </a:r>
            <a:r>
              <a:rPr lang="en-US" altLang="zh-CN" sz="2000" dirty="0"/>
              <a:t>Bookstore has dry cleaning services</a:t>
            </a:r>
          </a:p>
          <a:p>
            <a:r>
              <a:rPr lang="en-US" altLang="zh-CN" sz="2000" dirty="0"/>
              <a:t> </a:t>
            </a:r>
          </a:p>
          <a:p>
            <a:r>
              <a:rPr lang="en-US" altLang="zh-CN" sz="2000" dirty="0"/>
              <a:t>Barbers/hairstylists</a:t>
            </a:r>
          </a:p>
          <a:p>
            <a:endParaRPr lang="en-US" altLang="zh-CN" sz="2000" dirty="0"/>
          </a:p>
          <a:p>
            <a:r>
              <a:rPr lang="en-US" altLang="zh-CN" sz="2000" b="1" dirty="0">
                <a:solidFill>
                  <a:srgbClr val="D54501"/>
                </a:solidFill>
              </a:rPr>
              <a:t>Western Union:  </a:t>
            </a:r>
            <a:r>
              <a:rPr lang="en-US" altLang="zh-CN" sz="2000" dirty="0"/>
              <a:t>sending $</a:t>
            </a:r>
          </a:p>
          <a:p>
            <a:endParaRPr lang="en-US" altLang="zh-CN" dirty="0"/>
          </a:p>
          <a:p>
            <a:endParaRPr lang="en-US" altLang="zh-CN" dirty="0"/>
          </a:p>
        </p:txBody>
      </p:sp>
      <p:pic>
        <p:nvPicPr>
          <p:cNvPr id="18" name="Picture 3">
            <a:extLst>
              <a:ext uri="{FF2B5EF4-FFF2-40B4-BE49-F238E27FC236}">
                <a16:creationId xmlns:a16="http://schemas.microsoft.com/office/drawing/2014/main" id="{CE7DDAE8-14B7-9040-B96F-B9FEE67D2404}"/>
              </a:ext>
            </a:extLst>
          </p:cNvPr>
          <p:cNvPicPr>
            <a:picLocks noChangeAspect="1"/>
          </p:cNvPicPr>
          <p:nvPr/>
        </p:nvPicPr>
        <p:blipFill>
          <a:blip r:embed="rId3"/>
          <a:stretch>
            <a:fillRect/>
          </a:stretch>
        </p:blipFill>
        <p:spPr>
          <a:xfrm>
            <a:off x="557880" y="4121939"/>
            <a:ext cx="2649777" cy="1982300"/>
          </a:xfrm>
          <a:prstGeom prst="rect">
            <a:avLst/>
          </a:prstGeom>
        </p:spPr>
        <p:style>
          <a:lnRef idx="0">
            <a:schemeClr val="dk1"/>
          </a:lnRef>
          <a:fillRef idx="3">
            <a:schemeClr val="dk1"/>
          </a:fillRef>
          <a:effectRef idx="3">
            <a:schemeClr val="dk1"/>
          </a:effectRef>
          <a:fontRef idx="minor">
            <a:schemeClr val="lt1"/>
          </a:fontRef>
        </p:style>
      </p:pic>
      <p:pic>
        <p:nvPicPr>
          <p:cNvPr id="15" name="图片 14">
            <a:extLst>
              <a:ext uri="{FF2B5EF4-FFF2-40B4-BE49-F238E27FC236}">
                <a16:creationId xmlns:a16="http://schemas.microsoft.com/office/drawing/2014/main" id="{ADE53C66-C0F9-134B-9E73-741F160AA33C}"/>
              </a:ext>
            </a:extLst>
          </p:cNvPr>
          <p:cNvPicPr>
            <a:picLocks noChangeAspect="1"/>
          </p:cNvPicPr>
          <p:nvPr/>
        </p:nvPicPr>
        <p:blipFill>
          <a:blip r:embed="rId4"/>
          <a:stretch>
            <a:fillRect/>
          </a:stretch>
        </p:blipFill>
        <p:spPr>
          <a:xfrm>
            <a:off x="4056326" y="4121939"/>
            <a:ext cx="3241332" cy="1994666"/>
          </a:xfrm>
          <a:prstGeom prst="rect">
            <a:avLst/>
          </a:prstGeom>
        </p:spPr>
      </p:pic>
    </p:spTree>
    <p:extLst>
      <p:ext uri="{BB962C8B-B14F-4D97-AF65-F5344CB8AC3E}">
        <p14:creationId xmlns:p14="http://schemas.microsoft.com/office/powerpoint/2010/main" val="46497450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4" name="标题 3">
            <a:extLst>
              <a:ext uri="{FF2B5EF4-FFF2-40B4-BE49-F238E27FC236}">
                <a16:creationId xmlns:a16="http://schemas.microsoft.com/office/drawing/2014/main" id="{8B6E8E2A-8366-1342-A4C2-AD6EB3A72A30}"/>
              </a:ext>
            </a:extLst>
          </p:cNvPr>
          <p:cNvSpPr>
            <a:spLocks noGrp="1"/>
          </p:cNvSpPr>
          <p:nvPr>
            <p:ph type="title"/>
          </p:nvPr>
        </p:nvSpPr>
        <p:spPr>
          <a:xfrm>
            <a:off x="9073979" y="2308859"/>
            <a:ext cx="2895598" cy="1120141"/>
          </a:xfrm>
        </p:spPr>
        <p:txBody>
          <a:bodyPr/>
          <a:lstStyle/>
          <a:p>
            <a:r>
              <a:rPr lang="en-US" altLang="zh-CN" sz="3600" dirty="0"/>
              <a:t>Buying Food</a:t>
            </a:r>
            <a:endParaRPr lang="zh-CN" altLang="en-US" sz="3600" dirty="0"/>
          </a:p>
        </p:txBody>
      </p:sp>
      <p:sp>
        <p:nvSpPr>
          <p:cNvPr id="6" name="文本占位符 5">
            <a:extLst>
              <a:ext uri="{FF2B5EF4-FFF2-40B4-BE49-F238E27FC236}">
                <a16:creationId xmlns:a16="http://schemas.microsoft.com/office/drawing/2014/main" id="{DCE264A9-7FF8-1645-ABD3-6E3C7ADE7921}"/>
              </a:ext>
            </a:extLst>
          </p:cNvPr>
          <p:cNvSpPr>
            <a:spLocks noGrp="1"/>
          </p:cNvSpPr>
          <p:nvPr>
            <p:ph type="body" idx="3"/>
          </p:nvPr>
        </p:nvSpPr>
        <p:spPr/>
        <p:txBody>
          <a:bodyPr/>
          <a:lstStyle/>
          <a:p>
            <a:endParaRPr lang="zh-CN" altLang="en-US"/>
          </a:p>
        </p:txBody>
      </p:sp>
      <p:sp>
        <p:nvSpPr>
          <p:cNvPr id="10" name="矩形 9">
            <a:extLst>
              <a:ext uri="{FF2B5EF4-FFF2-40B4-BE49-F238E27FC236}">
                <a16:creationId xmlns:a16="http://schemas.microsoft.com/office/drawing/2014/main" id="{DEA4DEB4-0D05-854D-9B5D-708D25BFC33E}"/>
              </a:ext>
            </a:extLst>
          </p:cNvPr>
          <p:cNvSpPr/>
          <p:nvPr/>
        </p:nvSpPr>
        <p:spPr>
          <a:xfrm>
            <a:off x="675503" y="641764"/>
            <a:ext cx="6096000" cy="4616648"/>
          </a:xfrm>
          <a:prstGeom prst="rect">
            <a:avLst/>
          </a:prstGeom>
        </p:spPr>
        <p:txBody>
          <a:bodyPr>
            <a:spAutoFit/>
          </a:bodyPr>
          <a:lstStyle/>
          <a:p>
            <a:r>
              <a:rPr lang="en-US" altLang="zh-CN" b="1" dirty="0">
                <a:solidFill>
                  <a:srgbClr val="D54501"/>
                </a:solidFill>
              </a:rPr>
              <a:t>Grocery Stores</a:t>
            </a:r>
          </a:p>
          <a:p>
            <a:r>
              <a:rPr lang="en-US" altLang="zh-CN" dirty="0"/>
              <a:t>Area chains (there may be many of the same store in the area):  </a:t>
            </a:r>
            <a:r>
              <a:rPr lang="en-US" altLang="zh-CN" b="1" dirty="0"/>
              <a:t>Wegmans, Tops, Price Rite, Aldi’s, Price Chopper, Walmart </a:t>
            </a:r>
          </a:p>
          <a:p>
            <a:r>
              <a:rPr lang="en-US" altLang="zh-CN" dirty="0"/>
              <a:t>	</a:t>
            </a:r>
          </a:p>
          <a:p>
            <a:r>
              <a:rPr lang="en-US" altLang="zh-CN" dirty="0"/>
              <a:t> Wholesale Membership Clubs (for buying in large quantities):  </a:t>
            </a:r>
            <a:r>
              <a:rPr lang="en-US" altLang="zh-CN" b="1" dirty="0"/>
              <a:t>BJ’s</a:t>
            </a:r>
          </a:p>
          <a:p>
            <a:endParaRPr lang="en-US" altLang="zh-CN" dirty="0"/>
          </a:p>
          <a:p>
            <a:endParaRPr lang="en-US" altLang="zh-CN" dirty="0"/>
          </a:p>
          <a:p>
            <a:endParaRPr lang="en-US" altLang="zh-CN" dirty="0"/>
          </a:p>
          <a:p>
            <a:endParaRPr lang="en-US" altLang="zh-CN" dirty="0"/>
          </a:p>
          <a:p>
            <a:r>
              <a:rPr lang="en-US" altLang="zh-CN" dirty="0"/>
              <a:t>		</a:t>
            </a:r>
          </a:p>
          <a:p>
            <a:r>
              <a:rPr lang="en-US" altLang="zh-CN" b="1" dirty="0">
                <a:solidFill>
                  <a:srgbClr val="D54501"/>
                </a:solidFill>
              </a:rPr>
              <a:t>Farmers’ Market </a:t>
            </a:r>
          </a:p>
          <a:p>
            <a:r>
              <a:rPr lang="en-US" altLang="zh-CN" b="1" dirty="0"/>
              <a:t>CNY Regional Market</a:t>
            </a:r>
            <a:r>
              <a:rPr lang="en-US" altLang="zh-CN" dirty="0"/>
              <a:t>, 2100 Park Street, Syracuse</a:t>
            </a:r>
          </a:p>
          <a:p>
            <a:r>
              <a:rPr lang="en-US" altLang="zh-CN" dirty="0"/>
              <a:t>	Saturdays 7 am-2 pm year round; Thursdays 7 am-2 pm May-November</a:t>
            </a:r>
          </a:p>
          <a:p>
            <a:r>
              <a:rPr lang="en-US" altLang="zh-CN" dirty="0"/>
              <a:t>	Sundays:  flea market, 7 am -2 pm May-November</a:t>
            </a:r>
          </a:p>
          <a:p>
            <a:r>
              <a:rPr lang="en-US" altLang="zh-CN" dirty="0"/>
              <a:t>Westcott Community Center, 826 Euclid Ave., Wednesdays June – October </a:t>
            </a:r>
          </a:p>
          <a:p>
            <a:r>
              <a:rPr lang="en-US" altLang="zh-CN" dirty="0"/>
              <a:t>Downtown, Clinton Square, Tuesdays, June – October   </a:t>
            </a:r>
          </a:p>
          <a:p>
            <a:r>
              <a:rPr lang="en-US" altLang="zh-CN" dirty="0"/>
              <a:t>Syracuse Real Food Co-op: member owned cooperative, source of local, organic goods </a:t>
            </a:r>
          </a:p>
          <a:p>
            <a:r>
              <a:rPr lang="en-US" altLang="zh-CN" dirty="0"/>
              <a:t>	618 Kensington Road, in the Westcott neighborhood  </a:t>
            </a:r>
          </a:p>
        </p:txBody>
      </p:sp>
    </p:spTree>
    <p:extLst>
      <p:ext uri="{BB962C8B-B14F-4D97-AF65-F5344CB8AC3E}">
        <p14:creationId xmlns:p14="http://schemas.microsoft.com/office/powerpoint/2010/main" val="173203821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4" name="标题 3">
            <a:extLst>
              <a:ext uri="{FF2B5EF4-FFF2-40B4-BE49-F238E27FC236}">
                <a16:creationId xmlns:a16="http://schemas.microsoft.com/office/drawing/2014/main" id="{6E4DF834-DC6D-5448-B2BF-AE6F90318545}"/>
              </a:ext>
            </a:extLst>
          </p:cNvPr>
          <p:cNvSpPr>
            <a:spLocks noGrp="1"/>
          </p:cNvSpPr>
          <p:nvPr>
            <p:ph type="title"/>
          </p:nvPr>
        </p:nvSpPr>
        <p:spPr>
          <a:xfrm>
            <a:off x="8703277" y="2308859"/>
            <a:ext cx="4011826" cy="1120141"/>
          </a:xfrm>
        </p:spPr>
        <p:txBody>
          <a:bodyPr/>
          <a:lstStyle/>
          <a:p>
            <a:r>
              <a:rPr lang="en-US" altLang="zh-CN" sz="3200" dirty="0"/>
              <a:t>Specialty Grocery Stores</a:t>
            </a:r>
            <a:endParaRPr lang="zh-CN" altLang="en-US" sz="3200" dirty="0"/>
          </a:p>
        </p:txBody>
      </p:sp>
      <p:sp>
        <p:nvSpPr>
          <p:cNvPr id="10" name="文本框 9">
            <a:extLst>
              <a:ext uri="{FF2B5EF4-FFF2-40B4-BE49-F238E27FC236}">
                <a16:creationId xmlns:a16="http://schemas.microsoft.com/office/drawing/2014/main" id="{EF38C316-3E8A-4040-972F-1A5DFC554245}"/>
              </a:ext>
            </a:extLst>
          </p:cNvPr>
          <p:cNvSpPr txBox="1"/>
          <p:nvPr/>
        </p:nvSpPr>
        <p:spPr>
          <a:xfrm>
            <a:off x="185352" y="147767"/>
            <a:ext cx="7101624" cy="4940327"/>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kumimoji="1" lang="en-US" altLang="zh-CN" sz="1600" b="1" dirty="0">
                <a:solidFill>
                  <a:srgbClr val="D54501"/>
                </a:solidFill>
              </a:rPr>
              <a:t>Han’s Oriental Grocery:  </a:t>
            </a:r>
            <a:r>
              <a:rPr kumimoji="1" lang="en-US" altLang="zh-CN" sz="1600" dirty="0"/>
              <a:t>2731 Erie Blvd E, (315) 446-7801</a:t>
            </a:r>
          </a:p>
          <a:p>
            <a:pPr marL="285750" indent="-285750">
              <a:lnSpc>
                <a:spcPct val="200000"/>
              </a:lnSpc>
              <a:buFont typeface="Arial" panose="020B0604020202020204" pitchFamily="34" charset="0"/>
              <a:buChar char="•"/>
            </a:pPr>
            <a:r>
              <a:rPr kumimoji="1" lang="en-US" altLang="zh-CN" sz="1600" b="1" dirty="0">
                <a:solidFill>
                  <a:srgbClr val="D54501"/>
                </a:solidFill>
              </a:rPr>
              <a:t>Far East &amp; Asian Groceries, </a:t>
            </a:r>
            <a:r>
              <a:rPr kumimoji="1" lang="en-US" altLang="zh-CN" sz="1600" dirty="0"/>
              <a:t>924 Townsend St, (315) 476-9630 </a:t>
            </a:r>
          </a:p>
          <a:p>
            <a:pPr marL="285750" indent="-285750">
              <a:lnSpc>
                <a:spcPct val="200000"/>
              </a:lnSpc>
              <a:buFont typeface="Arial" panose="020B0604020202020204" pitchFamily="34" charset="0"/>
              <a:buChar char="•"/>
            </a:pPr>
            <a:r>
              <a:rPr kumimoji="1" lang="en-US" altLang="zh-CN" sz="1600" b="1" dirty="0">
                <a:solidFill>
                  <a:srgbClr val="D54501"/>
                </a:solidFill>
              </a:rPr>
              <a:t>Laos Market</a:t>
            </a:r>
            <a:r>
              <a:rPr kumimoji="1" lang="en-US" altLang="zh-CN" sz="1600" dirty="0"/>
              <a:t>, 317 Butternut St,  (315) 474-2149</a:t>
            </a:r>
          </a:p>
          <a:p>
            <a:pPr marL="285750" indent="-285750">
              <a:lnSpc>
                <a:spcPct val="200000"/>
              </a:lnSpc>
              <a:buFont typeface="Arial" panose="020B0604020202020204" pitchFamily="34" charset="0"/>
              <a:buChar char="•"/>
            </a:pPr>
            <a:r>
              <a:rPr kumimoji="1" lang="en-US" altLang="zh-CN" sz="1600" b="1" dirty="0">
                <a:solidFill>
                  <a:srgbClr val="D54501"/>
                </a:solidFill>
              </a:rPr>
              <a:t>Samir’s, </a:t>
            </a:r>
            <a:r>
              <a:rPr kumimoji="1" lang="en-US" altLang="zh-CN" sz="1600" dirty="0"/>
              <a:t>811 E Genesee, (315) 422-1850</a:t>
            </a:r>
          </a:p>
          <a:p>
            <a:pPr marL="285750" indent="-285750">
              <a:lnSpc>
                <a:spcPct val="200000"/>
              </a:lnSpc>
              <a:buFont typeface="Arial" panose="020B0604020202020204" pitchFamily="34" charset="0"/>
              <a:buChar char="•"/>
            </a:pPr>
            <a:r>
              <a:rPr kumimoji="1" lang="en-US" altLang="zh-CN" sz="1600" b="1" dirty="0">
                <a:solidFill>
                  <a:srgbClr val="D54501"/>
                </a:solidFill>
              </a:rPr>
              <a:t>Jerusalem Super Market, </a:t>
            </a:r>
            <a:r>
              <a:rPr kumimoji="1" lang="en-US" altLang="zh-CN" sz="1600" dirty="0"/>
              <a:t>1927 </a:t>
            </a:r>
            <a:r>
              <a:rPr kumimoji="1" lang="en-US" altLang="zh-CN" sz="1600" dirty="0" err="1"/>
              <a:t>Teall</a:t>
            </a:r>
            <a:r>
              <a:rPr kumimoji="1" lang="en-US" altLang="zh-CN" sz="1600" dirty="0"/>
              <a:t> Ave, (315) 295-0456</a:t>
            </a:r>
          </a:p>
          <a:p>
            <a:pPr marL="285750" indent="-285750">
              <a:lnSpc>
                <a:spcPct val="200000"/>
              </a:lnSpc>
              <a:buFont typeface="Arial" panose="020B0604020202020204" pitchFamily="34" charset="0"/>
              <a:buChar char="•"/>
            </a:pPr>
            <a:r>
              <a:rPr kumimoji="1" lang="en-US" altLang="zh-CN" sz="1600" b="1" dirty="0">
                <a:solidFill>
                  <a:srgbClr val="D54501"/>
                </a:solidFill>
              </a:rPr>
              <a:t>Pyramid Halal Meats, </a:t>
            </a:r>
            <a:r>
              <a:rPr kumimoji="1" lang="en-US" altLang="zh-CN" sz="1600" dirty="0"/>
              <a:t>1700 Lodi St, (315) 314-7296</a:t>
            </a:r>
          </a:p>
          <a:p>
            <a:pPr marL="285750" indent="-285750">
              <a:lnSpc>
                <a:spcPct val="200000"/>
              </a:lnSpc>
              <a:buFont typeface="Arial" panose="020B0604020202020204" pitchFamily="34" charset="0"/>
              <a:buChar char="•"/>
            </a:pPr>
            <a:r>
              <a:rPr kumimoji="1" lang="en-US" altLang="zh-CN" sz="1600" b="1" dirty="0">
                <a:solidFill>
                  <a:srgbClr val="D54501"/>
                </a:solidFill>
              </a:rPr>
              <a:t>African &amp; Caribbean Central Market, </a:t>
            </a:r>
            <a:r>
              <a:rPr kumimoji="1" lang="en-US" altLang="zh-CN" sz="1600" dirty="0"/>
              <a:t>703 N. Salina St, (315) 473-1588 </a:t>
            </a:r>
          </a:p>
          <a:p>
            <a:pPr marL="285750" indent="-285750">
              <a:lnSpc>
                <a:spcPct val="200000"/>
              </a:lnSpc>
              <a:buFont typeface="Arial" panose="020B0604020202020204" pitchFamily="34" charset="0"/>
              <a:buChar char="•"/>
            </a:pPr>
            <a:r>
              <a:rPr kumimoji="1" lang="en-US" altLang="zh-CN" sz="1600" b="1" dirty="0">
                <a:solidFill>
                  <a:srgbClr val="D54501"/>
                </a:solidFill>
              </a:rPr>
              <a:t>Asia Food Market, </a:t>
            </a:r>
            <a:r>
              <a:rPr kumimoji="1" lang="en-US" altLang="zh-CN" sz="1600" dirty="0"/>
              <a:t>1449 Erie Blvd East,  (315) 478-9888</a:t>
            </a:r>
          </a:p>
          <a:p>
            <a:pPr marL="285750" indent="-285750">
              <a:lnSpc>
                <a:spcPct val="200000"/>
              </a:lnSpc>
              <a:buFont typeface="Arial" panose="020B0604020202020204" pitchFamily="34" charset="0"/>
              <a:buChar char="•"/>
            </a:pPr>
            <a:r>
              <a:rPr kumimoji="1" lang="en-US" altLang="zh-CN" sz="1600" b="1" dirty="0">
                <a:solidFill>
                  <a:srgbClr val="D54501"/>
                </a:solidFill>
              </a:rPr>
              <a:t>India Bazaar, </a:t>
            </a:r>
            <a:r>
              <a:rPr kumimoji="1" lang="en-US" altLang="zh-CN" sz="1600" dirty="0"/>
              <a:t>4471 E Genesee,  (315) 449-4400</a:t>
            </a:r>
          </a:p>
          <a:p>
            <a:pPr marL="285750" indent="-285750">
              <a:lnSpc>
                <a:spcPct val="200000"/>
              </a:lnSpc>
              <a:buFont typeface="Arial" panose="020B0604020202020204" pitchFamily="34" charset="0"/>
              <a:buChar char="•"/>
            </a:pPr>
            <a:endParaRPr kumimoji="1" lang="zh-CN" altLang="en-US" sz="1600" dirty="0"/>
          </a:p>
        </p:txBody>
      </p:sp>
      <p:pic>
        <p:nvPicPr>
          <p:cNvPr id="11" name="图片 10">
            <a:extLst>
              <a:ext uri="{FF2B5EF4-FFF2-40B4-BE49-F238E27FC236}">
                <a16:creationId xmlns:a16="http://schemas.microsoft.com/office/drawing/2014/main" id="{797ED1CA-FA17-DA41-B761-2696EB76AB5F}"/>
              </a:ext>
            </a:extLst>
          </p:cNvPr>
          <p:cNvPicPr>
            <a:picLocks noChangeAspect="1"/>
          </p:cNvPicPr>
          <p:nvPr/>
        </p:nvPicPr>
        <p:blipFill>
          <a:blip r:embed="rId3"/>
          <a:stretch>
            <a:fillRect/>
          </a:stretch>
        </p:blipFill>
        <p:spPr>
          <a:xfrm>
            <a:off x="2256481" y="4653520"/>
            <a:ext cx="2253736" cy="1835704"/>
          </a:xfrm>
          <a:prstGeom prst="rect">
            <a:avLst/>
          </a:prstGeom>
        </p:spPr>
      </p:pic>
      <p:pic>
        <p:nvPicPr>
          <p:cNvPr id="12" name="图片 11">
            <a:extLst>
              <a:ext uri="{FF2B5EF4-FFF2-40B4-BE49-F238E27FC236}">
                <a16:creationId xmlns:a16="http://schemas.microsoft.com/office/drawing/2014/main" id="{DD950211-82DB-334C-8AD4-5C33A2B570D1}"/>
              </a:ext>
            </a:extLst>
          </p:cNvPr>
          <p:cNvPicPr>
            <a:picLocks noChangeAspect="1"/>
          </p:cNvPicPr>
          <p:nvPr/>
        </p:nvPicPr>
        <p:blipFill>
          <a:blip r:embed="rId4"/>
          <a:stretch>
            <a:fillRect/>
          </a:stretch>
        </p:blipFill>
        <p:spPr>
          <a:xfrm>
            <a:off x="5669005" y="4235488"/>
            <a:ext cx="2253736" cy="2253736"/>
          </a:xfrm>
          <a:prstGeom prst="rect">
            <a:avLst/>
          </a:prstGeom>
        </p:spPr>
      </p:pic>
    </p:spTree>
    <p:extLst>
      <p:ext uri="{BB962C8B-B14F-4D97-AF65-F5344CB8AC3E}">
        <p14:creationId xmlns:p14="http://schemas.microsoft.com/office/powerpoint/2010/main" val="250803434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4" name="标题 3">
            <a:extLst>
              <a:ext uri="{FF2B5EF4-FFF2-40B4-BE49-F238E27FC236}">
                <a16:creationId xmlns:a16="http://schemas.microsoft.com/office/drawing/2014/main" id="{87561F9F-4D78-3F41-933E-D9CB53CA6B11}"/>
              </a:ext>
            </a:extLst>
          </p:cNvPr>
          <p:cNvSpPr>
            <a:spLocks noGrp="1"/>
          </p:cNvSpPr>
          <p:nvPr>
            <p:ph type="title"/>
          </p:nvPr>
        </p:nvSpPr>
        <p:spPr>
          <a:xfrm>
            <a:off x="9012195" y="2308859"/>
            <a:ext cx="2895598" cy="1120141"/>
          </a:xfrm>
        </p:spPr>
        <p:txBody>
          <a:bodyPr/>
          <a:lstStyle/>
          <a:p>
            <a:r>
              <a:rPr lang="en-US" altLang="zh-CN" sz="3600" dirty="0"/>
              <a:t>Electronics</a:t>
            </a:r>
            <a:endParaRPr lang="zh-CN" altLang="en-US" sz="3600" dirty="0"/>
          </a:p>
        </p:txBody>
      </p:sp>
      <p:sp>
        <p:nvSpPr>
          <p:cNvPr id="6" name="文本占位符 5">
            <a:extLst>
              <a:ext uri="{FF2B5EF4-FFF2-40B4-BE49-F238E27FC236}">
                <a16:creationId xmlns:a16="http://schemas.microsoft.com/office/drawing/2014/main" id="{E12D856B-6106-3A47-931D-08F5454D1429}"/>
              </a:ext>
            </a:extLst>
          </p:cNvPr>
          <p:cNvSpPr>
            <a:spLocks noGrp="1"/>
          </p:cNvSpPr>
          <p:nvPr>
            <p:ph type="body" idx="3"/>
          </p:nvPr>
        </p:nvSpPr>
        <p:spPr/>
        <p:txBody>
          <a:bodyPr/>
          <a:lstStyle/>
          <a:p>
            <a:endParaRPr lang="zh-CN" altLang="en-US"/>
          </a:p>
        </p:txBody>
      </p:sp>
      <p:sp>
        <p:nvSpPr>
          <p:cNvPr id="10" name="矩形 9">
            <a:extLst>
              <a:ext uri="{FF2B5EF4-FFF2-40B4-BE49-F238E27FC236}">
                <a16:creationId xmlns:a16="http://schemas.microsoft.com/office/drawing/2014/main" id="{32E381AC-3CE1-9549-B6D6-10001008CEAE}"/>
              </a:ext>
            </a:extLst>
          </p:cNvPr>
          <p:cNvSpPr/>
          <p:nvPr/>
        </p:nvSpPr>
        <p:spPr>
          <a:xfrm>
            <a:off x="811427" y="672924"/>
            <a:ext cx="6096000" cy="1846659"/>
          </a:xfrm>
          <a:prstGeom prst="rect">
            <a:avLst/>
          </a:prstGeom>
        </p:spPr>
        <p:txBody>
          <a:bodyPr>
            <a:spAutoFit/>
          </a:bodyPr>
          <a:lstStyle/>
          <a:p>
            <a:r>
              <a:rPr lang="en-US" altLang="zh-CN" sz="2000" b="1" dirty="0">
                <a:solidFill>
                  <a:srgbClr val="D54501"/>
                </a:solidFill>
              </a:rPr>
              <a:t>Best Buy </a:t>
            </a:r>
            <a:r>
              <a:rPr lang="en-US" altLang="zh-CN" sz="2000" dirty="0"/>
              <a:t>– 3401 Erie Blvd E, Dewitt, NY</a:t>
            </a:r>
          </a:p>
          <a:p>
            <a:endParaRPr lang="en-US" altLang="zh-CN" sz="2000" dirty="0"/>
          </a:p>
          <a:p>
            <a:r>
              <a:rPr lang="en-US" altLang="zh-CN" sz="2000" b="1" dirty="0">
                <a:solidFill>
                  <a:srgbClr val="D54501"/>
                </a:solidFill>
              </a:rPr>
              <a:t>Ra-Lin Discount </a:t>
            </a:r>
            <a:r>
              <a:rPr lang="en-US" altLang="zh-CN" sz="2000" dirty="0"/>
              <a:t>– 625 Burnet Ave, Syracuse  </a:t>
            </a:r>
          </a:p>
          <a:p>
            <a:endParaRPr lang="en-US" altLang="zh-CN" sz="2000" dirty="0"/>
          </a:p>
          <a:p>
            <a:r>
              <a:rPr lang="en-US" altLang="zh-CN" sz="2000" b="1" dirty="0">
                <a:solidFill>
                  <a:srgbClr val="D54501"/>
                </a:solidFill>
              </a:rPr>
              <a:t>Apple Store </a:t>
            </a:r>
            <a:r>
              <a:rPr lang="en-US" altLang="zh-CN" sz="2000" dirty="0"/>
              <a:t>– Destiny USA</a:t>
            </a:r>
          </a:p>
          <a:p>
            <a:endParaRPr lang="en-US" altLang="zh-CN" dirty="0"/>
          </a:p>
        </p:txBody>
      </p:sp>
      <p:pic>
        <p:nvPicPr>
          <p:cNvPr id="14" name="Picture 4">
            <a:extLst>
              <a:ext uri="{FF2B5EF4-FFF2-40B4-BE49-F238E27FC236}">
                <a16:creationId xmlns:a16="http://schemas.microsoft.com/office/drawing/2014/main" id="{A6112CA0-62B7-E346-8A53-80B0017680BD}"/>
              </a:ext>
            </a:extLst>
          </p:cNvPr>
          <p:cNvPicPr>
            <a:picLocks noChangeAspect="1"/>
          </p:cNvPicPr>
          <p:nvPr/>
        </p:nvPicPr>
        <p:blipFill rotWithShape="1">
          <a:blip r:embed="rId3"/>
          <a:srcRect b="2128"/>
          <a:stretch/>
        </p:blipFill>
        <p:spPr>
          <a:xfrm>
            <a:off x="811427" y="2957601"/>
            <a:ext cx="3311330" cy="2244594"/>
          </a:xfrm>
          <a:prstGeom prst="rect">
            <a:avLst/>
          </a:prstGeom>
        </p:spPr>
        <p:style>
          <a:lnRef idx="0">
            <a:schemeClr val="dk1"/>
          </a:lnRef>
          <a:fillRef idx="3">
            <a:schemeClr val="dk1"/>
          </a:fillRef>
          <a:effectRef idx="3">
            <a:schemeClr val="dk1"/>
          </a:effectRef>
          <a:fontRef idx="minor">
            <a:schemeClr val="lt1"/>
          </a:fontRef>
        </p:style>
      </p:pic>
      <p:pic>
        <p:nvPicPr>
          <p:cNvPr id="11" name="图片 10">
            <a:extLst>
              <a:ext uri="{FF2B5EF4-FFF2-40B4-BE49-F238E27FC236}">
                <a16:creationId xmlns:a16="http://schemas.microsoft.com/office/drawing/2014/main" id="{728A3115-E303-8844-8DAF-6C9D562DAFEC}"/>
              </a:ext>
            </a:extLst>
          </p:cNvPr>
          <p:cNvPicPr>
            <a:picLocks noChangeAspect="1"/>
          </p:cNvPicPr>
          <p:nvPr/>
        </p:nvPicPr>
        <p:blipFill>
          <a:blip r:embed="rId4"/>
          <a:stretch>
            <a:fillRect/>
          </a:stretch>
        </p:blipFill>
        <p:spPr>
          <a:xfrm>
            <a:off x="4830634" y="2957601"/>
            <a:ext cx="3379224" cy="2244594"/>
          </a:xfrm>
          <a:prstGeom prst="rect">
            <a:avLst/>
          </a:prstGeom>
        </p:spPr>
      </p:pic>
    </p:spTree>
    <p:extLst>
      <p:ext uri="{BB962C8B-B14F-4D97-AF65-F5344CB8AC3E}">
        <p14:creationId xmlns:p14="http://schemas.microsoft.com/office/powerpoint/2010/main" val="2957692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6" name="文本占位符 5">
            <a:extLst>
              <a:ext uri="{FF2B5EF4-FFF2-40B4-BE49-F238E27FC236}">
                <a16:creationId xmlns:a16="http://schemas.microsoft.com/office/drawing/2014/main" id="{E61A4F54-37EE-6642-8431-0F9EBD80F08A}"/>
              </a:ext>
            </a:extLst>
          </p:cNvPr>
          <p:cNvSpPr>
            <a:spLocks noGrp="1"/>
          </p:cNvSpPr>
          <p:nvPr>
            <p:ph type="body" idx="3"/>
          </p:nvPr>
        </p:nvSpPr>
        <p:spPr/>
        <p:txBody>
          <a:bodyPr/>
          <a:lstStyle/>
          <a:p>
            <a:endParaRPr lang="zh-CN" altLang="en-US"/>
          </a:p>
        </p:txBody>
      </p:sp>
      <p:sp>
        <p:nvSpPr>
          <p:cNvPr id="11" name="文本框 10">
            <a:extLst>
              <a:ext uri="{FF2B5EF4-FFF2-40B4-BE49-F238E27FC236}">
                <a16:creationId xmlns:a16="http://schemas.microsoft.com/office/drawing/2014/main" id="{E66CE95C-5330-0B4F-BF2B-6120D9781BCA}"/>
              </a:ext>
            </a:extLst>
          </p:cNvPr>
          <p:cNvSpPr txBox="1"/>
          <p:nvPr/>
        </p:nvSpPr>
        <p:spPr>
          <a:xfrm>
            <a:off x="8872151" y="2844225"/>
            <a:ext cx="3145413" cy="584775"/>
          </a:xfrm>
          <a:prstGeom prst="rect">
            <a:avLst/>
          </a:prstGeom>
          <a:noFill/>
        </p:spPr>
        <p:txBody>
          <a:bodyPr wrap="none" rtlCol="0">
            <a:spAutoFit/>
          </a:bodyPr>
          <a:lstStyle/>
          <a:p>
            <a:r>
              <a:rPr lang="en-US" altLang="zh-CN" sz="3200" dirty="0">
                <a:solidFill>
                  <a:schemeClr val="bg1"/>
                </a:solidFill>
                <a:latin typeface="Arial" panose="020B0604020202020204" pitchFamily="34" charset="0"/>
                <a:cs typeface="Arial" panose="020B0604020202020204" pitchFamily="34" charset="0"/>
              </a:rPr>
              <a:t>Online shopping</a:t>
            </a:r>
            <a:endParaRPr kumimoji="1" lang="zh-CN" altLang="en-US" sz="3200" dirty="0">
              <a:solidFill>
                <a:schemeClr val="bg1"/>
              </a:solidFill>
              <a:latin typeface="Arial" panose="020B0604020202020204" pitchFamily="34" charset="0"/>
              <a:cs typeface="Arial" panose="020B0604020202020204" pitchFamily="34" charset="0"/>
            </a:endParaRPr>
          </a:p>
        </p:txBody>
      </p:sp>
      <p:sp>
        <p:nvSpPr>
          <p:cNvPr id="12" name="矩形 11">
            <a:extLst>
              <a:ext uri="{FF2B5EF4-FFF2-40B4-BE49-F238E27FC236}">
                <a16:creationId xmlns:a16="http://schemas.microsoft.com/office/drawing/2014/main" id="{C4FE0C23-F6A9-FC4C-96F2-817A61D8DC3F}"/>
              </a:ext>
            </a:extLst>
          </p:cNvPr>
          <p:cNvSpPr/>
          <p:nvPr/>
        </p:nvSpPr>
        <p:spPr>
          <a:xfrm>
            <a:off x="724930" y="338411"/>
            <a:ext cx="3169377" cy="1754326"/>
          </a:xfrm>
          <a:prstGeom prst="rect">
            <a:avLst/>
          </a:prstGeom>
        </p:spPr>
        <p:txBody>
          <a:bodyPr wrap="square">
            <a:spAutoFit/>
          </a:bodyPr>
          <a:lstStyle/>
          <a:p>
            <a:pPr marL="285750" indent="-285750">
              <a:buFont typeface="Arial" panose="020B0604020202020204" pitchFamily="34" charset="0"/>
              <a:buChar char="•"/>
            </a:pPr>
            <a:r>
              <a:rPr lang="en-US" altLang="zh-CN" sz="1800" dirty="0">
                <a:latin typeface="Arial" panose="020B0604020202020204" pitchFamily="34" charset="0"/>
                <a:cs typeface="Arial" panose="020B0604020202020204" pitchFamily="34" charset="0"/>
              </a:rPr>
              <a:t>Amazon </a:t>
            </a:r>
          </a:p>
          <a:p>
            <a:pPr marL="285750" indent="-285750">
              <a:buFont typeface="Arial" panose="020B0604020202020204" pitchFamily="34" charset="0"/>
              <a:buChar char="•"/>
            </a:pPr>
            <a:r>
              <a:rPr lang="en-US" altLang="zh-CN" sz="1800" dirty="0">
                <a:latin typeface="Arial" panose="020B0604020202020204" pitchFamily="34" charset="0"/>
                <a:cs typeface="Arial" panose="020B0604020202020204" pitchFamily="34" charset="0"/>
              </a:rPr>
              <a:t>UberEATS</a:t>
            </a:r>
          </a:p>
          <a:p>
            <a:pPr marL="285750" indent="-285750">
              <a:buFont typeface="Arial" panose="020B0604020202020204" pitchFamily="34" charset="0"/>
              <a:buChar char="•"/>
            </a:pPr>
            <a:r>
              <a:rPr lang="en-US" altLang="zh-CN" sz="1800" dirty="0" err="1">
                <a:latin typeface="Arial" panose="020B0604020202020204" pitchFamily="34" charset="0"/>
                <a:cs typeface="Arial" panose="020B0604020202020204" pitchFamily="34" charset="0"/>
              </a:rPr>
              <a:t>DoorDash</a:t>
            </a:r>
            <a:endParaRPr lang="en-US" altLang="zh-CN"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1800" dirty="0" err="1">
                <a:latin typeface="Arial" panose="020B0604020202020204" pitchFamily="34" charset="0"/>
                <a:cs typeface="Arial" panose="020B0604020202020204" pitchFamily="34" charset="0"/>
              </a:rPr>
              <a:t>Grubhub</a:t>
            </a:r>
            <a:endParaRPr lang="en-US" altLang="zh-CN"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1800" dirty="0">
                <a:latin typeface="Arial" panose="020B0604020202020204" pitchFamily="34" charset="0"/>
                <a:cs typeface="Arial" panose="020B0604020202020204" pitchFamily="34" charset="0"/>
              </a:rPr>
              <a:t>Ticketmaster </a:t>
            </a:r>
            <a:br>
              <a:rPr lang="en-US" altLang="zh-CN" sz="1800" dirty="0">
                <a:latin typeface="Arial" panose="020B0604020202020204" pitchFamily="34" charset="0"/>
                <a:cs typeface="Arial" panose="020B0604020202020204" pitchFamily="34" charset="0"/>
              </a:rPr>
            </a:br>
            <a:endParaRPr lang="zh-CN" altLang="en-US" sz="1800" dirty="0">
              <a:latin typeface="Arial" panose="020B0604020202020204" pitchFamily="34" charset="0"/>
              <a:cs typeface="Arial" panose="020B0604020202020204" pitchFamily="34" charset="0"/>
            </a:endParaRPr>
          </a:p>
        </p:txBody>
      </p:sp>
      <p:pic>
        <p:nvPicPr>
          <p:cNvPr id="14" name="图片 13">
            <a:extLst>
              <a:ext uri="{FF2B5EF4-FFF2-40B4-BE49-F238E27FC236}">
                <a16:creationId xmlns:a16="http://schemas.microsoft.com/office/drawing/2014/main" id="{70E7D74B-0BF6-C244-A9D3-CBC97BBCF88B}"/>
              </a:ext>
            </a:extLst>
          </p:cNvPr>
          <p:cNvPicPr>
            <a:picLocks noChangeAspect="1"/>
          </p:cNvPicPr>
          <p:nvPr/>
        </p:nvPicPr>
        <p:blipFill>
          <a:blip r:embed="rId3"/>
          <a:stretch>
            <a:fillRect/>
          </a:stretch>
        </p:blipFill>
        <p:spPr>
          <a:xfrm>
            <a:off x="724930" y="2970579"/>
            <a:ext cx="3430105" cy="2110834"/>
          </a:xfrm>
          <a:prstGeom prst="rect">
            <a:avLst/>
          </a:prstGeom>
        </p:spPr>
      </p:pic>
      <p:pic>
        <p:nvPicPr>
          <p:cNvPr id="15" name="图片 14">
            <a:extLst>
              <a:ext uri="{FF2B5EF4-FFF2-40B4-BE49-F238E27FC236}">
                <a16:creationId xmlns:a16="http://schemas.microsoft.com/office/drawing/2014/main" id="{2E702C43-BEE9-834F-9CF6-D0A3FC455FF2}"/>
              </a:ext>
            </a:extLst>
          </p:cNvPr>
          <p:cNvPicPr>
            <a:picLocks noChangeAspect="1"/>
          </p:cNvPicPr>
          <p:nvPr/>
        </p:nvPicPr>
        <p:blipFill>
          <a:blip r:embed="rId4"/>
          <a:stretch>
            <a:fillRect/>
          </a:stretch>
        </p:blipFill>
        <p:spPr>
          <a:xfrm>
            <a:off x="4420972" y="160158"/>
            <a:ext cx="2110833" cy="2110833"/>
          </a:xfrm>
          <a:prstGeom prst="rect">
            <a:avLst/>
          </a:prstGeom>
        </p:spPr>
      </p:pic>
      <p:pic>
        <p:nvPicPr>
          <p:cNvPr id="16" name="图片 15">
            <a:extLst>
              <a:ext uri="{FF2B5EF4-FFF2-40B4-BE49-F238E27FC236}">
                <a16:creationId xmlns:a16="http://schemas.microsoft.com/office/drawing/2014/main" id="{1BD3CA58-2118-CE4B-B22D-7A028FE1FB17}"/>
              </a:ext>
            </a:extLst>
          </p:cNvPr>
          <p:cNvPicPr>
            <a:picLocks noChangeAspect="1"/>
          </p:cNvPicPr>
          <p:nvPr/>
        </p:nvPicPr>
        <p:blipFill>
          <a:blip r:embed="rId5"/>
          <a:stretch>
            <a:fillRect/>
          </a:stretch>
        </p:blipFill>
        <p:spPr>
          <a:xfrm>
            <a:off x="3894307" y="2540178"/>
            <a:ext cx="2667567" cy="1600540"/>
          </a:xfrm>
          <a:prstGeom prst="rect">
            <a:avLst/>
          </a:prstGeom>
        </p:spPr>
      </p:pic>
      <p:pic>
        <p:nvPicPr>
          <p:cNvPr id="17" name="图片 16">
            <a:extLst>
              <a:ext uri="{FF2B5EF4-FFF2-40B4-BE49-F238E27FC236}">
                <a16:creationId xmlns:a16="http://schemas.microsoft.com/office/drawing/2014/main" id="{2362E6F5-1FE2-434B-815F-9B44285EF325}"/>
              </a:ext>
            </a:extLst>
          </p:cNvPr>
          <p:cNvPicPr>
            <a:picLocks noChangeAspect="1"/>
          </p:cNvPicPr>
          <p:nvPr/>
        </p:nvPicPr>
        <p:blipFill>
          <a:blip r:embed="rId6"/>
          <a:stretch>
            <a:fillRect/>
          </a:stretch>
        </p:blipFill>
        <p:spPr>
          <a:xfrm>
            <a:off x="4765188" y="4447247"/>
            <a:ext cx="1422400" cy="1422400"/>
          </a:xfrm>
          <a:prstGeom prst="rect">
            <a:avLst/>
          </a:prstGeom>
        </p:spPr>
      </p:pic>
      <p:pic>
        <p:nvPicPr>
          <p:cNvPr id="18" name="图片 17">
            <a:extLst>
              <a:ext uri="{FF2B5EF4-FFF2-40B4-BE49-F238E27FC236}">
                <a16:creationId xmlns:a16="http://schemas.microsoft.com/office/drawing/2014/main" id="{2A183D9C-7B19-5A4B-BD6D-47EAFD583FDC}"/>
              </a:ext>
            </a:extLst>
          </p:cNvPr>
          <p:cNvPicPr>
            <a:picLocks noChangeAspect="1"/>
          </p:cNvPicPr>
          <p:nvPr/>
        </p:nvPicPr>
        <p:blipFill>
          <a:blip r:embed="rId7"/>
          <a:stretch>
            <a:fillRect/>
          </a:stretch>
        </p:blipFill>
        <p:spPr>
          <a:xfrm>
            <a:off x="6266804" y="2788877"/>
            <a:ext cx="2268004" cy="1270082"/>
          </a:xfrm>
          <a:prstGeom prst="rect">
            <a:avLst/>
          </a:prstGeom>
        </p:spPr>
      </p:pic>
    </p:spTree>
    <p:extLst>
      <p:ext uri="{BB962C8B-B14F-4D97-AF65-F5344CB8AC3E}">
        <p14:creationId xmlns:p14="http://schemas.microsoft.com/office/powerpoint/2010/main" val="53159732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4" name="标题 3">
            <a:extLst>
              <a:ext uri="{FF2B5EF4-FFF2-40B4-BE49-F238E27FC236}">
                <a16:creationId xmlns:a16="http://schemas.microsoft.com/office/drawing/2014/main" id="{19C99D24-2524-5943-ACAF-5CEFC0A45DD9}"/>
              </a:ext>
            </a:extLst>
          </p:cNvPr>
          <p:cNvSpPr>
            <a:spLocks noGrp="1"/>
          </p:cNvSpPr>
          <p:nvPr>
            <p:ph type="title"/>
          </p:nvPr>
        </p:nvSpPr>
        <p:spPr>
          <a:xfrm>
            <a:off x="8789773" y="2308859"/>
            <a:ext cx="3739977" cy="1120141"/>
          </a:xfrm>
        </p:spPr>
        <p:txBody>
          <a:bodyPr/>
          <a:lstStyle/>
          <a:p>
            <a:r>
              <a:rPr lang="en-US" altLang="zh-CN" sz="2800" dirty="0"/>
              <a:t>Household/Personal Items</a:t>
            </a:r>
            <a:endParaRPr lang="zh-CN" altLang="en-US" sz="2800" dirty="0"/>
          </a:p>
        </p:txBody>
      </p:sp>
      <p:sp>
        <p:nvSpPr>
          <p:cNvPr id="6" name="文本占位符 5">
            <a:extLst>
              <a:ext uri="{FF2B5EF4-FFF2-40B4-BE49-F238E27FC236}">
                <a16:creationId xmlns:a16="http://schemas.microsoft.com/office/drawing/2014/main" id="{1AA20DC3-09C0-FF40-A783-057DC962182E}"/>
              </a:ext>
            </a:extLst>
          </p:cNvPr>
          <p:cNvSpPr>
            <a:spLocks noGrp="1"/>
          </p:cNvSpPr>
          <p:nvPr>
            <p:ph type="body" idx="3"/>
          </p:nvPr>
        </p:nvSpPr>
        <p:spPr/>
        <p:txBody>
          <a:bodyPr/>
          <a:lstStyle/>
          <a:p>
            <a:endParaRPr lang="zh-CN" altLang="en-US"/>
          </a:p>
        </p:txBody>
      </p:sp>
      <p:sp>
        <p:nvSpPr>
          <p:cNvPr id="10" name="矩形 9">
            <a:extLst>
              <a:ext uri="{FF2B5EF4-FFF2-40B4-BE49-F238E27FC236}">
                <a16:creationId xmlns:a16="http://schemas.microsoft.com/office/drawing/2014/main" id="{4AA6B8A8-00DB-564A-9BDD-0D7A82C5DABB}"/>
              </a:ext>
            </a:extLst>
          </p:cNvPr>
          <p:cNvSpPr/>
          <p:nvPr/>
        </p:nvSpPr>
        <p:spPr>
          <a:xfrm>
            <a:off x="255374" y="362080"/>
            <a:ext cx="6096000" cy="3262432"/>
          </a:xfrm>
          <a:prstGeom prst="rect">
            <a:avLst/>
          </a:prstGeom>
        </p:spPr>
        <p:txBody>
          <a:bodyPr>
            <a:spAutoFit/>
          </a:bodyPr>
          <a:lstStyle/>
          <a:p>
            <a:pPr marL="285750" indent="-285750">
              <a:lnSpc>
                <a:spcPct val="200000"/>
              </a:lnSpc>
              <a:buFont typeface="Arial" panose="020B0604020202020204" pitchFamily="34" charset="0"/>
              <a:buChar char="•"/>
            </a:pPr>
            <a:r>
              <a:rPr lang="en-US" altLang="zh-CN" sz="1600" b="1" dirty="0"/>
              <a:t>Walmart:  </a:t>
            </a:r>
            <a:r>
              <a:rPr lang="en-US" altLang="zh-CN" sz="1600" dirty="0"/>
              <a:t>6438 Basile Rowe, East Syracuse 	</a:t>
            </a:r>
          </a:p>
          <a:p>
            <a:pPr marL="285750" indent="-285750">
              <a:lnSpc>
                <a:spcPct val="200000"/>
              </a:lnSpc>
              <a:buFont typeface="Arial" panose="020B0604020202020204" pitchFamily="34" charset="0"/>
              <a:buChar char="•"/>
            </a:pPr>
            <a:r>
              <a:rPr lang="en-US" altLang="zh-CN" sz="1600" b="1" dirty="0"/>
              <a:t>Target:  </a:t>
            </a:r>
            <a:r>
              <a:rPr lang="en-US" altLang="zh-CN" sz="1600" dirty="0"/>
              <a:t>Camillus, Fayetteville </a:t>
            </a:r>
          </a:p>
          <a:p>
            <a:pPr marL="285750" indent="-285750">
              <a:lnSpc>
                <a:spcPct val="200000"/>
              </a:lnSpc>
              <a:buFont typeface="Arial" panose="020B0604020202020204" pitchFamily="34" charset="0"/>
              <a:buChar char="•"/>
            </a:pPr>
            <a:r>
              <a:rPr lang="en-US" altLang="zh-CN" sz="1600" b="1" dirty="0"/>
              <a:t>K mart:  </a:t>
            </a:r>
            <a:r>
              <a:rPr lang="en-US" altLang="zh-CN" sz="1600" dirty="0"/>
              <a:t>3469 Erie Blvd E, DeWitt, NY </a:t>
            </a:r>
          </a:p>
          <a:p>
            <a:pPr marL="285750" indent="-285750">
              <a:lnSpc>
                <a:spcPct val="200000"/>
              </a:lnSpc>
              <a:buFont typeface="Arial" panose="020B0604020202020204" pitchFamily="34" charset="0"/>
              <a:buChar char="•"/>
            </a:pPr>
            <a:r>
              <a:rPr lang="en-US" altLang="zh-CN" sz="1600" b="1" dirty="0"/>
              <a:t>Bed Bath and Beyond:  </a:t>
            </a:r>
            <a:r>
              <a:rPr lang="en-US" altLang="zh-CN" sz="1600" dirty="0"/>
              <a:t>3409 Erie Blvd E, DeWitt</a:t>
            </a:r>
          </a:p>
          <a:p>
            <a:pPr marL="285750" indent="-285750">
              <a:lnSpc>
                <a:spcPct val="200000"/>
              </a:lnSpc>
              <a:buFont typeface="Arial" panose="020B0604020202020204" pitchFamily="34" charset="0"/>
              <a:buChar char="•"/>
            </a:pPr>
            <a:r>
              <a:rPr lang="en-US" altLang="zh-CN" sz="1600" b="1" dirty="0"/>
              <a:t>Dollar Stores:  </a:t>
            </a:r>
            <a:r>
              <a:rPr lang="en-US" altLang="zh-CN" sz="1600" dirty="0"/>
              <a:t>Dollar Tree (everything is a dollar), Family Dollar, Dollar General</a:t>
            </a:r>
          </a:p>
          <a:p>
            <a:endParaRPr lang="en-US" altLang="zh-CN" dirty="0"/>
          </a:p>
        </p:txBody>
      </p:sp>
      <p:pic>
        <p:nvPicPr>
          <p:cNvPr id="12" name="图片 11">
            <a:extLst>
              <a:ext uri="{FF2B5EF4-FFF2-40B4-BE49-F238E27FC236}">
                <a16:creationId xmlns:a16="http://schemas.microsoft.com/office/drawing/2014/main" id="{BDCEA4B9-0818-DE48-8EC2-E690BFEBF517}"/>
              </a:ext>
            </a:extLst>
          </p:cNvPr>
          <p:cNvPicPr>
            <a:picLocks noChangeAspect="1"/>
          </p:cNvPicPr>
          <p:nvPr/>
        </p:nvPicPr>
        <p:blipFill>
          <a:blip r:embed="rId3"/>
          <a:stretch>
            <a:fillRect/>
          </a:stretch>
        </p:blipFill>
        <p:spPr>
          <a:xfrm>
            <a:off x="864115" y="3760437"/>
            <a:ext cx="2894358" cy="1922530"/>
          </a:xfrm>
          <a:prstGeom prst="rect">
            <a:avLst/>
          </a:prstGeom>
        </p:spPr>
      </p:pic>
      <p:pic>
        <p:nvPicPr>
          <p:cNvPr id="14" name="图片 13">
            <a:extLst>
              <a:ext uri="{FF2B5EF4-FFF2-40B4-BE49-F238E27FC236}">
                <a16:creationId xmlns:a16="http://schemas.microsoft.com/office/drawing/2014/main" id="{2829B5F6-7BC8-254F-8CC2-3540BB5C328F}"/>
              </a:ext>
            </a:extLst>
          </p:cNvPr>
          <p:cNvPicPr>
            <a:picLocks noChangeAspect="1"/>
          </p:cNvPicPr>
          <p:nvPr/>
        </p:nvPicPr>
        <p:blipFill>
          <a:blip r:embed="rId4"/>
          <a:stretch>
            <a:fillRect/>
          </a:stretch>
        </p:blipFill>
        <p:spPr>
          <a:xfrm>
            <a:off x="4749456" y="3763283"/>
            <a:ext cx="3062865" cy="1919683"/>
          </a:xfrm>
          <a:prstGeom prst="rect">
            <a:avLst/>
          </a:prstGeom>
        </p:spPr>
      </p:pic>
    </p:spTree>
    <p:extLst>
      <p:ext uri="{BB962C8B-B14F-4D97-AF65-F5344CB8AC3E}">
        <p14:creationId xmlns:p14="http://schemas.microsoft.com/office/powerpoint/2010/main" val="346358057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4" name="标题 3">
            <a:extLst>
              <a:ext uri="{FF2B5EF4-FFF2-40B4-BE49-F238E27FC236}">
                <a16:creationId xmlns:a16="http://schemas.microsoft.com/office/drawing/2014/main" id="{4BA700D9-3952-A845-AA41-BC93F8654EB6}"/>
              </a:ext>
            </a:extLst>
          </p:cNvPr>
          <p:cNvSpPr>
            <a:spLocks noGrp="1"/>
          </p:cNvSpPr>
          <p:nvPr>
            <p:ph type="title"/>
          </p:nvPr>
        </p:nvSpPr>
        <p:spPr>
          <a:xfrm>
            <a:off x="9111049" y="2136682"/>
            <a:ext cx="2895598" cy="1120141"/>
          </a:xfrm>
        </p:spPr>
        <p:txBody>
          <a:bodyPr/>
          <a:lstStyle/>
          <a:p>
            <a:r>
              <a:rPr lang="en-US" altLang="zh-CN" sz="2800" dirty="0"/>
              <a:t>Department stores</a:t>
            </a:r>
            <a:endParaRPr lang="zh-CN" altLang="en-US" sz="2800" dirty="0"/>
          </a:p>
        </p:txBody>
      </p:sp>
      <p:sp>
        <p:nvSpPr>
          <p:cNvPr id="6" name="文本占位符 5">
            <a:extLst>
              <a:ext uri="{FF2B5EF4-FFF2-40B4-BE49-F238E27FC236}">
                <a16:creationId xmlns:a16="http://schemas.microsoft.com/office/drawing/2014/main" id="{F7F0353B-E6A6-124A-89BB-1004F6D4E9B2}"/>
              </a:ext>
            </a:extLst>
          </p:cNvPr>
          <p:cNvSpPr>
            <a:spLocks noGrp="1"/>
          </p:cNvSpPr>
          <p:nvPr>
            <p:ph type="body" idx="3"/>
          </p:nvPr>
        </p:nvSpPr>
        <p:spPr/>
        <p:txBody>
          <a:bodyPr/>
          <a:lstStyle/>
          <a:p>
            <a:endParaRPr lang="zh-CN" altLang="en-US"/>
          </a:p>
        </p:txBody>
      </p:sp>
      <p:sp>
        <p:nvSpPr>
          <p:cNvPr id="10" name="矩形 9">
            <a:extLst>
              <a:ext uri="{FF2B5EF4-FFF2-40B4-BE49-F238E27FC236}">
                <a16:creationId xmlns:a16="http://schemas.microsoft.com/office/drawing/2014/main" id="{B7303C8B-A985-2B43-9D44-D28DC9E9486D}"/>
              </a:ext>
            </a:extLst>
          </p:cNvPr>
          <p:cNvSpPr/>
          <p:nvPr/>
        </p:nvSpPr>
        <p:spPr>
          <a:xfrm>
            <a:off x="1033849" y="819316"/>
            <a:ext cx="6096000" cy="3754874"/>
          </a:xfrm>
          <a:prstGeom prst="rect">
            <a:avLst/>
          </a:prstGeom>
        </p:spPr>
        <p:txBody>
          <a:bodyPr>
            <a:spAutoFit/>
          </a:bodyPr>
          <a:lstStyle/>
          <a:p>
            <a:pPr>
              <a:lnSpc>
                <a:spcPct val="200000"/>
              </a:lnSpc>
            </a:pPr>
            <a:r>
              <a:rPr lang="en-US" altLang="zh-CN" sz="1600" dirty="0"/>
              <a:t>Clothes, shoes, coats, boots, appliances</a:t>
            </a:r>
          </a:p>
          <a:p>
            <a:pPr>
              <a:lnSpc>
                <a:spcPct val="200000"/>
              </a:lnSpc>
            </a:pPr>
            <a:r>
              <a:rPr lang="en-US" altLang="zh-CN" sz="1600" dirty="0"/>
              <a:t>In malls (many stores under one roof)/plazas (many stores under a covered walkway)</a:t>
            </a:r>
          </a:p>
          <a:p>
            <a:pPr marL="285750" indent="-285750">
              <a:lnSpc>
                <a:spcPct val="200000"/>
              </a:lnSpc>
              <a:buFont typeface="Arial" panose="020B0604020202020204" pitchFamily="34" charset="0"/>
              <a:buChar char="•"/>
            </a:pPr>
            <a:r>
              <a:rPr lang="en-US" altLang="zh-CN" sz="1600" b="1" dirty="0"/>
              <a:t>Macy’s</a:t>
            </a:r>
            <a:r>
              <a:rPr lang="en-US" altLang="zh-CN" sz="1600" dirty="0"/>
              <a:t>, Destiny USA; </a:t>
            </a:r>
          </a:p>
          <a:p>
            <a:pPr>
              <a:lnSpc>
                <a:spcPct val="200000"/>
              </a:lnSpc>
            </a:pPr>
            <a:r>
              <a:rPr lang="en-US" altLang="zh-CN" sz="1600" dirty="0"/>
              <a:t>Discount department stores-name brands at cheaper prices</a:t>
            </a:r>
          </a:p>
          <a:p>
            <a:pPr marL="285750" indent="-285750">
              <a:lnSpc>
                <a:spcPct val="200000"/>
              </a:lnSpc>
              <a:buFont typeface="Arial" panose="020B0604020202020204" pitchFamily="34" charset="0"/>
              <a:buChar char="•"/>
            </a:pPr>
            <a:r>
              <a:rPr lang="en-US" altLang="zh-CN" sz="1600" b="1" dirty="0"/>
              <a:t>Marshall’s: </a:t>
            </a:r>
            <a:r>
              <a:rPr lang="en-US" altLang="zh-CN" sz="1600" dirty="0"/>
              <a:t>3405 Erie Blvd E, Syracuse  </a:t>
            </a:r>
          </a:p>
          <a:p>
            <a:pPr marL="285750" indent="-285750">
              <a:lnSpc>
                <a:spcPct val="200000"/>
              </a:lnSpc>
              <a:buFont typeface="Arial" panose="020B0604020202020204" pitchFamily="34" charset="0"/>
              <a:buChar char="•"/>
            </a:pPr>
            <a:r>
              <a:rPr lang="en-US" altLang="zh-CN" sz="1600" b="1" dirty="0"/>
              <a:t>TJ Maxx</a:t>
            </a:r>
            <a:r>
              <a:rPr lang="en-US" altLang="zh-CN" sz="1600" dirty="0"/>
              <a:t>:  Destiny USA, Fayetteville</a:t>
            </a:r>
          </a:p>
          <a:p>
            <a:endParaRPr lang="en-US" altLang="zh-CN" dirty="0"/>
          </a:p>
        </p:txBody>
      </p:sp>
      <p:pic>
        <p:nvPicPr>
          <p:cNvPr id="11" name="图片 10">
            <a:extLst>
              <a:ext uri="{FF2B5EF4-FFF2-40B4-BE49-F238E27FC236}">
                <a16:creationId xmlns:a16="http://schemas.microsoft.com/office/drawing/2014/main" id="{ECF29FC2-3113-C54C-96A0-7EC3759C7BF0}"/>
              </a:ext>
            </a:extLst>
          </p:cNvPr>
          <p:cNvPicPr>
            <a:picLocks noChangeAspect="1"/>
          </p:cNvPicPr>
          <p:nvPr/>
        </p:nvPicPr>
        <p:blipFill>
          <a:blip r:embed="rId3"/>
          <a:stretch>
            <a:fillRect/>
          </a:stretch>
        </p:blipFill>
        <p:spPr>
          <a:xfrm>
            <a:off x="5593533" y="3648628"/>
            <a:ext cx="2846132" cy="2140115"/>
          </a:xfrm>
          <a:prstGeom prst="rect">
            <a:avLst/>
          </a:prstGeom>
        </p:spPr>
      </p:pic>
    </p:spTree>
    <p:extLst>
      <p:ext uri="{BB962C8B-B14F-4D97-AF65-F5344CB8AC3E}">
        <p14:creationId xmlns:p14="http://schemas.microsoft.com/office/powerpoint/2010/main" val="399314393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9"/>
          <p:cNvSpPr txBox="1">
            <a:spLocks noGrp="1"/>
          </p:cNvSpPr>
          <p:nvPr>
            <p:ph type="sldNum" idx="12"/>
          </p:nvPr>
        </p:nvSpPr>
        <p:spPr>
          <a:xfrm>
            <a:off x="10896018" y="6332717"/>
            <a:ext cx="838782"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17</a:t>
            </a:fld>
            <a:endParaRPr/>
          </a:p>
        </p:txBody>
      </p:sp>
      <p:sp>
        <p:nvSpPr>
          <p:cNvPr id="165" name="Google Shape;165;p9"/>
          <p:cNvSpPr txBox="1">
            <a:spLocks noGrp="1"/>
          </p:cNvSpPr>
          <p:nvPr>
            <p:ph type="title"/>
          </p:nvPr>
        </p:nvSpPr>
        <p:spPr>
          <a:xfrm>
            <a:off x="8903044" y="1919621"/>
            <a:ext cx="3579340" cy="1120141"/>
          </a:xfrm>
          <a:prstGeom prst="rect">
            <a:avLst/>
          </a:prstGeom>
          <a:noFill/>
          <a:ln>
            <a:noFill/>
          </a:ln>
        </p:spPr>
        <p:txBody>
          <a:bodyPr spcFirstLastPara="1" wrap="square" lIns="91425" tIns="45700" rIns="91425" bIns="45700" anchor="t" anchorCtr="0">
            <a:noAutofit/>
          </a:bodyPr>
          <a:lstStyle/>
          <a:p>
            <a:pPr>
              <a:buSzPts val="4400"/>
            </a:pPr>
            <a:r>
              <a:rPr lang="en-US" sz="3600" dirty="0"/>
              <a:t>Consignment shops/Thrift stores</a:t>
            </a:r>
            <a:endParaRPr sz="3600" dirty="0"/>
          </a:p>
        </p:txBody>
      </p:sp>
      <p:sp>
        <p:nvSpPr>
          <p:cNvPr id="2" name="文本框 1">
            <a:extLst>
              <a:ext uri="{FF2B5EF4-FFF2-40B4-BE49-F238E27FC236}">
                <a16:creationId xmlns:a16="http://schemas.microsoft.com/office/drawing/2014/main" id="{B95349CC-1486-F049-9EBC-812B3B3612F6}"/>
              </a:ext>
            </a:extLst>
          </p:cNvPr>
          <p:cNvSpPr txBox="1"/>
          <p:nvPr/>
        </p:nvSpPr>
        <p:spPr>
          <a:xfrm>
            <a:off x="4596714" y="3039762"/>
            <a:ext cx="184731" cy="307777"/>
          </a:xfrm>
          <a:prstGeom prst="rect">
            <a:avLst/>
          </a:prstGeom>
          <a:noFill/>
        </p:spPr>
        <p:txBody>
          <a:bodyPr wrap="none" rtlCol="0">
            <a:spAutoFit/>
          </a:bodyPr>
          <a:lstStyle/>
          <a:p>
            <a:endParaRPr kumimoji="1" lang="zh-CN" altLang="en-US" dirty="0"/>
          </a:p>
        </p:txBody>
      </p:sp>
      <p:sp>
        <p:nvSpPr>
          <p:cNvPr id="5" name="矩形 4">
            <a:extLst>
              <a:ext uri="{FF2B5EF4-FFF2-40B4-BE49-F238E27FC236}">
                <a16:creationId xmlns:a16="http://schemas.microsoft.com/office/drawing/2014/main" id="{54C8BA86-8673-3F44-B7B6-5F4ACB6FC2D4}"/>
              </a:ext>
            </a:extLst>
          </p:cNvPr>
          <p:cNvSpPr/>
          <p:nvPr/>
        </p:nvSpPr>
        <p:spPr>
          <a:xfrm>
            <a:off x="218302" y="221042"/>
            <a:ext cx="6503773" cy="3693319"/>
          </a:xfrm>
          <a:prstGeom prst="rect">
            <a:avLst/>
          </a:prstGeom>
        </p:spPr>
        <p:txBody>
          <a:bodyPr wrap="square">
            <a:spAutoFit/>
          </a:bodyPr>
          <a:lstStyle/>
          <a:p>
            <a:r>
              <a:rPr lang="en-US" altLang="zh-CN" sz="1800" dirty="0"/>
              <a:t>People sell their used clothes and the store keeps a percentage of the sale price</a:t>
            </a:r>
          </a:p>
          <a:p>
            <a:r>
              <a:rPr lang="en-US" altLang="zh-CN" sz="1800" b="1" dirty="0"/>
              <a:t>Clothes Mentor:  </a:t>
            </a:r>
            <a:r>
              <a:rPr lang="en-US" altLang="zh-CN" sz="1800" dirty="0"/>
              <a:t>Erie Blvd E, Syracuse </a:t>
            </a:r>
          </a:p>
          <a:p>
            <a:r>
              <a:rPr lang="en-US" altLang="zh-CN" sz="1800" b="1" dirty="0"/>
              <a:t>Cluttered Closet:  </a:t>
            </a:r>
            <a:r>
              <a:rPr lang="en-US" altLang="zh-CN" sz="1800" dirty="0"/>
              <a:t>S Beech St (the Westcott neighborhood) </a:t>
            </a:r>
          </a:p>
          <a:p>
            <a:endParaRPr lang="en-US" altLang="zh-CN" sz="1800" b="1" dirty="0"/>
          </a:p>
          <a:p>
            <a:r>
              <a:rPr lang="en-US" altLang="zh-CN" sz="1800" b="1" dirty="0"/>
              <a:t>Salvation Army:  </a:t>
            </a:r>
            <a:r>
              <a:rPr lang="en-US" altLang="zh-CN" sz="1800" dirty="0"/>
              <a:t>Erie Blvd E</a:t>
            </a:r>
          </a:p>
          <a:p>
            <a:r>
              <a:rPr lang="en-US" altLang="zh-CN" sz="1800" b="1" dirty="0"/>
              <a:t>Rescue Mission Stores</a:t>
            </a:r>
          </a:p>
          <a:p>
            <a:r>
              <a:rPr lang="en-US" altLang="zh-CN" sz="1800" dirty="0"/>
              <a:t>3fifteen in Marshall Square Mall</a:t>
            </a:r>
          </a:p>
          <a:p>
            <a:r>
              <a:rPr lang="en-US" altLang="zh-CN" sz="1800" dirty="0"/>
              <a:t> </a:t>
            </a:r>
          </a:p>
          <a:p>
            <a:r>
              <a:rPr lang="en-US" altLang="zh-CN" sz="1800" b="1" dirty="0"/>
              <a:t>Yard/Garage sales</a:t>
            </a:r>
          </a:p>
          <a:p>
            <a:endParaRPr lang="en-US" altLang="zh-CN" sz="1800" dirty="0"/>
          </a:p>
          <a:p>
            <a:r>
              <a:rPr lang="en-US" altLang="zh-CN" sz="1800" dirty="0"/>
              <a:t>Be careful about buying used furniture-upholstered furniture, mattresses, and rugs can transport “bed bugs” (insects) </a:t>
            </a:r>
          </a:p>
        </p:txBody>
      </p:sp>
      <p:pic>
        <p:nvPicPr>
          <p:cNvPr id="12" name="Picture 5">
            <a:extLst>
              <a:ext uri="{FF2B5EF4-FFF2-40B4-BE49-F238E27FC236}">
                <a16:creationId xmlns:a16="http://schemas.microsoft.com/office/drawing/2014/main" id="{241FDEBD-D470-4B45-B68A-AE25F1FFD819}"/>
              </a:ext>
            </a:extLst>
          </p:cNvPr>
          <p:cNvPicPr>
            <a:picLocks noChangeAspect="1"/>
          </p:cNvPicPr>
          <p:nvPr/>
        </p:nvPicPr>
        <p:blipFill>
          <a:blip r:embed="rId3"/>
          <a:stretch>
            <a:fillRect/>
          </a:stretch>
        </p:blipFill>
        <p:spPr>
          <a:xfrm>
            <a:off x="6096000" y="3914361"/>
            <a:ext cx="2362200" cy="2362200"/>
          </a:xfrm>
          <a:prstGeom prst="rect">
            <a:avLst/>
          </a:prstGeom>
        </p:spPr>
        <p:style>
          <a:lnRef idx="0">
            <a:schemeClr val="dk1"/>
          </a:lnRef>
          <a:fillRef idx="3">
            <a:schemeClr val="dk1"/>
          </a:fillRef>
          <a:effectRef idx="3">
            <a:schemeClr val="dk1"/>
          </a:effectRef>
          <a:fontRef idx="minor">
            <a:schemeClr val="lt1"/>
          </a:fontRef>
        </p:style>
      </p:pic>
      <p:pic>
        <p:nvPicPr>
          <p:cNvPr id="13" name="Picture 7">
            <a:extLst>
              <a:ext uri="{FF2B5EF4-FFF2-40B4-BE49-F238E27FC236}">
                <a16:creationId xmlns:a16="http://schemas.microsoft.com/office/drawing/2014/main" id="{DF22F454-B495-DD41-99CA-98847622A441}"/>
              </a:ext>
            </a:extLst>
          </p:cNvPr>
          <p:cNvPicPr>
            <a:picLocks noChangeAspect="1"/>
          </p:cNvPicPr>
          <p:nvPr/>
        </p:nvPicPr>
        <p:blipFill>
          <a:blip r:embed="rId4"/>
          <a:stretch>
            <a:fillRect/>
          </a:stretch>
        </p:blipFill>
        <p:spPr>
          <a:xfrm>
            <a:off x="2334397" y="4039116"/>
            <a:ext cx="2917225" cy="2127143"/>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138734067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4" name="标题 3">
            <a:extLst>
              <a:ext uri="{FF2B5EF4-FFF2-40B4-BE49-F238E27FC236}">
                <a16:creationId xmlns:a16="http://schemas.microsoft.com/office/drawing/2014/main" id="{D0E8C470-50A0-2D4C-A15E-2A60BEC875AB}"/>
              </a:ext>
            </a:extLst>
          </p:cNvPr>
          <p:cNvSpPr>
            <a:spLocks noGrp="1"/>
          </p:cNvSpPr>
          <p:nvPr>
            <p:ph type="title"/>
          </p:nvPr>
        </p:nvSpPr>
        <p:spPr>
          <a:xfrm>
            <a:off x="276653" y="294707"/>
            <a:ext cx="5111576" cy="3276395"/>
          </a:xfrm>
        </p:spPr>
        <p:txBody>
          <a:bodyPr/>
          <a:lstStyle/>
          <a:p>
            <a:r>
              <a:rPr lang="en-US" altLang="zh-CN" sz="1800" dirty="0">
                <a:solidFill>
                  <a:schemeClr val="tx1"/>
                </a:solidFill>
              </a:rPr>
              <a:t>On campus Recreation services</a:t>
            </a:r>
            <a:br>
              <a:rPr lang="en-US" altLang="zh-CN" sz="1800" dirty="0">
                <a:solidFill>
                  <a:schemeClr val="tx1"/>
                </a:solidFill>
              </a:rPr>
            </a:br>
            <a:r>
              <a:rPr lang="en-US" altLang="zh-CN" sz="1800" dirty="0">
                <a:solidFill>
                  <a:schemeClr val="tx1"/>
                </a:solidFill>
              </a:rPr>
              <a:t>	</a:t>
            </a:r>
            <a:br>
              <a:rPr lang="en-US" altLang="zh-CN" sz="1800" dirty="0">
                <a:solidFill>
                  <a:schemeClr val="tx1"/>
                </a:solidFill>
              </a:rPr>
            </a:br>
            <a:r>
              <a:rPr lang="en-US" altLang="zh-CN" sz="1800" b="1" dirty="0">
                <a:solidFill>
                  <a:srgbClr val="D54501"/>
                </a:solidFill>
              </a:rPr>
              <a:t>Gym:</a:t>
            </a:r>
            <a:r>
              <a:rPr lang="zh-CN" altLang="en-US" sz="1800" b="1" dirty="0">
                <a:solidFill>
                  <a:srgbClr val="D54501"/>
                </a:solidFill>
              </a:rPr>
              <a:t> </a:t>
            </a:r>
            <a:r>
              <a:rPr lang="en-US" altLang="zh-CN" sz="1800" dirty="0">
                <a:solidFill>
                  <a:schemeClr val="tx1"/>
                </a:solidFill>
              </a:rPr>
              <a:t>The Barnes Center at the Arch</a:t>
            </a:r>
            <a:br>
              <a:rPr lang="en-US" altLang="zh-CN" sz="1800" dirty="0">
                <a:solidFill>
                  <a:schemeClr val="tx1"/>
                </a:solidFill>
              </a:rPr>
            </a:br>
            <a:r>
              <a:rPr lang="en-US" altLang="zh-CN" sz="1800" dirty="0">
                <a:solidFill>
                  <a:schemeClr val="tx1"/>
                </a:solidFill>
              </a:rPr>
              <a:t>           Goldstein Fitness Center   		</a:t>
            </a:r>
            <a:br>
              <a:rPr lang="en-US" altLang="zh-CN" sz="1800" dirty="0">
                <a:solidFill>
                  <a:schemeClr val="tx1"/>
                </a:solidFill>
              </a:rPr>
            </a:br>
            <a:r>
              <a:rPr lang="en-US" altLang="zh-CN" sz="1800" dirty="0">
                <a:solidFill>
                  <a:schemeClr val="tx1"/>
                </a:solidFill>
              </a:rPr>
              <a:t>	</a:t>
            </a:r>
            <a:br>
              <a:rPr lang="en-US" altLang="zh-CN" sz="1800" dirty="0">
                <a:solidFill>
                  <a:schemeClr val="tx1"/>
                </a:solidFill>
              </a:rPr>
            </a:br>
            <a:r>
              <a:rPr lang="en-US" altLang="zh-CN" sz="1800" b="1" dirty="0">
                <a:solidFill>
                  <a:srgbClr val="D54501"/>
                </a:solidFill>
              </a:rPr>
              <a:t>Ice skating:</a:t>
            </a:r>
            <a:r>
              <a:rPr lang="zh-CN" altLang="en-US" sz="1800" b="1" dirty="0">
                <a:solidFill>
                  <a:srgbClr val="D54501"/>
                </a:solidFill>
              </a:rPr>
              <a:t> </a:t>
            </a:r>
            <a:r>
              <a:rPr lang="en-US" altLang="zh-CN" sz="1800" dirty="0" err="1">
                <a:solidFill>
                  <a:schemeClr val="tx1"/>
                </a:solidFill>
              </a:rPr>
              <a:t>Tennity</a:t>
            </a:r>
            <a:r>
              <a:rPr lang="en-US" altLang="zh-CN" sz="1800" dirty="0">
                <a:solidFill>
                  <a:schemeClr val="tx1"/>
                </a:solidFill>
              </a:rPr>
              <a:t> Ice Pavilion</a:t>
            </a:r>
            <a:br>
              <a:rPr lang="en-US" altLang="zh-CN" sz="1800" dirty="0">
                <a:solidFill>
                  <a:schemeClr val="tx1"/>
                </a:solidFill>
              </a:rPr>
            </a:br>
            <a:r>
              <a:rPr lang="en-US" altLang="zh-CN" sz="1800" dirty="0">
                <a:solidFill>
                  <a:schemeClr val="tx1"/>
                </a:solidFill>
              </a:rPr>
              <a:t>	Outdoor Education </a:t>
            </a:r>
            <a:br>
              <a:rPr lang="en-US" altLang="zh-CN" sz="1800" dirty="0">
                <a:solidFill>
                  <a:schemeClr val="tx1"/>
                </a:solidFill>
              </a:rPr>
            </a:br>
            <a:r>
              <a:rPr lang="en-US" altLang="zh-CN" sz="1800" dirty="0">
                <a:solidFill>
                  <a:schemeClr val="tx1"/>
                </a:solidFill>
              </a:rPr>
              <a:t>	</a:t>
            </a:r>
            <a:r>
              <a:rPr lang="en-US" altLang="zh-CN" sz="1800" dirty="0" err="1">
                <a:solidFill>
                  <a:schemeClr val="tx1"/>
                </a:solidFill>
              </a:rPr>
              <a:t>Skytop</a:t>
            </a:r>
            <a:r>
              <a:rPr lang="en-US" altLang="zh-CN" sz="1800" dirty="0">
                <a:solidFill>
                  <a:schemeClr val="tx1"/>
                </a:solidFill>
              </a:rPr>
              <a:t> Recreation Area </a:t>
            </a:r>
            <a:br>
              <a:rPr lang="en-US" altLang="zh-CN" sz="1800" dirty="0">
                <a:solidFill>
                  <a:schemeClr val="tx1"/>
                </a:solidFill>
              </a:rPr>
            </a:br>
            <a:r>
              <a:rPr lang="en-US" altLang="zh-CN" sz="1800" b="1" dirty="0">
                <a:solidFill>
                  <a:srgbClr val="D54501"/>
                </a:solidFill>
              </a:rPr>
              <a:t>Pools:</a:t>
            </a:r>
            <a:r>
              <a:rPr lang="zh-CN" altLang="en-US" sz="1800" b="1" dirty="0">
                <a:solidFill>
                  <a:srgbClr val="D54501"/>
                </a:solidFill>
              </a:rPr>
              <a:t> </a:t>
            </a:r>
            <a:r>
              <a:rPr lang="en-US" altLang="zh-CN" sz="1800" dirty="0">
                <a:solidFill>
                  <a:schemeClr val="tx1"/>
                </a:solidFill>
              </a:rPr>
              <a:t>Webster, Sibley </a:t>
            </a:r>
          </a:p>
        </p:txBody>
      </p:sp>
      <p:sp>
        <p:nvSpPr>
          <p:cNvPr id="6" name="文本占位符 5">
            <a:extLst>
              <a:ext uri="{FF2B5EF4-FFF2-40B4-BE49-F238E27FC236}">
                <a16:creationId xmlns:a16="http://schemas.microsoft.com/office/drawing/2014/main" id="{C04E4EF0-9A29-AB47-A193-C148DEE9AAA1}"/>
              </a:ext>
            </a:extLst>
          </p:cNvPr>
          <p:cNvSpPr>
            <a:spLocks noGrp="1"/>
          </p:cNvSpPr>
          <p:nvPr>
            <p:ph type="body" idx="3"/>
          </p:nvPr>
        </p:nvSpPr>
        <p:spPr/>
        <p:txBody>
          <a:bodyPr/>
          <a:lstStyle/>
          <a:p>
            <a:endParaRPr lang="zh-CN" altLang="en-US"/>
          </a:p>
        </p:txBody>
      </p:sp>
      <p:pic>
        <p:nvPicPr>
          <p:cNvPr id="10" name="图片 9">
            <a:extLst>
              <a:ext uri="{FF2B5EF4-FFF2-40B4-BE49-F238E27FC236}">
                <a16:creationId xmlns:a16="http://schemas.microsoft.com/office/drawing/2014/main" id="{D25913DE-1585-FD4E-84E9-63292249ED40}"/>
              </a:ext>
            </a:extLst>
          </p:cNvPr>
          <p:cNvPicPr>
            <a:picLocks noChangeAspect="1"/>
          </p:cNvPicPr>
          <p:nvPr/>
        </p:nvPicPr>
        <p:blipFill>
          <a:blip r:embed="rId3"/>
          <a:stretch>
            <a:fillRect/>
          </a:stretch>
        </p:blipFill>
        <p:spPr>
          <a:xfrm>
            <a:off x="276653" y="3392917"/>
            <a:ext cx="3776363" cy="2427662"/>
          </a:xfrm>
          <a:prstGeom prst="rect">
            <a:avLst/>
          </a:prstGeom>
        </p:spPr>
      </p:pic>
      <p:pic>
        <p:nvPicPr>
          <p:cNvPr id="11" name="图片 10">
            <a:extLst>
              <a:ext uri="{FF2B5EF4-FFF2-40B4-BE49-F238E27FC236}">
                <a16:creationId xmlns:a16="http://schemas.microsoft.com/office/drawing/2014/main" id="{C0E13452-30B1-054B-A028-9B5EEEF22C03}"/>
              </a:ext>
            </a:extLst>
          </p:cNvPr>
          <p:cNvPicPr>
            <a:picLocks noChangeAspect="1"/>
          </p:cNvPicPr>
          <p:nvPr/>
        </p:nvPicPr>
        <p:blipFill>
          <a:blip r:embed="rId4"/>
          <a:stretch>
            <a:fillRect/>
          </a:stretch>
        </p:blipFill>
        <p:spPr>
          <a:xfrm>
            <a:off x="4558786" y="3392917"/>
            <a:ext cx="3654832" cy="2427662"/>
          </a:xfrm>
          <a:prstGeom prst="rect">
            <a:avLst/>
          </a:prstGeom>
        </p:spPr>
      </p:pic>
      <p:sp>
        <p:nvSpPr>
          <p:cNvPr id="12" name="矩形 11">
            <a:extLst>
              <a:ext uri="{FF2B5EF4-FFF2-40B4-BE49-F238E27FC236}">
                <a16:creationId xmlns:a16="http://schemas.microsoft.com/office/drawing/2014/main" id="{9BB0FE86-0644-F24F-BB8D-C40DB68472E5}"/>
              </a:ext>
            </a:extLst>
          </p:cNvPr>
          <p:cNvSpPr/>
          <p:nvPr/>
        </p:nvSpPr>
        <p:spPr>
          <a:xfrm>
            <a:off x="9264523" y="3105834"/>
            <a:ext cx="2416046" cy="646331"/>
          </a:xfrm>
          <a:prstGeom prst="rect">
            <a:avLst/>
          </a:prstGeom>
        </p:spPr>
        <p:txBody>
          <a:bodyPr wrap="none">
            <a:spAutoFit/>
          </a:bodyPr>
          <a:lstStyle/>
          <a:p>
            <a:r>
              <a:rPr lang="en-US" altLang="zh-CN" sz="3600" dirty="0">
                <a:solidFill>
                  <a:schemeClr val="bg1"/>
                </a:solidFill>
              </a:rPr>
              <a:t>Recreation</a:t>
            </a:r>
            <a:endParaRPr lang="zh-CN" altLang="en-US" sz="3600" dirty="0">
              <a:solidFill>
                <a:schemeClr val="bg1"/>
              </a:solidFill>
            </a:endParaRPr>
          </a:p>
        </p:txBody>
      </p:sp>
    </p:spTree>
    <p:extLst>
      <p:ext uri="{BB962C8B-B14F-4D97-AF65-F5344CB8AC3E}">
        <p14:creationId xmlns:p14="http://schemas.microsoft.com/office/powerpoint/2010/main" val="410110115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9"/>
          <p:cNvSpPr txBox="1">
            <a:spLocks noGrp="1"/>
          </p:cNvSpPr>
          <p:nvPr>
            <p:ph type="sldNum" idx="12"/>
          </p:nvPr>
        </p:nvSpPr>
        <p:spPr>
          <a:xfrm>
            <a:off x="10896018" y="6332717"/>
            <a:ext cx="838782"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19</a:t>
            </a:fld>
            <a:endParaRPr/>
          </a:p>
        </p:txBody>
      </p:sp>
      <p:sp>
        <p:nvSpPr>
          <p:cNvPr id="165" name="Google Shape;165;p9"/>
          <p:cNvSpPr txBox="1">
            <a:spLocks noGrp="1"/>
          </p:cNvSpPr>
          <p:nvPr>
            <p:ph type="title"/>
          </p:nvPr>
        </p:nvSpPr>
        <p:spPr>
          <a:xfrm>
            <a:off x="8729776" y="2479691"/>
            <a:ext cx="3375727" cy="1120141"/>
          </a:xfrm>
          <a:prstGeom prst="rect">
            <a:avLst/>
          </a:prstGeom>
          <a:noFill/>
          <a:ln>
            <a:noFill/>
          </a:ln>
        </p:spPr>
        <p:txBody>
          <a:bodyPr spcFirstLastPara="1" wrap="square" lIns="91425" tIns="45700" rIns="91425" bIns="45700" anchor="t" anchorCtr="0">
            <a:noAutofit/>
          </a:bodyPr>
          <a:lstStyle/>
          <a:p>
            <a:pPr>
              <a:buSzPts val="4400"/>
            </a:pPr>
            <a:r>
              <a:rPr lang="en-US" sz="3200" dirty="0"/>
              <a:t>Restaurants/night life</a:t>
            </a:r>
            <a:endParaRPr sz="3200" dirty="0"/>
          </a:p>
        </p:txBody>
      </p:sp>
      <p:sp>
        <p:nvSpPr>
          <p:cNvPr id="2" name="文本框 1">
            <a:extLst>
              <a:ext uri="{FF2B5EF4-FFF2-40B4-BE49-F238E27FC236}">
                <a16:creationId xmlns:a16="http://schemas.microsoft.com/office/drawing/2014/main" id="{B95349CC-1486-F049-9EBC-812B3B3612F6}"/>
              </a:ext>
            </a:extLst>
          </p:cNvPr>
          <p:cNvSpPr txBox="1"/>
          <p:nvPr/>
        </p:nvSpPr>
        <p:spPr>
          <a:xfrm>
            <a:off x="4596714" y="3039762"/>
            <a:ext cx="184731" cy="307777"/>
          </a:xfrm>
          <a:prstGeom prst="rect">
            <a:avLst/>
          </a:prstGeom>
          <a:noFill/>
        </p:spPr>
        <p:txBody>
          <a:bodyPr wrap="none" rtlCol="0">
            <a:spAutoFit/>
          </a:bodyPr>
          <a:lstStyle/>
          <a:p>
            <a:endParaRPr kumimoji="1" lang="zh-CN" altLang="en-US" dirty="0"/>
          </a:p>
        </p:txBody>
      </p:sp>
      <p:sp>
        <p:nvSpPr>
          <p:cNvPr id="6" name="矩形 5">
            <a:extLst>
              <a:ext uri="{FF2B5EF4-FFF2-40B4-BE49-F238E27FC236}">
                <a16:creationId xmlns:a16="http://schemas.microsoft.com/office/drawing/2014/main" id="{AC4190D7-8C8D-EC49-89FF-487F8C430B85}"/>
              </a:ext>
            </a:extLst>
          </p:cNvPr>
          <p:cNvSpPr/>
          <p:nvPr/>
        </p:nvSpPr>
        <p:spPr>
          <a:xfrm>
            <a:off x="280086" y="285161"/>
            <a:ext cx="2858530" cy="5509200"/>
          </a:xfrm>
          <a:prstGeom prst="rect">
            <a:avLst/>
          </a:prstGeom>
        </p:spPr>
        <p:txBody>
          <a:bodyPr wrap="square">
            <a:spAutoFit/>
          </a:bodyPr>
          <a:lstStyle/>
          <a:p>
            <a:r>
              <a:rPr lang="en-US" altLang="zh-CN" sz="1600" b="1" dirty="0">
                <a:solidFill>
                  <a:srgbClr val="D54501"/>
                </a:solidFill>
              </a:rPr>
              <a:t>LGBT Bars: </a:t>
            </a:r>
          </a:p>
          <a:p>
            <a:pPr marL="285750" indent="-285750">
              <a:buFont typeface="Arial" panose="020B0604020202020204" pitchFamily="34" charset="0"/>
              <a:buChar char="•"/>
            </a:pPr>
            <a:r>
              <a:rPr lang="en-US" altLang="zh-CN" sz="1600" dirty="0"/>
              <a:t>Rain and </a:t>
            </a:r>
            <a:r>
              <a:rPr lang="en-US" altLang="zh-CN" sz="1600" dirty="0" err="1"/>
              <a:t>Trexx</a:t>
            </a:r>
            <a:endParaRPr lang="en-US" altLang="zh-CN" sz="1600" dirty="0"/>
          </a:p>
          <a:p>
            <a:endParaRPr lang="en-US" altLang="zh-CN" sz="1600" dirty="0"/>
          </a:p>
          <a:p>
            <a:r>
              <a:rPr lang="en-US" altLang="zh-CN" sz="1600" b="1" dirty="0">
                <a:solidFill>
                  <a:srgbClr val="D54501"/>
                </a:solidFill>
              </a:rPr>
              <a:t>Local Restaurants: </a:t>
            </a:r>
          </a:p>
          <a:p>
            <a:pPr marL="285750" indent="-285750">
              <a:buFont typeface="Arial" panose="020B0604020202020204" pitchFamily="34" charset="0"/>
              <a:buChar char="•"/>
            </a:pPr>
            <a:r>
              <a:rPr lang="en-US" altLang="zh-CN" sz="1600" dirty="0"/>
              <a:t>Dinosaur BBQ </a:t>
            </a:r>
          </a:p>
          <a:p>
            <a:pPr marL="285750" indent="-285750">
              <a:buFont typeface="Arial" panose="020B0604020202020204" pitchFamily="34" charset="0"/>
              <a:buChar char="•"/>
            </a:pPr>
            <a:r>
              <a:rPr lang="en-US" altLang="zh-CN" sz="1600" dirty="0" err="1"/>
              <a:t>Pastabilities</a:t>
            </a:r>
            <a:endParaRPr lang="en-US" altLang="zh-CN" sz="1600" dirty="0"/>
          </a:p>
          <a:p>
            <a:pPr marL="285750" indent="-285750">
              <a:buFont typeface="Arial" panose="020B0604020202020204" pitchFamily="34" charset="0"/>
              <a:buChar char="•"/>
            </a:pPr>
            <a:r>
              <a:rPr lang="en-US" altLang="zh-CN" sz="1600" dirty="0"/>
              <a:t>Funk n’ Waffles </a:t>
            </a:r>
          </a:p>
          <a:p>
            <a:pPr marL="285750" indent="-285750">
              <a:buFont typeface="Arial" panose="020B0604020202020204" pitchFamily="34" charset="0"/>
              <a:buChar char="•"/>
            </a:pPr>
            <a:r>
              <a:rPr lang="en-US" altLang="zh-CN" sz="1600" dirty="0" err="1"/>
              <a:t>LoFo</a:t>
            </a:r>
            <a:endParaRPr lang="en-US" altLang="zh-CN" sz="1600" dirty="0"/>
          </a:p>
          <a:p>
            <a:pPr marL="285750" indent="-285750">
              <a:buFont typeface="Arial" panose="020B0604020202020204" pitchFamily="34" charset="0"/>
              <a:buChar char="•"/>
            </a:pPr>
            <a:r>
              <a:rPr lang="en-US" altLang="zh-CN" sz="1600" dirty="0"/>
              <a:t>Flame </a:t>
            </a:r>
          </a:p>
          <a:p>
            <a:pPr marL="285750" indent="-285750">
              <a:buFont typeface="Arial" panose="020B0604020202020204" pitchFamily="34" charset="0"/>
              <a:buChar char="•"/>
            </a:pPr>
            <a:r>
              <a:rPr lang="en-US" altLang="zh-CN" sz="1600" dirty="0"/>
              <a:t>Mom’s Diner </a:t>
            </a:r>
          </a:p>
          <a:p>
            <a:endParaRPr lang="en-US" altLang="zh-CN" sz="1600" dirty="0"/>
          </a:p>
          <a:p>
            <a:r>
              <a:rPr lang="en-US" altLang="zh-CN" sz="1600" b="1" dirty="0">
                <a:solidFill>
                  <a:srgbClr val="D54501"/>
                </a:solidFill>
              </a:rPr>
              <a:t>International Cuisine </a:t>
            </a:r>
          </a:p>
          <a:p>
            <a:pPr marL="285750" indent="-285750">
              <a:buFont typeface="Arial" panose="020B0604020202020204" pitchFamily="34" charset="0"/>
              <a:buChar char="•"/>
            </a:pPr>
            <a:r>
              <a:rPr lang="en-US" altLang="zh-CN" sz="1600" dirty="0" err="1"/>
              <a:t>Firudo</a:t>
            </a:r>
            <a:r>
              <a:rPr lang="en-US" altLang="zh-CN" sz="1600" dirty="0"/>
              <a:t> </a:t>
            </a:r>
          </a:p>
          <a:p>
            <a:pPr marL="285750" indent="-285750">
              <a:buFont typeface="Arial" panose="020B0604020202020204" pitchFamily="34" charset="0"/>
              <a:buChar char="•"/>
            </a:pPr>
            <a:r>
              <a:rPr lang="en-US" altLang="zh-CN" sz="1600" dirty="0"/>
              <a:t>New Century </a:t>
            </a:r>
          </a:p>
          <a:p>
            <a:pPr marL="285750" indent="-285750">
              <a:buFont typeface="Arial" panose="020B0604020202020204" pitchFamily="34" charset="0"/>
              <a:buChar char="•"/>
            </a:pPr>
            <a:r>
              <a:rPr lang="en-US" altLang="zh-CN" sz="1600" dirty="0"/>
              <a:t>Boom Boom Mex Mex </a:t>
            </a:r>
          </a:p>
          <a:p>
            <a:pPr marL="285750" indent="-285750">
              <a:buFont typeface="Arial" panose="020B0604020202020204" pitchFamily="34" charset="0"/>
              <a:buChar char="•"/>
            </a:pPr>
            <a:r>
              <a:rPr lang="en-US" altLang="zh-CN" sz="1600" dirty="0"/>
              <a:t>Alto Cinco</a:t>
            </a:r>
          </a:p>
          <a:p>
            <a:pPr marL="285750" indent="-285750">
              <a:buFont typeface="Arial" panose="020B0604020202020204" pitchFamily="34" charset="0"/>
              <a:buChar char="•"/>
            </a:pPr>
            <a:r>
              <a:rPr lang="en-US" altLang="zh-CN" sz="1600" dirty="0"/>
              <a:t>Euro Bazar Restaurant </a:t>
            </a:r>
          </a:p>
          <a:p>
            <a:pPr marL="285750" indent="-285750">
              <a:buFont typeface="Arial" panose="020B0604020202020204" pitchFamily="34" charset="0"/>
              <a:buChar char="•"/>
            </a:pPr>
            <a:r>
              <a:rPr lang="en-US" altLang="zh-CN" sz="1600" dirty="0"/>
              <a:t>Blue Monkey </a:t>
            </a:r>
          </a:p>
          <a:p>
            <a:pPr marL="285750" indent="-285750">
              <a:buFont typeface="Arial" panose="020B0604020202020204" pitchFamily="34" charset="0"/>
              <a:buChar char="•"/>
            </a:pPr>
            <a:r>
              <a:rPr lang="en-US" altLang="zh-CN" sz="1600" dirty="0"/>
              <a:t>Orange</a:t>
            </a:r>
            <a:r>
              <a:rPr lang="zh-CN" altLang="en-US" sz="1600" dirty="0"/>
              <a:t> </a:t>
            </a:r>
            <a:r>
              <a:rPr lang="en-US" altLang="zh-CN" sz="1600" dirty="0"/>
              <a:t>Asian Café</a:t>
            </a:r>
          </a:p>
          <a:p>
            <a:pPr marL="285750" indent="-285750">
              <a:buFont typeface="Arial" panose="020B0604020202020204" pitchFamily="34" charset="0"/>
              <a:buChar char="•"/>
            </a:pPr>
            <a:r>
              <a:rPr lang="en-US" altLang="zh-CN" sz="1600" dirty="0"/>
              <a:t>Old Chengdu Café</a:t>
            </a:r>
          </a:p>
          <a:p>
            <a:pPr marL="285750" indent="-285750">
              <a:buFont typeface="Arial" panose="020B0604020202020204" pitchFamily="34" charset="0"/>
              <a:buChar char="•"/>
            </a:pPr>
            <a:r>
              <a:rPr lang="en-US" altLang="zh-CN" sz="1600" dirty="0" err="1"/>
              <a:t>Ethioeritrea</a:t>
            </a:r>
            <a:r>
              <a:rPr lang="en-US" altLang="zh-CN" sz="1600" dirty="0"/>
              <a:t> Restaurant </a:t>
            </a:r>
          </a:p>
          <a:p>
            <a:pPr marL="285750" indent="-285750">
              <a:buFont typeface="Arial" panose="020B0604020202020204" pitchFamily="34" charset="0"/>
              <a:buChar char="•"/>
            </a:pPr>
            <a:endParaRPr lang="en-US" altLang="zh-CN" sz="1600" dirty="0"/>
          </a:p>
        </p:txBody>
      </p:sp>
      <p:sp>
        <p:nvSpPr>
          <p:cNvPr id="10" name="矩形 9">
            <a:extLst>
              <a:ext uri="{FF2B5EF4-FFF2-40B4-BE49-F238E27FC236}">
                <a16:creationId xmlns:a16="http://schemas.microsoft.com/office/drawing/2014/main" id="{467CF5BC-2259-234A-9BEF-7BD3F24B3622}"/>
              </a:ext>
            </a:extLst>
          </p:cNvPr>
          <p:cNvSpPr/>
          <p:nvPr/>
        </p:nvSpPr>
        <p:spPr>
          <a:xfrm>
            <a:off x="4038947" y="-36160"/>
            <a:ext cx="6096000" cy="3462999"/>
          </a:xfrm>
          <a:prstGeom prst="rect">
            <a:avLst/>
          </a:prstGeom>
        </p:spPr>
        <p:txBody>
          <a:bodyPr>
            <a:spAutoFit/>
          </a:bodyPr>
          <a:lstStyle/>
          <a:p>
            <a:pPr>
              <a:lnSpc>
                <a:spcPct val="200000"/>
              </a:lnSpc>
            </a:pPr>
            <a:r>
              <a:rPr lang="en-US" altLang="zh-CN" sz="1600" b="1" dirty="0">
                <a:solidFill>
                  <a:srgbClr val="D54501"/>
                </a:solidFill>
              </a:rPr>
              <a:t>Close to campus</a:t>
            </a:r>
          </a:p>
          <a:p>
            <a:pPr marL="285750" indent="-285750">
              <a:lnSpc>
                <a:spcPct val="200000"/>
              </a:lnSpc>
              <a:buFont typeface="Arial" panose="020B0604020202020204" pitchFamily="34" charset="0"/>
              <a:buChar char="•"/>
            </a:pPr>
            <a:r>
              <a:rPr lang="en-US" altLang="zh-CN" sz="1600" dirty="0"/>
              <a:t>Inn complete</a:t>
            </a:r>
          </a:p>
          <a:p>
            <a:pPr marL="285750" indent="-285750">
              <a:lnSpc>
                <a:spcPct val="200000"/>
              </a:lnSpc>
              <a:buFont typeface="Arial" panose="020B0604020202020204" pitchFamily="34" charset="0"/>
              <a:buChar char="•"/>
            </a:pPr>
            <a:r>
              <a:rPr lang="en-US" altLang="zh-CN" sz="1600" dirty="0"/>
              <a:t>Marshall Street</a:t>
            </a:r>
          </a:p>
          <a:p>
            <a:pPr marL="285750" indent="-285750">
              <a:lnSpc>
                <a:spcPct val="200000"/>
              </a:lnSpc>
              <a:buFont typeface="Arial" panose="020B0604020202020204" pitchFamily="34" charset="0"/>
              <a:buChar char="•"/>
            </a:pPr>
            <a:r>
              <a:rPr lang="en-US" altLang="zh-CN" sz="1600" dirty="0"/>
              <a:t>Westcott Street </a:t>
            </a:r>
          </a:p>
          <a:p>
            <a:pPr marL="285750" indent="-285750">
              <a:lnSpc>
                <a:spcPct val="200000"/>
              </a:lnSpc>
              <a:buFont typeface="Arial" panose="020B0604020202020204" pitchFamily="34" charset="0"/>
              <a:buChar char="•"/>
            </a:pPr>
            <a:r>
              <a:rPr lang="en-US" altLang="zh-CN" sz="1600" dirty="0"/>
              <a:t>Armory Square</a:t>
            </a:r>
          </a:p>
          <a:p>
            <a:pPr marL="285750" indent="-285750">
              <a:lnSpc>
                <a:spcPct val="200000"/>
              </a:lnSpc>
              <a:buFont typeface="Arial" panose="020B0604020202020204" pitchFamily="34" charset="0"/>
              <a:buChar char="•"/>
            </a:pPr>
            <a:r>
              <a:rPr lang="en-US" altLang="zh-CN" sz="1600" dirty="0" err="1"/>
              <a:t>Tipperary</a:t>
            </a:r>
            <a:r>
              <a:rPr lang="en-US" altLang="zh-CN" sz="1600" dirty="0"/>
              <a:t> Hill</a:t>
            </a:r>
          </a:p>
          <a:p>
            <a:pPr marL="285750" indent="-285750">
              <a:lnSpc>
                <a:spcPct val="200000"/>
              </a:lnSpc>
              <a:buFont typeface="Arial" panose="020B0604020202020204" pitchFamily="34" charset="0"/>
              <a:buChar char="•"/>
            </a:pPr>
            <a:r>
              <a:rPr lang="en-US" altLang="zh-CN" sz="1600" dirty="0"/>
              <a:t>Erie Blvd.  </a:t>
            </a:r>
          </a:p>
        </p:txBody>
      </p:sp>
      <p:pic>
        <p:nvPicPr>
          <p:cNvPr id="14" name="Picture 10">
            <a:extLst>
              <a:ext uri="{FF2B5EF4-FFF2-40B4-BE49-F238E27FC236}">
                <a16:creationId xmlns:a16="http://schemas.microsoft.com/office/drawing/2014/main" id="{00DAABE5-7DA8-ED4A-8221-C9692285A097}"/>
              </a:ext>
            </a:extLst>
          </p:cNvPr>
          <p:cNvPicPr>
            <a:picLocks noChangeAspect="1"/>
          </p:cNvPicPr>
          <p:nvPr/>
        </p:nvPicPr>
        <p:blipFill rotWithShape="1">
          <a:blip r:embed="rId3"/>
          <a:srcRect l="4808" r="10161"/>
          <a:stretch/>
        </p:blipFill>
        <p:spPr>
          <a:xfrm>
            <a:off x="3138616" y="3148802"/>
            <a:ext cx="2286000" cy="2013858"/>
          </a:xfrm>
          <a:prstGeom prst="rect">
            <a:avLst/>
          </a:prstGeom>
        </p:spPr>
        <p:style>
          <a:lnRef idx="0">
            <a:schemeClr val="dk1"/>
          </a:lnRef>
          <a:fillRef idx="3">
            <a:schemeClr val="dk1"/>
          </a:fillRef>
          <a:effectRef idx="3">
            <a:schemeClr val="dk1"/>
          </a:effectRef>
          <a:fontRef idx="minor">
            <a:schemeClr val="lt1"/>
          </a:fontRef>
        </p:style>
      </p:pic>
      <p:pic>
        <p:nvPicPr>
          <p:cNvPr id="12" name="图片 11">
            <a:extLst>
              <a:ext uri="{FF2B5EF4-FFF2-40B4-BE49-F238E27FC236}">
                <a16:creationId xmlns:a16="http://schemas.microsoft.com/office/drawing/2014/main" id="{8ED8E5C3-44E6-FF4B-B87A-CD628B7C9427}"/>
              </a:ext>
            </a:extLst>
          </p:cNvPr>
          <p:cNvPicPr>
            <a:picLocks noChangeAspect="1"/>
          </p:cNvPicPr>
          <p:nvPr/>
        </p:nvPicPr>
        <p:blipFill>
          <a:blip r:embed="rId4"/>
          <a:stretch>
            <a:fillRect/>
          </a:stretch>
        </p:blipFill>
        <p:spPr>
          <a:xfrm>
            <a:off x="5818730" y="4471157"/>
            <a:ext cx="2718472" cy="2044122"/>
          </a:xfrm>
          <a:prstGeom prst="rect">
            <a:avLst/>
          </a:prstGeom>
        </p:spPr>
      </p:pic>
    </p:spTree>
    <p:extLst>
      <p:ext uri="{BB962C8B-B14F-4D97-AF65-F5344CB8AC3E}">
        <p14:creationId xmlns:p14="http://schemas.microsoft.com/office/powerpoint/2010/main" val="290524732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p:cNvSpPr txBox="1">
            <a:spLocks noGrp="1"/>
          </p:cNvSpPr>
          <p:nvPr>
            <p:ph type="sldNum" idx="12"/>
          </p:nvPr>
        </p:nvSpPr>
        <p:spPr>
          <a:xfrm>
            <a:off x="10896018" y="6332717"/>
            <a:ext cx="83878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
        <p:nvSpPr>
          <p:cNvPr id="95" name="Google Shape;95;p2"/>
          <p:cNvSpPr txBox="1">
            <a:spLocks noGrp="1"/>
          </p:cNvSpPr>
          <p:nvPr>
            <p:ph type="title"/>
          </p:nvPr>
        </p:nvSpPr>
        <p:spPr>
          <a:xfrm>
            <a:off x="457200" y="253938"/>
            <a:ext cx="11277600" cy="632988"/>
          </a:xfrm>
          <a:prstGeom prst="rect">
            <a:avLst/>
          </a:prstGeom>
          <a:noFill/>
          <a:ln>
            <a:noFill/>
          </a:ln>
        </p:spPr>
        <p:txBody>
          <a:bodyPr spcFirstLastPara="1" wrap="square" lIns="91425" tIns="45700" rIns="91425" bIns="45700" anchor="t" anchorCtr="0">
            <a:noAutofit/>
          </a:bodyPr>
          <a:lstStyle/>
          <a:p>
            <a:pPr lvl="0"/>
            <a:r>
              <a:rPr lang="en-US" dirty="0"/>
              <a:t>History of Syracuse</a:t>
            </a:r>
            <a:endParaRPr dirty="0"/>
          </a:p>
        </p:txBody>
      </p:sp>
      <p:sp>
        <p:nvSpPr>
          <p:cNvPr id="96" name="Google Shape;96;p2"/>
          <p:cNvSpPr txBox="1">
            <a:spLocks noGrp="1"/>
          </p:cNvSpPr>
          <p:nvPr>
            <p:ph type="body" idx="1"/>
          </p:nvPr>
        </p:nvSpPr>
        <p:spPr>
          <a:xfrm>
            <a:off x="457200" y="1035207"/>
            <a:ext cx="6464968" cy="66745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3E3D3C"/>
              </a:buClr>
              <a:buSzPts val="2400"/>
              <a:buNone/>
            </a:pPr>
            <a:r>
              <a:rPr lang="en-US" dirty="0"/>
              <a:t>Representatives from Syracuse University</a:t>
            </a:r>
            <a:endParaRPr dirty="0"/>
          </a:p>
        </p:txBody>
      </p:sp>
      <p:sp>
        <p:nvSpPr>
          <p:cNvPr id="97" name="Google Shape;97;p2"/>
          <p:cNvSpPr txBox="1">
            <a:spLocks noGrp="1"/>
          </p:cNvSpPr>
          <p:nvPr>
            <p:ph type="body" idx="2"/>
          </p:nvPr>
        </p:nvSpPr>
        <p:spPr>
          <a:xfrm>
            <a:off x="360900" y="1519914"/>
            <a:ext cx="11470200" cy="4765800"/>
          </a:xfrm>
          <a:prstGeom prst="rect">
            <a:avLst/>
          </a:prstGeom>
          <a:noFill/>
          <a:ln>
            <a:noFill/>
          </a:ln>
        </p:spPr>
        <p:txBody>
          <a:bodyPr spcFirstLastPara="1" wrap="square" lIns="91425" tIns="45700" rIns="91425" bIns="45700" anchor="t" anchorCtr="0">
            <a:noAutofit/>
          </a:bodyPr>
          <a:lstStyle/>
          <a:p>
            <a:pPr marL="571500" lvl="0" indent="-342900">
              <a:buFont typeface="Arial" panose="020B0604020202020204" pitchFamily="34" charset="0"/>
              <a:buChar char="•"/>
            </a:pPr>
            <a:r>
              <a:rPr lang="en-US" altLang="zh-CN" sz="1600" dirty="0">
                <a:solidFill>
                  <a:schemeClr val="tx1"/>
                </a:solidFill>
                <a:latin typeface="+mj-lt"/>
              </a:rPr>
              <a:t>Haudenosaunee, “People of the Longhouse” or the Onondaga Nation, of the powerful Iroquois Confederacy, lived and continue to live in what we now call New York State</a:t>
            </a:r>
          </a:p>
          <a:p>
            <a:pPr marL="571500" lvl="0" indent="-342900">
              <a:buFont typeface="Arial" panose="020B0604020202020204" pitchFamily="34" charset="0"/>
              <a:buChar char="•"/>
            </a:pPr>
            <a:r>
              <a:rPr lang="en-US" altLang="zh-CN" sz="1600" dirty="0">
                <a:solidFill>
                  <a:schemeClr val="tx1"/>
                </a:solidFill>
                <a:latin typeface="+mj-lt"/>
              </a:rPr>
              <a:t>1600s - French Jesuits established a mission on the shore of Onondaga lake</a:t>
            </a:r>
          </a:p>
          <a:p>
            <a:pPr marL="571500" lvl="0" indent="-342900">
              <a:buFont typeface="Arial" panose="020B0604020202020204" pitchFamily="34" charset="0"/>
              <a:buChar char="•"/>
            </a:pPr>
            <a:r>
              <a:rPr lang="en-US" altLang="zh-CN" sz="1600" dirty="0">
                <a:solidFill>
                  <a:schemeClr val="tx1"/>
                </a:solidFill>
                <a:latin typeface="+mj-lt"/>
              </a:rPr>
              <a:t>1820 - the area we now call Syracuse was established as a town called “Bogardus Corners,” the name was eventually changed to Syracuse after </a:t>
            </a:r>
            <a:r>
              <a:rPr lang="en-US" altLang="zh-CN" sz="1600" dirty="0" err="1">
                <a:solidFill>
                  <a:schemeClr val="tx1"/>
                </a:solidFill>
                <a:latin typeface="+mj-lt"/>
              </a:rPr>
              <a:t>Siracuse</a:t>
            </a:r>
            <a:r>
              <a:rPr lang="en-US" altLang="zh-CN" sz="1600" dirty="0">
                <a:solidFill>
                  <a:schemeClr val="tx1"/>
                </a:solidFill>
                <a:latin typeface="+mj-lt"/>
              </a:rPr>
              <a:t>, Italy which is also on a salt lake</a:t>
            </a:r>
          </a:p>
          <a:p>
            <a:pPr marL="571500" lvl="0" indent="-342900">
              <a:buFont typeface="Arial" panose="020B0604020202020204" pitchFamily="34" charset="0"/>
              <a:buChar char="•"/>
            </a:pPr>
            <a:r>
              <a:rPr lang="en-US" altLang="zh-CN" sz="1600" dirty="0">
                <a:solidFill>
                  <a:schemeClr val="tx1"/>
                </a:solidFill>
                <a:latin typeface="+mj-lt"/>
              </a:rPr>
              <a:t>1825 - Erie Canal built and continued to run until the mid-1920s connecting the Great Lakes to the Atlantic Ocean</a:t>
            </a:r>
          </a:p>
          <a:p>
            <a:pPr marL="571500" lvl="0" indent="-342900">
              <a:buFont typeface="Arial" panose="020B0604020202020204" pitchFamily="34" charset="0"/>
              <a:buChar char="•"/>
            </a:pPr>
            <a:r>
              <a:rPr lang="en-US" altLang="zh-CN" sz="1600" dirty="0">
                <a:solidFill>
                  <a:schemeClr val="tx1"/>
                </a:solidFill>
                <a:latin typeface="+mj-lt"/>
              </a:rPr>
              <a:t>Syracuse is called the “Salt City” because its major industry was originally salt making from Onondaga Lake</a:t>
            </a:r>
          </a:p>
          <a:p>
            <a:pPr marL="0" lvl="0" indent="0" algn="l" rtl="0">
              <a:lnSpc>
                <a:spcPct val="90000"/>
              </a:lnSpc>
              <a:spcBef>
                <a:spcPts val="1600"/>
              </a:spcBef>
              <a:spcAft>
                <a:spcPts val="0"/>
              </a:spcAft>
              <a:buClr>
                <a:srgbClr val="3E3D3C"/>
              </a:buClr>
              <a:buSzPts val="2160"/>
              <a:buFont typeface="Arial"/>
              <a:buNone/>
            </a:pPr>
            <a:endParaRPr dirty="0"/>
          </a:p>
        </p:txBody>
      </p:sp>
      <p:pic>
        <p:nvPicPr>
          <p:cNvPr id="6" name="Picture 2" descr="http://upload.wikimedia.org/wikipedia/commons/thumb/c/c2/Syracuse_1900_nsalina.jpg/300px-Syracuse_1900_nsalina.jpg">
            <a:extLst>
              <a:ext uri="{FF2B5EF4-FFF2-40B4-BE49-F238E27FC236}">
                <a16:creationId xmlns:a16="http://schemas.microsoft.com/office/drawing/2014/main" id="{BA38130A-E827-BE49-AEFE-DF34A7DD5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815" y="3813896"/>
            <a:ext cx="3561250" cy="23029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8" descr="http://upload.wikimedia.org/wikipedia/commons/8/84/Erie_Canal_at_Salina_Street,_Syracuse.jpg">
            <a:extLst>
              <a:ext uri="{FF2B5EF4-FFF2-40B4-BE49-F238E27FC236}">
                <a16:creationId xmlns:a16="http://schemas.microsoft.com/office/drawing/2014/main" id="{AD33E055-89F8-784C-ABDF-D2080D1243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980" y="3817518"/>
            <a:ext cx="3481431" cy="229932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0" name="矩形 9">
            <a:extLst>
              <a:ext uri="{FF2B5EF4-FFF2-40B4-BE49-F238E27FC236}">
                <a16:creationId xmlns:a16="http://schemas.microsoft.com/office/drawing/2014/main" id="{2265F0D8-6C6A-3A40-96BF-037BD8796472}"/>
              </a:ext>
            </a:extLst>
          </p:cNvPr>
          <p:cNvSpPr/>
          <p:nvPr/>
        </p:nvSpPr>
        <p:spPr>
          <a:xfrm>
            <a:off x="8793878" y="2583134"/>
            <a:ext cx="3395481" cy="584775"/>
          </a:xfrm>
          <a:prstGeom prst="rect">
            <a:avLst/>
          </a:prstGeom>
        </p:spPr>
        <p:txBody>
          <a:bodyPr wrap="none">
            <a:spAutoFit/>
          </a:bodyPr>
          <a:lstStyle/>
          <a:p>
            <a:r>
              <a:rPr lang="en-US" altLang="zh-CN" sz="3200" dirty="0">
                <a:solidFill>
                  <a:schemeClr val="bg1"/>
                </a:solidFill>
              </a:rPr>
              <a:t>Movies &amp; Theatre</a:t>
            </a:r>
            <a:endParaRPr lang="zh-CN" altLang="en-US" sz="3200" dirty="0">
              <a:solidFill>
                <a:schemeClr val="bg1"/>
              </a:solidFill>
            </a:endParaRPr>
          </a:p>
        </p:txBody>
      </p:sp>
      <p:sp>
        <p:nvSpPr>
          <p:cNvPr id="11" name="矩形 10">
            <a:extLst>
              <a:ext uri="{FF2B5EF4-FFF2-40B4-BE49-F238E27FC236}">
                <a16:creationId xmlns:a16="http://schemas.microsoft.com/office/drawing/2014/main" id="{25CF4DF9-37FE-1E41-9F35-0E3F97E2BAFF}"/>
              </a:ext>
            </a:extLst>
          </p:cNvPr>
          <p:cNvSpPr/>
          <p:nvPr/>
        </p:nvSpPr>
        <p:spPr>
          <a:xfrm>
            <a:off x="230659" y="0"/>
            <a:ext cx="7690022" cy="3884333"/>
          </a:xfrm>
          <a:prstGeom prst="rect">
            <a:avLst/>
          </a:prstGeom>
        </p:spPr>
        <p:txBody>
          <a:bodyPr wrap="square">
            <a:spAutoFit/>
          </a:bodyPr>
          <a:lstStyle/>
          <a:p>
            <a:pPr marL="285750" indent="-285750">
              <a:lnSpc>
                <a:spcPct val="200000"/>
              </a:lnSpc>
              <a:buFont typeface="Arial" panose="020B0604020202020204" pitchFamily="34" charset="0"/>
              <a:buChar char="•"/>
            </a:pPr>
            <a:r>
              <a:rPr lang="en-US" altLang="zh-CN" sz="1800" b="1" dirty="0">
                <a:solidFill>
                  <a:srgbClr val="D54501"/>
                </a:solidFill>
              </a:rPr>
              <a:t>On campus</a:t>
            </a:r>
          </a:p>
          <a:p>
            <a:pPr marL="285750" indent="-285750">
              <a:lnSpc>
                <a:spcPct val="200000"/>
              </a:lnSpc>
              <a:buFont typeface="Arial" panose="020B0604020202020204" pitchFamily="34" charset="0"/>
              <a:buChar char="•"/>
            </a:pPr>
            <a:r>
              <a:rPr lang="en-US" altLang="zh-CN" sz="1800" b="1" dirty="0">
                <a:solidFill>
                  <a:srgbClr val="D54501"/>
                </a:solidFill>
              </a:rPr>
              <a:t>Movies:  </a:t>
            </a:r>
            <a:r>
              <a:rPr lang="en-US" altLang="zh-CN" sz="1800" b="1" dirty="0"/>
              <a:t>Destiny USA, Palace Theater, Hollywood Theatre - Mattydale (cheap movies), Manlius Art Cinema (independent films), Movie Tavern </a:t>
            </a:r>
          </a:p>
          <a:p>
            <a:pPr marL="285750" indent="-285750">
              <a:lnSpc>
                <a:spcPct val="200000"/>
              </a:lnSpc>
              <a:buFont typeface="Arial" panose="020B0604020202020204" pitchFamily="34" charset="0"/>
              <a:buChar char="•"/>
            </a:pPr>
            <a:r>
              <a:rPr lang="en-US" altLang="zh-CN" sz="1800" b="1" dirty="0">
                <a:solidFill>
                  <a:srgbClr val="D54501"/>
                </a:solidFill>
              </a:rPr>
              <a:t>Theatre:  </a:t>
            </a:r>
            <a:r>
              <a:rPr lang="en-US" altLang="zh-CN" sz="1800" b="1" dirty="0"/>
              <a:t>Landmark Theatre, Syracuse Stage, Red House </a:t>
            </a:r>
          </a:p>
          <a:p>
            <a:pPr marL="285750" indent="-285750">
              <a:lnSpc>
                <a:spcPct val="200000"/>
              </a:lnSpc>
              <a:buFont typeface="Arial" panose="020B0604020202020204" pitchFamily="34" charset="0"/>
              <a:buChar char="•"/>
            </a:pPr>
            <a:r>
              <a:rPr lang="en-US" altLang="zh-CN" sz="1800" b="1" dirty="0">
                <a:solidFill>
                  <a:srgbClr val="D54501"/>
                </a:solidFill>
              </a:rPr>
              <a:t>Music Concerts: </a:t>
            </a:r>
            <a:r>
              <a:rPr lang="en-US" altLang="zh-CN" sz="1800" b="1" dirty="0"/>
              <a:t>Westcott Theater </a:t>
            </a:r>
          </a:p>
          <a:p>
            <a:pPr marL="285750" indent="-285750">
              <a:lnSpc>
                <a:spcPct val="200000"/>
              </a:lnSpc>
              <a:buFont typeface="Arial" panose="020B0604020202020204" pitchFamily="34" charset="0"/>
              <a:buChar char="•"/>
            </a:pPr>
            <a:r>
              <a:rPr lang="en-US" altLang="zh-CN" sz="1800" b="1" dirty="0">
                <a:solidFill>
                  <a:srgbClr val="D54501"/>
                </a:solidFill>
              </a:rPr>
              <a:t> The </a:t>
            </a:r>
            <a:r>
              <a:rPr lang="en-US" altLang="zh-CN" sz="1800" b="1" dirty="0" err="1">
                <a:solidFill>
                  <a:srgbClr val="D54501"/>
                </a:solidFill>
              </a:rPr>
              <a:t>OnCenter</a:t>
            </a:r>
            <a:endParaRPr lang="en-US" altLang="zh-CN" sz="1800" b="1" dirty="0">
              <a:solidFill>
                <a:srgbClr val="D54501"/>
              </a:solidFill>
            </a:endParaRPr>
          </a:p>
        </p:txBody>
      </p:sp>
      <p:pic>
        <p:nvPicPr>
          <p:cNvPr id="12" name="图片 11">
            <a:extLst>
              <a:ext uri="{FF2B5EF4-FFF2-40B4-BE49-F238E27FC236}">
                <a16:creationId xmlns:a16="http://schemas.microsoft.com/office/drawing/2014/main" id="{DA10431A-5588-8049-A405-21ADC6743066}"/>
              </a:ext>
            </a:extLst>
          </p:cNvPr>
          <p:cNvPicPr>
            <a:picLocks noChangeAspect="1"/>
          </p:cNvPicPr>
          <p:nvPr/>
        </p:nvPicPr>
        <p:blipFill>
          <a:blip r:embed="rId3"/>
          <a:stretch>
            <a:fillRect/>
          </a:stretch>
        </p:blipFill>
        <p:spPr>
          <a:xfrm>
            <a:off x="329513" y="4147312"/>
            <a:ext cx="3428314" cy="1919856"/>
          </a:xfrm>
          <a:prstGeom prst="rect">
            <a:avLst/>
          </a:prstGeom>
        </p:spPr>
      </p:pic>
      <p:pic>
        <p:nvPicPr>
          <p:cNvPr id="16" name="Picture 4">
            <a:extLst>
              <a:ext uri="{FF2B5EF4-FFF2-40B4-BE49-F238E27FC236}">
                <a16:creationId xmlns:a16="http://schemas.microsoft.com/office/drawing/2014/main" id="{EC01CF10-4CBA-0C4E-9423-38F6684CC0D0}"/>
              </a:ext>
            </a:extLst>
          </p:cNvPr>
          <p:cNvPicPr>
            <a:picLocks noChangeAspect="1"/>
          </p:cNvPicPr>
          <p:nvPr/>
        </p:nvPicPr>
        <p:blipFill rotWithShape="1">
          <a:blip r:embed="rId4"/>
          <a:srcRect l="2145" b="6456"/>
          <a:stretch/>
        </p:blipFill>
        <p:spPr>
          <a:xfrm>
            <a:off x="4677869" y="4147312"/>
            <a:ext cx="2836261" cy="1950646"/>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362449922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3" name="Title 1">
            <a:extLst>
              <a:ext uri="{FF2B5EF4-FFF2-40B4-BE49-F238E27FC236}">
                <a16:creationId xmlns:a16="http://schemas.microsoft.com/office/drawing/2014/main" id="{8F168E0C-E1B3-FE4F-9A13-AC60DBC8A1F6}"/>
              </a:ext>
            </a:extLst>
          </p:cNvPr>
          <p:cNvSpPr txBox="1">
            <a:spLocks/>
          </p:cNvSpPr>
          <p:nvPr/>
        </p:nvSpPr>
        <p:spPr>
          <a:xfrm>
            <a:off x="9433096" y="2857500"/>
            <a:ext cx="8229600" cy="1143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solidFill>
                  <a:schemeClr val="bg1"/>
                </a:solidFill>
                <a:latin typeface="Arial" panose="020B0604020202020204" pitchFamily="34" charset="0"/>
                <a:cs typeface="Arial" panose="020B0604020202020204" pitchFamily="34" charset="0"/>
              </a:rPr>
              <a:t>Museums</a:t>
            </a:r>
            <a:r>
              <a:rPr lang="en-US" dirty="0"/>
              <a:t>	</a:t>
            </a:r>
          </a:p>
        </p:txBody>
      </p:sp>
      <p:sp>
        <p:nvSpPr>
          <p:cNvPr id="14" name="Text Placeholder 2">
            <a:extLst>
              <a:ext uri="{FF2B5EF4-FFF2-40B4-BE49-F238E27FC236}">
                <a16:creationId xmlns:a16="http://schemas.microsoft.com/office/drawing/2014/main" id="{9365873A-BF0A-4F4A-9E35-3F4ADACE410F}"/>
              </a:ext>
            </a:extLst>
          </p:cNvPr>
          <p:cNvSpPr>
            <a:spLocks noGrp="1"/>
          </p:cNvSpPr>
          <p:nvPr>
            <p:ph type="body" idx="1"/>
          </p:nvPr>
        </p:nvSpPr>
        <p:spPr>
          <a:xfrm>
            <a:off x="457200" y="746518"/>
            <a:ext cx="8229600" cy="4967700"/>
          </a:xfrm>
        </p:spPr>
        <p:txBody>
          <a:bodyPr>
            <a:normAutofit/>
          </a:bodyPr>
          <a:lstStyle/>
          <a:p>
            <a:pPr marL="285750" indent="-285750">
              <a:buFont typeface="Arial" panose="020B0604020202020204" pitchFamily="34" charset="0"/>
              <a:buChar char="•"/>
            </a:pPr>
            <a:r>
              <a:rPr lang="en-US" cap="none"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Everson Museum of Art</a:t>
            </a:r>
            <a:endParaRPr lang="en-US" cap="none"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cap="none"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cap="none"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Museum of Science  &amp; Technology</a:t>
            </a:r>
            <a:r>
              <a:rPr lang="en-US" cap="none" dirty="0">
                <a:solidFill>
                  <a:schemeClr val="tx1"/>
                </a:solidFill>
                <a:latin typeface="Arial" panose="020B0604020202020204" pitchFamily="34" charset="0"/>
                <a:cs typeface="Arial" panose="020B0604020202020204" pitchFamily="34" charset="0"/>
              </a:rPr>
              <a:t>(</a:t>
            </a:r>
            <a:r>
              <a:rPr lang="en-US" cap="none" dirty="0" err="1">
                <a:solidFill>
                  <a:schemeClr val="tx1"/>
                </a:solidFill>
                <a:latin typeface="Arial" panose="020B0604020202020204" pitchFamily="34" charset="0"/>
                <a:cs typeface="Arial" panose="020B0604020202020204" pitchFamily="34" charset="0"/>
              </a:rPr>
              <a:t>MoST</a:t>
            </a:r>
            <a:r>
              <a:rPr lang="en-US" cap="none" dirty="0">
                <a:solidFill>
                  <a:schemeClr val="tx1"/>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cap="none"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cap="none"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Erie Canal Museum</a:t>
            </a:r>
            <a:endParaRPr lang="en-US" cap="none"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cap="none"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cap="none"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Salt Museum</a:t>
            </a:r>
            <a:endParaRPr lang="en-US" cap="none"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cap="none"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cap="none"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Onondaga Historical Society</a:t>
            </a:r>
            <a:endParaRPr lang="en-US" cap="none"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cap="none"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cap="none" dirty="0">
                <a:solidFill>
                  <a:schemeClr val="tx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ArtRage Gallery </a:t>
            </a:r>
            <a:endParaRPr lang="en-US" cap="none" dirty="0">
              <a:solidFill>
                <a:schemeClr val="tx1"/>
              </a:solidFill>
              <a:latin typeface="Arial" panose="020B0604020202020204" pitchFamily="34" charset="0"/>
              <a:cs typeface="Arial" panose="020B0604020202020204" pitchFamily="34" charset="0"/>
            </a:endParaRPr>
          </a:p>
          <a:p>
            <a:pPr marL="0" indent="0">
              <a:buNone/>
            </a:pPr>
            <a:endParaRPr lang="en-US" cap="none" dirty="0">
              <a:solidFill>
                <a:schemeClr val="tx1"/>
              </a:solidFill>
              <a:latin typeface="Arial" panose="020B0604020202020204" pitchFamily="34" charset="0"/>
              <a:cs typeface="Arial" panose="020B0604020202020204" pitchFamily="34" charset="0"/>
            </a:endParaRPr>
          </a:p>
          <a:p>
            <a:pPr marL="0" indent="0">
              <a:buNone/>
            </a:pPr>
            <a:endParaRPr lang="en-US" cap="none" dirty="0">
              <a:solidFill>
                <a:schemeClr val="tx2"/>
              </a:solidFill>
              <a:latin typeface="Corbel" panose="020B0503020204020204" pitchFamily="34" charset="0"/>
            </a:endParaRPr>
          </a:p>
          <a:p>
            <a:endParaRPr lang="en-US" cap="none" dirty="0">
              <a:solidFill>
                <a:schemeClr val="tx2"/>
              </a:solidFill>
              <a:latin typeface="Corbel" panose="020B0503020204020204" pitchFamily="34" charset="0"/>
            </a:endParaRPr>
          </a:p>
        </p:txBody>
      </p:sp>
      <p:pic>
        <p:nvPicPr>
          <p:cNvPr id="15" name="Picture 4">
            <a:extLst>
              <a:ext uri="{FF2B5EF4-FFF2-40B4-BE49-F238E27FC236}">
                <a16:creationId xmlns:a16="http://schemas.microsoft.com/office/drawing/2014/main" id="{D87089B3-2185-444C-B260-FF975A92BCD7}"/>
              </a:ext>
            </a:extLst>
          </p:cNvPr>
          <p:cNvPicPr>
            <a:picLocks noChangeAspect="1"/>
          </p:cNvPicPr>
          <p:nvPr/>
        </p:nvPicPr>
        <p:blipFill rotWithShape="1">
          <a:blip r:embed="rId9"/>
          <a:srcRect l="13192"/>
          <a:stretch/>
        </p:blipFill>
        <p:spPr>
          <a:xfrm>
            <a:off x="4934124" y="3127768"/>
            <a:ext cx="3509962" cy="2514972"/>
          </a:xfrm>
          <a:prstGeom prst="rect">
            <a:avLst/>
          </a:prstGeom>
        </p:spPr>
      </p:pic>
      <p:pic>
        <p:nvPicPr>
          <p:cNvPr id="16" name="Picture 8" descr="http://cnyarts.org/assets/images/CNYArtslogo.jpg">
            <a:hlinkClick r:id="rId10"/>
            <a:extLst>
              <a:ext uri="{FF2B5EF4-FFF2-40B4-BE49-F238E27FC236}">
                <a16:creationId xmlns:a16="http://schemas.microsoft.com/office/drawing/2014/main" id="{C22DDE8D-C601-274F-B1C6-6D7FB92069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03230" y="391918"/>
            <a:ext cx="2381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4441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4" name="标题 3">
            <a:extLst>
              <a:ext uri="{FF2B5EF4-FFF2-40B4-BE49-F238E27FC236}">
                <a16:creationId xmlns:a16="http://schemas.microsoft.com/office/drawing/2014/main" id="{8C962C48-CA1B-3241-8600-F5E9338CB0D6}"/>
              </a:ext>
            </a:extLst>
          </p:cNvPr>
          <p:cNvSpPr>
            <a:spLocks noGrp="1"/>
          </p:cNvSpPr>
          <p:nvPr>
            <p:ph type="title"/>
          </p:nvPr>
        </p:nvSpPr>
        <p:spPr>
          <a:xfrm>
            <a:off x="9691818" y="2868929"/>
            <a:ext cx="2895598" cy="1120141"/>
          </a:xfrm>
        </p:spPr>
        <p:txBody>
          <a:bodyPr/>
          <a:lstStyle/>
          <a:p>
            <a:r>
              <a:rPr lang="en-US" altLang="zh-CN" sz="3200" dirty="0"/>
              <a:t>Sports	</a:t>
            </a:r>
            <a:endParaRPr lang="zh-CN" altLang="en-US" sz="3200" dirty="0"/>
          </a:p>
        </p:txBody>
      </p:sp>
      <p:sp>
        <p:nvSpPr>
          <p:cNvPr id="10" name="矩形 9">
            <a:extLst>
              <a:ext uri="{FF2B5EF4-FFF2-40B4-BE49-F238E27FC236}">
                <a16:creationId xmlns:a16="http://schemas.microsoft.com/office/drawing/2014/main" id="{75FCD324-7B95-5E4C-8B64-38F9636BC8AD}"/>
              </a:ext>
            </a:extLst>
          </p:cNvPr>
          <p:cNvSpPr/>
          <p:nvPr/>
        </p:nvSpPr>
        <p:spPr>
          <a:xfrm>
            <a:off x="539577" y="375939"/>
            <a:ext cx="6096000" cy="2492990"/>
          </a:xfrm>
          <a:prstGeom prst="rect">
            <a:avLst/>
          </a:prstGeom>
        </p:spPr>
        <p:txBody>
          <a:bodyPr>
            <a:spAutoFit/>
          </a:bodyPr>
          <a:lstStyle/>
          <a:p>
            <a:r>
              <a:rPr lang="en-US" altLang="zh-CN" sz="1600" b="1" dirty="0">
                <a:solidFill>
                  <a:srgbClr val="D54501"/>
                </a:solidFill>
              </a:rPr>
              <a:t>On campus:  </a:t>
            </a:r>
            <a:r>
              <a:rPr lang="en-US" altLang="zh-CN" sz="1600" b="1" dirty="0"/>
              <a:t>purchase tickets </a:t>
            </a:r>
            <a:r>
              <a:rPr lang="en-US" altLang="zh-CN" sz="1600" dirty="0"/>
              <a:t>to games for. . . </a:t>
            </a:r>
          </a:p>
          <a:p>
            <a:r>
              <a:rPr lang="en-US" altLang="zh-CN" sz="1600" dirty="0"/>
              <a:t>	       basketball, football, lacrosse</a:t>
            </a:r>
          </a:p>
          <a:p>
            <a:r>
              <a:rPr lang="en-US" altLang="zh-CN" sz="1600" dirty="0"/>
              <a:t>	       </a:t>
            </a:r>
            <a:r>
              <a:rPr lang="en-US" altLang="zh-CN" sz="1600" b="1" dirty="0"/>
              <a:t>Free tickets:  </a:t>
            </a:r>
            <a:r>
              <a:rPr lang="en-US" altLang="zh-CN" sz="1600" dirty="0"/>
              <a:t>soccer, volleyball </a:t>
            </a:r>
          </a:p>
          <a:p>
            <a:endParaRPr lang="en-US" altLang="zh-CN" sz="1600" dirty="0"/>
          </a:p>
          <a:p>
            <a:endParaRPr lang="en-US" altLang="zh-CN" sz="1600" dirty="0"/>
          </a:p>
          <a:p>
            <a:r>
              <a:rPr lang="en-US" altLang="zh-CN" sz="1600" b="1" dirty="0">
                <a:solidFill>
                  <a:srgbClr val="D54501"/>
                </a:solidFill>
              </a:rPr>
              <a:t>Semi-professional teams</a:t>
            </a:r>
          </a:p>
          <a:p>
            <a:r>
              <a:rPr lang="en-US" altLang="zh-CN" sz="1600" dirty="0"/>
              <a:t>	</a:t>
            </a:r>
            <a:r>
              <a:rPr lang="en-US" altLang="zh-CN" sz="1600" b="1" dirty="0"/>
              <a:t>Baseball:  </a:t>
            </a:r>
            <a:r>
              <a:rPr lang="en-US" altLang="zh-CN" sz="1600" dirty="0"/>
              <a:t>Syracuse Mets</a:t>
            </a:r>
          </a:p>
          <a:p>
            <a:r>
              <a:rPr lang="en-US" altLang="zh-CN" sz="1600" b="1" dirty="0"/>
              <a:t>	Hockey:  </a:t>
            </a:r>
            <a:r>
              <a:rPr lang="en-US" altLang="zh-CN" sz="1600" dirty="0"/>
              <a:t>Syracuse Crunch</a:t>
            </a:r>
          </a:p>
          <a:p>
            <a:endParaRPr lang="en-US" altLang="zh-CN" dirty="0"/>
          </a:p>
          <a:p>
            <a:endParaRPr lang="en-US" altLang="zh-CN" dirty="0"/>
          </a:p>
        </p:txBody>
      </p:sp>
      <p:pic>
        <p:nvPicPr>
          <p:cNvPr id="11" name="图片 10">
            <a:extLst>
              <a:ext uri="{FF2B5EF4-FFF2-40B4-BE49-F238E27FC236}">
                <a16:creationId xmlns:a16="http://schemas.microsoft.com/office/drawing/2014/main" id="{60B3F343-CCA2-EF4A-9D24-77852911345D}"/>
              </a:ext>
            </a:extLst>
          </p:cNvPr>
          <p:cNvPicPr>
            <a:picLocks noChangeAspect="1"/>
          </p:cNvPicPr>
          <p:nvPr/>
        </p:nvPicPr>
        <p:blipFill>
          <a:blip r:embed="rId3"/>
          <a:stretch>
            <a:fillRect/>
          </a:stretch>
        </p:blipFill>
        <p:spPr>
          <a:xfrm>
            <a:off x="539577" y="3160914"/>
            <a:ext cx="2660823" cy="2000774"/>
          </a:xfrm>
          <a:prstGeom prst="rect">
            <a:avLst/>
          </a:prstGeom>
        </p:spPr>
      </p:pic>
      <p:pic>
        <p:nvPicPr>
          <p:cNvPr id="12" name="图片 11">
            <a:extLst>
              <a:ext uri="{FF2B5EF4-FFF2-40B4-BE49-F238E27FC236}">
                <a16:creationId xmlns:a16="http://schemas.microsoft.com/office/drawing/2014/main" id="{CCC27487-D200-114D-BD32-C20CC6FF38DD}"/>
              </a:ext>
            </a:extLst>
          </p:cNvPr>
          <p:cNvPicPr>
            <a:picLocks noChangeAspect="1"/>
          </p:cNvPicPr>
          <p:nvPr/>
        </p:nvPicPr>
        <p:blipFill>
          <a:blip r:embed="rId4"/>
          <a:stretch>
            <a:fillRect/>
          </a:stretch>
        </p:blipFill>
        <p:spPr>
          <a:xfrm>
            <a:off x="4136872" y="3646542"/>
            <a:ext cx="3918256" cy="1910150"/>
          </a:xfrm>
          <a:prstGeom prst="rect">
            <a:avLst/>
          </a:prstGeom>
        </p:spPr>
      </p:pic>
      <p:pic>
        <p:nvPicPr>
          <p:cNvPr id="13" name="图片 12">
            <a:extLst>
              <a:ext uri="{FF2B5EF4-FFF2-40B4-BE49-F238E27FC236}">
                <a16:creationId xmlns:a16="http://schemas.microsoft.com/office/drawing/2014/main" id="{E3332A75-FA3F-F54E-BFF3-D07FC5276541}"/>
              </a:ext>
            </a:extLst>
          </p:cNvPr>
          <p:cNvPicPr>
            <a:picLocks noChangeAspect="1"/>
          </p:cNvPicPr>
          <p:nvPr/>
        </p:nvPicPr>
        <p:blipFill>
          <a:blip r:embed="rId5"/>
          <a:stretch>
            <a:fillRect/>
          </a:stretch>
        </p:blipFill>
        <p:spPr>
          <a:xfrm>
            <a:off x="5448567" y="958779"/>
            <a:ext cx="2823700" cy="1910150"/>
          </a:xfrm>
          <a:prstGeom prst="rect">
            <a:avLst/>
          </a:prstGeom>
        </p:spPr>
      </p:pic>
    </p:spTree>
    <p:extLst>
      <p:ext uri="{BB962C8B-B14F-4D97-AF65-F5344CB8AC3E}">
        <p14:creationId xmlns:p14="http://schemas.microsoft.com/office/powerpoint/2010/main" val="37442845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4" name="标题 3">
            <a:extLst>
              <a:ext uri="{FF2B5EF4-FFF2-40B4-BE49-F238E27FC236}">
                <a16:creationId xmlns:a16="http://schemas.microsoft.com/office/drawing/2014/main" id="{4BFD5067-C537-124F-92F5-6D3123C6DC57}"/>
              </a:ext>
            </a:extLst>
          </p:cNvPr>
          <p:cNvSpPr>
            <a:spLocks noGrp="1"/>
          </p:cNvSpPr>
          <p:nvPr>
            <p:ph type="title"/>
          </p:nvPr>
        </p:nvSpPr>
        <p:spPr>
          <a:xfrm>
            <a:off x="9716531" y="2868929"/>
            <a:ext cx="2895598" cy="1120141"/>
          </a:xfrm>
        </p:spPr>
        <p:txBody>
          <a:bodyPr/>
          <a:lstStyle/>
          <a:p>
            <a:r>
              <a:rPr lang="en-US" altLang="zh-CN" sz="3200" dirty="0">
                <a:solidFill>
                  <a:schemeClr val="bg1"/>
                </a:solidFill>
                <a:latin typeface="Arial" panose="020B0604020202020204" pitchFamily="34" charset="0"/>
                <a:cs typeface="Arial" panose="020B0604020202020204" pitchFamily="34" charset="0"/>
              </a:rPr>
              <a:t>Outdoors</a:t>
            </a:r>
            <a:endParaRPr lang="zh-CN" altLang="en-US" sz="3200" dirty="0">
              <a:solidFill>
                <a:schemeClr val="bg1"/>
              </a:solidFill>
              <a:latin typeface="Arial" panose="020B0604020202020204" pitchFamily="34" charset="0"/>
              <a:cs typeface="Arial" panose="020B0604020202020204" pitchFamily="34" charset="0"/>
            </a:endParaRPr>
          </a:p>
        </p:txBody>
      </p:sp>
      <p:sp>
        <p:nvSpPr>
          <p:cNvPr id="10" name="矩形 9">
            <a:extLst>
              <a:ext uri="{FF2B5EF4-FFF2-40B4-BE49-F238E27FC236}">
                <a16:creationId xmlns:a16="http://schemas.microsoft.com/office/drawing/2014/main" id="{D3BF824C-46A8-6442-A462-ACD3839D50F0}"/>
              </a:ext>
            </a:extLst>
          </p:cNvPr>
          <p:cNvSpPr/>
          <p:nvPr/>
        </p:nvSpPr>
        <p:spPr>
          <a:xfrm>
            <a:off x="304800" y="-12357"/>
            <a:ext cx="6096000" cy="6417654"/>
          </a:xfrm>
          <a:prstGeom prst="rect">
            <a:avLst/>
          </a:prstGeom>
        </p:spPr>
        <p:txBody>
          <a:bodyPr>
            <a:spAutoFit/>
          </a:bodyPr>
          <a:lstStyle/>
          <a:p>
            <a:pPr marL="285750" indent="-285750">
              <a:lnSpc>
                <a:spcPct val="200000"/>
              </a:lnSpc>
              <a:buFont typeface="Arial" panose="020B0604020202020204" pitchFamily="34" charset="0"/>
              <a:buChar char="•"/>
            </a:pPr>
            <a:r>
              <a:rPr lang="en-US" altLang="zh-CN" sz="1600" dirty="0"/>
              <a:t>Rosamond Gifford Zoo</a:t>
            </a:r>
          </a:p>
          <a:p>
            <a:pPr marL="285750" indent="-285750">
              <a:lnSpc>
                <a:spcPct val="200000"/>
              </a:lnSpc>
              <a:buFont typeface="Arial" panose="020B0604020202020204" pitchFamily="34" charset="0"/>
              <a:buChar char="•"/>
            </a:pPr>
            <a:r>
              <a:rPr lang="en-US" altLang="zh-CN" sz="1600" dirty="0"/>
              <a:t>Green Lakes</a:t>
            </a:r>
          </a:p>
          <a:p>
            <a:pPr marL="285750" indent="-285750">
              <a:lnSpc>
                <a:spcPct val="200000"/>
              </a:lnSpc>
              <a:buFont typeface="Arial" panose="020B0604020202020204" pitchFamily="34" charset="0"/>
              <a:buChar char="•"/>
            </a:pPr>
            <a:r>
              <a:rPr lang="en-US" altLang="zh-CN" sz="1600" dirty="0"/>
              <a:t>Beaver Lake</a:t>
            </a:r>
          </a:p>
          <a:p>
            <a:pPr marL="285750" indent="-285750">
              <a:lnSpc>
                <a:spcPct val="200000"/>
              </a:lnSpc>
              <a:buFont typeface="Arial" panose="020B0604020202020204" pitchFamily="34" charset="0"/>
              <a:buChar char="•"/>
            </a:pPr>
            <a:r>
              <a:rPr lang="en-US" altLang="zh-CN" sz="1600" dirty="0"/>
              <a:t>Berry Park (Westcott)</a:t>
            </a:r>
          </a:p>
          <a:p>
            <a:pPr marL="285750" indent="-285750">
              <a:lnSpc>
                <a:spcPct val="200000"/>
              </a:lnSpc>
              <a:buFont typeface="Arial" panose="020B0604020202020204" pitchFamily="34" charset="0"/>
              <a:buChar char="•"/>
            </a:pPr>
            <a:r>
              <a:rPr lang="en-US" altLang="zh-CN" sz="1600" dirty="0"/>
              <a:t>Clark Reservation</a:t>
            </a:r>
          </a:p>
          <a:p>
            <a:pPr marL="285750" indent="-285750">
              <a:lnSpc>
                <a:spcPct val="200000"/>
              </a:lnSpc>
              <a:buFont typeface="Arial" panose="020B0604020202020204" pitchFamily="34" charset="0"/>
              <a:buChar char="•"/>
            </a:pPr>
            <a:r>
              <a:rPr lang="en-US" altLang="zh-CN" sz="1600" dirty="0"/>
              <a:t>Onondaga Lake Park</a:t>
            </a:r>
          </a:p>
          <a:p>
            <a:pPr marL="285750" indent="-285750">
              <a:lnSpc>
                <a:spcPct val="200000"/>
              </a:lnSpc>
              <a:buFont typeface="Arial" panose="020B0604020202020204" pitchFamily="34" charset="0"/>
              <a:buChar char="•"/>
            </a:pPr>
            <a:r>
              <a:rPr lang="en-US" altLang="zh-CN" sz="1600" dirty="0"/>
              <a:t>Golfing</a:t>
            </a:r>
          </a:p>
          <a:p>
            <a:pPr marL="285750" indent="-285750">
              <a:lnSpc>
                <a:spcPct val="200000"/>
              </a:lnSpc>
              <a:buFont typeface="Arial" panose="020B0604020202020204" pitchFamily="34" charset="0"/>
              <a:buChar char="•"/>
            </a:pPr>
            <a:r>
              <a:rPr lang="en-US" altLang="zh-CN" sz="1600" dirty="0"/>
              <a:t>Skiing</a:t>
            </a:r>
          </a:p>
          <a:p>
            <a:pPr marL="285750" indent="-285750">
              <a:lnSpc>
                <a:spcPct val="200000"/>
              </a:lnSpc>
              <a:buFont typeface="Arial" panose="020B0604020202020204" pitchFamily="34" charset="0"/>
              <a:buChar char="•"/>
            </a:pPr>
            <a:r>
              <a:rPr lang="en-US" altLang="zh-CN" sz="1600" dirty="0"/>
              <a:t>Ice Skating </a:t>
            </a:r>
          </a:p>
          <a:p>
            <a:pPr>
              <a:lnSpc>
                <a:spcPct val="200000"/>
              </a:lnSpc>
            </a:pPr>
            <a:r>
              <a:rPr lang="en-US" altLang="zh-CN" sz="1600" b="1" dirty="0">
                <a:solidFill>
                  <a:srgbClr val="D54501"/>
                </a:solidFill>
              </a:rPr>
              <a:t>Indoors </a:t>
            </a:r>
          </a:p>
          <a:p>
            <a:pPr marL="285750" indent="-285750">
              <a:lnSpc>
                <a:spcPct val="200000"/>
              </a:lnSpc>
              <a:buFont typeface="Arial" panose="020B0604020202020204" pitchFamily="34" charset="0"/>
              <a:buChar char="•"/>
            </a:pPr>
            <a:r>
              <a:rPr lang="en-US" altLang="zh-CN" sz="1600" dirty="0"/>
              <a:t>Wonderworks </a:t>
            </a:r>
          </a:p>
          <a:p>
            <a:pPr marL="285750" indent="-285750">
              <a:lnSpc>
                <a:spcPct val="200000"/>
              </a:lnSpc>
              <a:buFont typeface="Arial" panose="020B0604020202020204" pitchFamily="34" charset="0"/>
              <a:buChar char="•"/>
            </a:pPr>
            <a:r>
              <a:rPr lang="en-US" altLang="zh-CN" sz="1600" dirty="0"/>
              <a:t>Bowling </a:t>
            </a:r>
          </a:p>
          <a:p>
            <a:pPr marL="285750" indent="-285750">
              <a:lnSpc>
                <a:spcPct val="200000"/>
              </a:lnSpc>
              <a:buFont typeface="Arial" panose="020B0604020202020204" pitchFamily="34" charset="0"/>
              <a:buChar char="•"/>
            </a:pPr>
            <a:r>
              <a:rPr lang="en-US" altLang="zh-CN" sz="1600" dirty="0"/>
              <a:t>Indoor Go Karts</a:t>
            </a:r>
          </a:p>
        </p:txBody>
      </p:sp>
      <p:pic>
        <p:nvPicPr>
          <p:cNvPr id="14" name="Picture 3">
            <a:extLst>
              <a:ext uri="{FF2B5EF4-FFF2-40B4-BE49-F238E27FC236}">
                <a16:creationId xmlns:a16="http://schemas.microsoft.com/office/drawing/2014/main" id="{F821D743-8527-F94C-B097-12C8DFCB3EDD}"/>
              </a:ext>
            </a:extLst>
          </p:cNvPr>
          <p:cNvPicPr>
            <a:picLocks noChangeAspect="1"/>
          </p:cNvPicPr>
          <p:nvPr/>
        </p:nvPicPr>
        <p:blipFill>
          <a:blip r:embed="rId3"/>
          <a:stretch>
            <a:fillRect/>
          </a:stretch>
        </p:blipFill>
        <p:spPr>
          <a:xfrm>
            <a:off x="3747659" y="67508"/>
            <a:ext cx="4696682" cy="3128962"/>
          </a:xfrm>
          <a:prstGeom prst="rect">
            <a:avLst/>
          </a:prstGeom>
        </p:spPr>
        <p:style>
          <a:lnRef idx="1">
            <a:schemeClr val="dk1"/>
          </a:lnRef>
          <a:fillRef idx="3">
            <a:schemeClr val="dk1"/>
          </a:fillRef>
          <a:effectRef idx="2">
            <a:schemeClr val="dk1"/>
          </a:effectRef>
          <a:fontRef idx="minor">
            <a:schemeClr val="lt1"/>
          </a:fontRef>
        </p:style>
      </p:pic>
      <p:pic>
        <p:nvPicPr>
          <p:cNvPr id="15" name="Picture 4">
            <a:extLst>
              <a:ext uri="{FF2B5EF4-FFF2-40B4-BE49-F238E27FC236}">
                <a16:creationId xmlns:a16="http://schemas.microsoft.com/office/drawing/2014/main" id="{B33AD459-4228-9642-B260-58275C2AB8B5}"/>
              </a:ext>
            </a:extLst>
          </p:cNvPr>
          <p:cNvPicPr>
            <a:picLocks noChangeAspect="1"/>
          </p:cNvPicPr>
          <p:nvPr/>
        </p:nvPicPr>
        <p:blipFill rotWithShape="1">
          <a:blip r:embed="rId4"/>
          <a:srcRect r="13526"/>
          <a:stretch/>
        </p:blipFill>
        <p:spPr>
          <a:xfrm>
            <a:off x="6096000" y="3661531"/>
            <a:ext cx="2466178" cy="2484189"/>
          </a:xfrm>
          <a:prstGeom prst="rect">
            <a:avLst/>
          </a:prstGeom>
        </p:spPr>
        <p:style>
          <a:lnRef idx="1">
            <a:schemeClr val="dk1"/>
          </a:lnRef>
          <a:fillRef idx="3">
            <a:schemeClr val="dk1"/>
          </a:fillRef>
          <a:effectRef idx="2">
            <a:schemeClr val="dk1"/>
          </a:effectRef>
          <a:fontRef idx="minor">
            <a:schemeClr val="lt1"/>
          </a:fontRef>
        </p:style>
      </p:pic>
      <p:pic>
        <p:nvPicPr>
          <p:cNvPr id="16" name="Picture 5">
            <a:extLst>
              <a:ext uri="{FF2B5EF4-FFF2-40B4-BE49-F238E27FC236}">
                <a16:creationId xmlns:a16="http://schemas.microsoft.com/office/drawing/2014/main" id="{4CD90965-7B15-F847-A5C1-71042A1BF9AE}"/>
              </a:ext>
            </a:extLst>
          </p:cNvPr>
          <p:cNvPicPr>
            <a:picLocks noChangeAspect="1"/>
          </p:cNvPicPr>
          <p:nvPr/>
        </p:nvPicPr>
        <p:blipFill>
          <a:blip r:embed="rId5"/>
          <a:stretch>
            <a:fillRect/>
          </a:stretch>
        </p:blipFill>
        <p:spPr>
          <a:xfrm>
            <a:off x="2636173" y="3795179"/>
            <a:ext cx="3328022" cy="2216892"/>
          </a:xfrm>
          <a:prstGeom prst="rect">
            <a:avLst/>
          </a:prstGeom>
        </p:spPr>
      </p:pic>
    </p:spTree>
    <p:extLst>
      <p:ext uri="{BB962C8B-B14F-4D97-AF65-F5344CB8AC3E}">
        <p14:creationId xmlns:p14="http://schemas.microsoft.com/office/powerpoint/2010/main" val="131185063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4" name="标题 3">
            <a:extLst>
              <a:ext uri="{FF2B5EF4-FFF2-40B4-BE49-F238E27FC236}">
                <a16:creationId xmlns:a16="http://schemas.microsoft.com/office/drawing/2014/main" id="{CB1C3844-6B73-034B-A8CC-79D61F9C2337}"/>
              </a:ext>
            </a:extLst>
          </p:cNvPr>
          <p:cNvSpPr>
            <a:spLocks noGrp="1"/>
          </p:cNvSpPr>
          <p:nvPr>
            <p:ph type="title"/>
          </p:nvPr>
        </p:nvSpPr>
        <p:spPr>
          <a:xfrm>
            <a:off x="9691817" y="2868929"/>
            <a:ext cx="2895598" cy="1120141"/>
          </a:xfrm>
        </p:spPr>
        <p:txBody>
          <a:bodyPr/>
          <a:lstStyle/>
          <a:p>
            <a:r>
              <a:rPr lang="en-US" altLang="zh-CN" sz="3200" dirty="0"/>
              <a:t>Nearby</a:t>
            </a:r>
            <a:endParaRPr lang="zh-CN" altLang="en-US" sz="3200" dirty="0"/>
          </a:p>
        </p:txBody>
      </p:sp>
      <p:sp>
        <p:nvSpPr>
          <p:cNvPr id="6" name="文本占位符 5">
            <a:extLst>
              <a:ext uri="{FF2B5EF4-FFF2-40B4-BE49-F238E27FC236}">
                <a16:creationId xmlns:a16="http://schemas.microsoft.com/office/drawing/2014/main" id="{7A283C55-8001-C34B-A4D8-A3752DE57C20}"/>
              </a:ext>
            </a:extLst>
          </p:cNvPr>
          <p:cNvSpPr>
            <a:spLocks noGrp="1"/>
          </p:cNvSpPr>
          <p:nvPr>
            <p:ph type="body" idx="3"/>
          </p:nvPr>
        </p:nvSpPr>
        <p:spPr/>
        <p:txBody>
          <a:bodyPr/>
          <a:lstStyle/>
          <a:p>
            <a:endParaRPr lang="zh-CN" altLang="en-US"/>
          </a:p>
        </p:txBody>
      </p:sp>
      <p:sp>
        <p:nvSpPr>
          <p:cNvPr id="10" name="矩形 9">
            <a:extLst>
              <a:ext uri="{FF2B5EF4-FFF2-40B4-BE49-F238E27FC236}">
                <a16:creationId xmlns:a16="http://schemas.microsoft.com/office/drawing/2014/main" id="{DBFBCF7F-CE2A-534A-848D-48E60241ECEB}"/>
              </a:ext>
            </a:extLst>
          </p:cNvPr>
          <p:cNvSpPr/>
          <p:nvPr/>
        </p:nvSpPr>
        <p:spPr>
          <a:xfrm>
            <a:off x="539578" y="160158"/>
            <a:ext cx="6096000" cy="5586658"/>
          </a:xfrm>
          <a:prstGeom prst="rect">
            <a:avLst/>
          </a:prstGeom>
        </p:spPr>
        <p:txBody>
          <a:bodyPr>
            <a:spAutoFit/>
          </a:bodyPr>
          <a:lstStyle/>
          <a:p>
            <a:pPr marL="285750" indent="-285750">
              <a:lnSpc>
                <a:spcPct val="150000"/>
              </a:lnSpc>
              <a:buFont typeface="Arial" panose="020B0604020202020204" pitchFamily="34" charset="0"/>
              <a:buChar char="•"/>
            </a:pPr>
            <a:r>
              <a:rPr lang="en-US" altLang="zh-CN" sz="1600" dirty="0"/>
              <a:t>Skaneateles:  shopping, lake </a:t>
            </a:r>
          </a:p>
          <a:p>
            <a:pPr marL="285750" indent="-285750">
              <a:lnSpc>
                <a:spcPct val="150000"/>
              </a:lnSpc>
              <a:buFont typeface="Arial" panose="020B0604020202020204" pitchFamily="34" charset="0"/>
              <a:buChar char="•"/>
            </a:pPr>
            <a:r>
              <a:rPr lang="en-US" altLang="zh-CN" sz="1600" dirty="0"/>
              <a:t>Seneca Falls </a:t>
            </a:r>
          </a:p>
          <a:p>
            <a:pPr lvl="4">
              <a:lnSpc>
                <a:spcPct val="150000"/>
              </a:lnSpc>
            </a:pPr>
            <a:r>
              <a:rPr lang="en-US" altLang="zh-CN" sz="1600" dirty="0"/>
              <a:t>           Women’s Rights National Historic Park </a:t>
            </a:r>
          </a:p>
          <a:p>
            <a:pPr marL="285750" indent="-285750">
              <a:lnSpc>
                <a:spcPct val="150000"/>
              </a:lnSpc>
              <a:buFont typeface="Arial" panose="020B0604020202020204" pitchFamily="34" charset="0"/>
              <a:buChar char="•"/>
            </a:pPr>
            <a:r>
              <a:rPr lang="en-US" altLang="zh-CN" sz="1600" dirty="0"/>
              <a:t>Canastota </a:t>
            </a:r>
          </a:p>
          <a:p>
            <a:pPr>
              <a:lnSpc>
                <a:spcPct val="150000"/>
              </a:lnSpc>
            </a:pPr>
            <a:r>
              <a:rPr lang="en-US" altLang="zh-CN" sz="1600" dirty="0"/>
              <a:t>            International Boxing Hall of Fame</a:t>
            </a:r>
          </a:p>
          <a:p>
            <a:pPr marL="285750" indent="-285750">
              <a:lnSpc>
                <a:spcPct val="150000"/>
              </a:lnSpc>
              <a:buFont typeface="Arial" panose="020B0604020202020204" pitchFamily="34" charset="0"/>
              <a:buChar char="•"/>
            </a:pPr>
            <a:r>
              <a:rPr lang="en-US" altLang="zh-CN" sz="1600" dirty="0"/>
              <a:t>Auburn </a:t>
            </a:r>
          </a:p>
          <a:p>
            <a:pPr>
              <a:lnSpc>
                <a:spcPct val="150000"/>
              </a:lnSpc>
            </a:pPr>
            <a:r>
              <a:rPr lang="en-US" altLang="zh-CN" sz="1600" dirty="0"/>
              <a:t>             Harriet Tubman House </a:t>
            </a:r>
          </a:p>
          <a:p>
            <a:pPr marL="285750" indent="-285750">
              <a:lnSpc>
                <a:spcPct val="150000"/>
              </a:lnSpc>
              <a:buFont typeface="Arial" panose="020B0604020202020204" pitchFamily="34" charset="0"/>
              <a:buChar char="•"/>
            </a:pPr>
            <a:r>
              <a:rPr lang="en-US" altLang="zh-CN" sz="1600" dirty="0"/>
              <a:t>Cooperstown </a:t>
            </a:r>
          </a:p>
          <a:p>
            <a:pPr>
              <a:lnSpc>
                <a:spcPct val="150000"/>
              </a:lnSpc>
            </a:pPr>
            <a:r>
              <a:rPr lang="en-US" altLang="zh-CN" sz="1600" dirty="0"/>
              <a:t>              Baseball Hall of Fame </a:t>
            </a:r>
          </a:p>
          <a:p>
            <a:pPr marL="285750" indent="-285750">
              <a:lnSpc>
                <a:spcPct val="150000"/>
              </a:lnSpc>
              <a:buFont typeface="Arial" panose="020B0604020202020204" pitchFamily="34" charset="0"/>
              <a:buChar char="•"/>
            </a:pPr>
            <a:r>
              <a:rPr lang="en-US" altLang="zh-CN" sz="1600" dirty="0"/>
              <a:t>Cazenovia</a:t>
            </a:r>
          </a:p>
          <a:p>
            <a:pPr>
              <a:lnSpc>
                <a:spcPct val="150000"/>
              </a:lnSpc>
            </a:pPr>
            <a:r>
              <a:rPr lang="en-US" altLang="zh-CN" sz="1600" dirty="0"/>
              <a:t>              Stone Quarry Hill Art Park </a:t>
            </a:r>
          </a:p>
          <a:p>
            <a:pPr marL="285750" indent="-285750">
              <a:lnSpc>
                <a:spcPct val="150000"/>
              </a:lnSpc>
              <a:buFont typeface="Arial" panose="020B0604020202020204" pitchFamily="34" charset="0"/>
              <a:buChar char="•"/>
            </a:pPr>
            <a:r>
              <a:rPr lang="en-US" altLang="zh-CN" sz="1600" dirty="0"/>
              <a:t>Ithaca:  gorges, Cayuga Lake, hiking, concerts/events  </a:t>
            </a:r>
          </a:p>
          <a:p>
            <a:pPr marL="285750" indent="-285750">
              <a:lnSpc>
                <a:spcPct val="150000"/>
              </a:lnSpc>
              <a:buFont typeface="Arial" panose="020B0604020202020204" pitchFamily="34" charset="0"/>
              <a:buChar char="•"/>
            </a:pPr>
            <a:r>
              <a:rPr lang="en-US" altLang="zh-CN" sz="1600" dirty="0"/>
              <a:t>Finger Lakes Wine Trail</a:t>
            </a:r>
          </a:p>
          <a:p>
            <a:pPr marL="285750" indent="-285750">
              <a:lnSpc>
                <a:spcPct val="150000"/>
              </a:lnSpc>
              <a:buFont typeface="Arial" panose="020B0604020202020204" pitchFamily="34" charset="0"/>
              <a:buChar char="•"/>
            </a:pPr>
            <a:r>
              <a:rPr lang="en-US" altLang="zh-CN" sz="1600" dirty="0"/>
              <a:t>The Adirondack Mountains</a:t>
            </a:r>
          </a:p>
          <a:p>
            <a:pPr marL="285750" indent="-285750">
              <a:lnSpc>
                <a:spcPct val="150000"/>
              </a:lnSpc>
              <a:buFont typeface="Arial" panose="020B0604020202020204" pitchFamily="34" charset="0"/>
              <a:buChar char="•"/>
            </a:pPr>
            <a:r>
              <a:rPr lang="en-US" altLang="zh-CN" sz="1600" dirty="0"/>
              <a:t>Buffalo/Niagara Falls (2.5-3 hour drive)</a:t>
            </a:r>
          </a:p>
        </p:txBody>
      </p:sp>
      <p:pic>
        <p:nvPicPr>
          <p:cNvPr id="11" name="图片 10">
            <a:extLst>
              <a:ext uri="{FF2B5EF4-FFF2-40B4-BE49-F238E27FC236}">
                <a16:creationId xmlns:a16="http://schemas.microsoft.com/office/drawing/2014/main" id="{2422EB6C-A196-F944-AB96-10C6D5957797}"/>
              </a:ext>
            </a:extLst>
          </p:cNvPr>
          <p:cNvPicPr>
            <a:picLocks noChangeAspect="1"/>
          </p:cNvPicPr>
          <p:nvPr/>
        </p:nvPicPr>
        <p:blipFill>
          <a:blip r:embed="rId3"/>
          <a:stretch>
            <a:fillRect/>
          </a:stretch>
        </p:blipFill>
        <p:spPr>
          <a:xfrm>
            <a:off x="4962266" y="308439"/>
            <a:ext cx="3346623" cy="1874109"/>
          </a:xfrm>
          <a:prstGeom prst="rect">
            <a:avLst/>
          </a:prstGeom>
        </p:spPr>
      </p:pic>
      <p:pic>
        <p:nvPicPr>
          <p:cNvPr id="12" name="图片 11">
            <a:extLst>
              <a:ext uri="{FF2B5EF4-FFF2-40B4-BE49-F238E27FC236}">
                <a16:creationId xmlns:a16="http://schemas.microsoft.com/office/drawing/2014/main" id="{F106D476-FD1C-5444-BEA9-C8200047558B}"/>
              </a:ext>
            </a:extLst>
          </p:cNvPr>
          <p:cNvPicPr>
            <a:picLocks noChangeAspect="1"/>
          </p:cNvPicPr>
          <p:nvPr/>
        </p:nvPicPr>
        <p:blipFill>
          <a:blip r:embed="rId4"/>
          <a:stretch>
            <a:fillRect/>
          </a:stretch>
        </p:blipFill>
        <p:spPr>
          <a:xfrm>
            <a:off x="5627472" y="2330829"/>
            <a:ext cx="2961729" cy="1953024"/>
          </a:xfrm>
          <a:prstGeom prst="rect">
            <a:avLst/>
          </a:prstGeom>
        </p:spPr>
      </p:pic>
    </p:spTree>
    <p:extLst>
      <p:ext uri="{BB962C8B-B14F-4D97-AF65-F5344CB8AC3E}">
        <p14:creationId xmlns:p14="http://schemas.microsoft.com/office/powerpoint/2010/main" val="291241193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3"/>
          <p:cNvSpPr txBox="1">
            <a:spLocks noGrp="1"/>
          </p:cNvSpPr>
          <p:nvPr>
            <p:ph type="sldNum" idx="12"/>
          </p:nvPr>
        </p:nvSpPr>
        <p:spPr>
          <a:xfrm>
            <a:off x="10896018" y="6332717"/>
            <a:ext cx="838782"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3</a:t>
            </a:fld>
            <a:endParaRPr/>
          </a:p>
        </p:txBody>
      </p:sp>
      <p:sp>
        <p:nvSpPr>
          <p:cNvPr id="105" name="Google Shape;105;p3"/>
          <p:cNvSpPr txBox="1">
            <a:spLocks noGrp="1"/>
          </p:cNvSpPr>
          <p:nvPr>
            <p:ph type="title"/>
          </p:nvPr>
        </p:nvSpPr>
        <p:spPr>
          <a:xfrm>
            <a:off x="9067802" y="510116"/>
            <a:ext cx="2895598" cy="4732868"/>
          </a:xfrm>
          <a:prstGeom prst="rect">
            <a:avLst/>
          </a:prstGeom>
          <a:noFill/>
          <a:ln>
            <a:noFill/>
          </a:ln>
        </p:spPr>
        <p:txBody>
          <a:bodyPr spcFirstLastPara="1" wrap="square" lIns="91425" tIns="45700" rIns="91425" bIns="45700" anchor="t" anchorCtr="0">
            <a:noAutofit/>
          </a:bodyPr>
          <a:lstStyle/>
          <a:p>
            <a:pPr lvl="0">
              <a:buSzPts val="4400"/>
            </a:pPr>
            <a:r>
              <a:rPr lang="en-US" sz="4400" dirty="0"/>
              <a:t>Current statistics </a:t>
            </a:r>
            <a:endParaRPr sz="4400" dirty="0"/>
          </a:p>
        </p:txBody>
      </p:sp>
      <p:sp>
        <p:nvSpPr>
          <p:cNvPr id="3" name="Text Placeholder 2">
            <a:extLst>
              <a:ext uri="{FF2B5EF4-FFF2-40B4-BE49-F238E27FC236}">
                <a16:creationId xmlns:a16="http://schemas.microsoft.com/office/drawing/2014/main" id="{99D54C79-3463-14B7-7DC8-7B691DA316BB}"/>
              </a:ext>
            </a:extLst>
          </p:cNvPr>
          <p:cNvSpPr>
            <a:spLocks noGrp="1"/>
          </p:cNvSpPr>
          <p:nvPr>
            <p:ph type="body" idx="1"/>
          </p:nvPr>
        </p:nvSpPr>
        <p:spPr/>
        <p:txBody>
          <a:bodyPr/>
          <a:lstStyle/>
          <a:p>
            <a:r>
              <a:rPr lang="en-US"/>
              <a:t> </a:t>
            </a:r>
          </a:p>
        </p:txBody>
      </p:sp>
      <p:sp>
        <p:nvSpPr>
          <p:cNvPr id="2" name="矩形 1">
            <a:extLst>
              <a:ext uri="{FF2B5EF4-FFF2-40B4-BE49-F238E27FC236}">
                <a16:creationId xmlns:a16="http://schemas.microsoft.com/office/drawing/2014/main" id="{1AC939E4-C32A-4A4B-921B-6800088CF832}"/>
              </a:ext>
            </a:extLst>
          </p:cNvPr>
          <p:cNvSpPr/>
          <p:nvPr/>
        </p:nvSpPr>
        <p:spPr>
          <a:xfrm>
            <a:off x="956441" y="129557"/>
            <a:ext cx="6096000" cy="6385722"/>
          </a:xfrm>
          <a:prstGeom prst="rect">
            <a:avLst/>
          </a:prstGeom>
        </p:spPr>
        <p:txBody>
          <a:bodyPr>
            <a:spAutoFit/>
          </a:bodyPr>
          <a:lstStyle/>
          <a:p>
            <a:pPr marL="0" indent="0">
              <a:buNone/>
            </a:pPr>
            <a:r>
              <a:rPr lang="en-US" altLang="zh-CN" sz="1800" dirty="0">
                <a:latin typeface="Arial" panose="020B0604020202020204" pitchFamily="34" charset="0"/>
                <a:cs typeface="Arial" panose="020B0604020202020204" pitchFamily="34" charset="0"/>
              </a:rPr>
              <a:t>Population:  149,310 – 5</a:t>
            </a:r>
            <a:r>
              <a:rPr lang="en-US" altLang="zh-CN" sz="1800" baseline="30000" dirty="0">
                <a:latin typeface="Arial" panose="020B0604020202020204" pitchFamily="34" charset="0"/>
                <a:cs typeface="Arial" panose="020B0604020202020204" pitchFamily="34" charset="0"/>
              </a:rPr>
              <a:t>th</a:t>
            </a:r>
            <a:r>
              <a:rPr lang="en-US" altLang="zh-CN" sz="1800" dirty="0">
                <a:latin typeface="Arial" panose="020B0604020202020204" pitchFamily="34" charset="0"/>
                <a:cs typeface="Arial" panose="020B0604020202020204" pitchFamily="34" charset="0"/>
              </a:rPr>
              <a:t> most populous city in New York State</a:t>
            </a:r>
          </a:p>
          <a:p>
            <a:pPr marL="0" lvl="0" indent="0">
              <a:buNone/>
            </a:pPr>
            <a:r>
              <a:rPr lang="en-US" altLang="zh-CN" sz="1800" dirty="0">
                <a:latin typeface="Arial" panose="020B0604020202020204" pitchFamily="34" charset="0"/>
                <a:cs typeface="Arial" panose="020B0604020202020204" pitchFamily="34" charset="0"/>
              </a:rPr>
              <a:t>	 (larger: NYC, Buffalo, Rochester, Yonkers)</a:t>
            </a:r>
          </a:p>
          <a:p>
            <a:pPr marL="0" lvl="0" indent="0">
              <a:buNone/>
            </a:pPr>
            <a:endParaRPr lang="en-US" altLang="zh-CN" sz="1800" dirty="0">
              <a:latin typeface="Arial" panose="020B0604020202020204" pitchFamily="34" charset="0"/>
              <a:cs typeface="Arial" panose="020B0604020202020204" pitchFamily="34" charset="0"/>
            </a:endParaRPr>
          </a:p>
          <a:p>
            <a:pPr marL="0" lvl="0" indent="0">
              <a:buNone/>
            </a:pPr>
            <a:r>
              <a:rPr lang="en-US" altLang="zh-CN" sz="1800" dirty="0">
                <a:latin typeface="Arial" panose="020B0604020202020204" pitchFamily="34" charset="0"/>
                <a:cs typeface="Arial" panose="020B0604020202020204" pitchFamily="34" charset="0"/>
              </a:rPr>
              <a:t>Demographics:  </a:t>
            </a:r>
          </a:p>
          <a:p>
            <a:pPr marL="285750" indent="-285750">
              <a:lnSpc>
                <a:spcPct val="200000"/>
              </a:lnSpc>
              <a:buFont typeface="Arial" panose="020B0604020202020204" pitchFamily="34" charset="0"/>
              <a:buChar char="•"/>
            </a:pPr>
            <a:r>
              <a:rPr lang="en-US" altLang="zh-CN" sz="1800" dirty="0">
                <a:latin typeface="Arial" panose="020B0604020202020204" pitchFamily="34" charset="0"/>
                <a:cs typeface="Arial" panose="020B0604020202020204" pitchFamily="34" charset="0"/>
              </a:rPr>
              <a:t>White: 53.44%</a:t>
            </a:r>
          </a:p>
          <a:p>
            <a:pPr marL="285750" indent="-285750">
              <a:lnSpc>
                <a:spcPct val="200000"/>
              </a:lnSpc>
              <a:buFont typeface="Arial" panose="020B0604020202020204" pitchFamily="34" charset="0"/>
              <a:buChar char="•"/>
            </a:pPr>
            <a:r>
              <a:rPr lang="en-US" altLang="zh-CN" sz="1800" dirty="0">
                <a:latin typeface="Arial" panose="020B0604020202020204" pitchFamily="34" charset="0"/>
                <a:cs typeface="Arial" panose="020B0604020202020204" pitchFamily="34" charset="0"/>
              </a:rPr>
              <a:t>Black or African American: 29.39%</a:t>
            </a:r>
          </a:p>
          <a:p>
            <a:pPr marL="285750" indent="-285750">
              <a:lnSpc>
                <a:spcPct val="200000"/>
              </a:lnSpc>
              <a:buFont typeface="Arial" panose="020B0604020202020204" pitchFamily="34" charset="0"/>
              <a:buChar char="•"/>
            </a:pPr>
            <a:r>
              <a:rPr lang="en-US" altLang="zh-CN" sz="1800" dirty="0">
                <a:latin typeface="Arial" panose="020B0604020202020204" pitchFamily="34" charset="0"/>
                <a:cs typeface="Arial" panose="020B0604020202020204" pitchFamily="34" charset="0"/>
              </a:rPr>
              <a:t>Two or more races: 6.95%</a:t>
            </a:r>
          </a:p>
          <a:p>
            <a:pPr marL="285750" indent="-285750">
              <a:lnSpc>
                <a:spcPct val="200000"/>
              </a:lnSpc>
              <a:buFont typeface="Arial" panose="020B0604020202020204" pitchFamily="34" charset="0"/>
              <a:buChar char="•"/>
            </a:pPr>
            <a:r>
              <a:rPr lang="en-US" altLang="zh-CN" sz="1800" dirty="0">
                <a:latin typeface="Arial" panose="020B0604020202020204" pitchFamily="34" charset="0"/>
                <a:cs typeface="Arial" panose="020B0604020202020204" pitchFamily="34" charset="0"/>
              </a:rPr>
              <a:t>Asian: 6.95%</a:t>
            </a:r>
          </a:p>
          <a:p>
            <a:pPr marL="285750" indent="-285750">
              <a:lnSpc>
                <a:spcPct val="200000"/>
              </a:lnSpc>
              <a:buFont typeface="Arial" panose="020B0604020202020204" pitchFamily="34" charset="0"/>
              <a:buChar char="•"/>
            </a:pPr>
            <a:r>
              <a:rPr lang="en-US" altLang="zh-CN" sz="1800" dirty="0">
                <a:latin typeface="Arial" panose="020B0604020202020204" pitchFamily="34" charset="0"/>
                <a:cs typeface="Arial" panose="020B0604020202020204" pitchFamily="34" charset="0"/>
              </a:rPr>
              <a:t>Other race: 2.34%</a:t>
            </a:r>
          </a:p>
          <a:p>
            <a:pPr marL="285750" indent="-285750">
              <a:lnSpc>
                <a:spcPct val="200000"/>
              </a:lnSpc>
              <a:buFont typeface="Arial" panose="020B0604020202020204" pitchFamily="34" charset="0"/>
              <a:buChar char="•"/>
            </a:pPr>
            <a:r>
              <a:rPr lang="en-US" altLang="zh-CN" sz="1800" dirty="0">
                <a:latin typeface="Arial" panose="020B0604020202020204" pitchFamily="34" charset="0"/>
                <a:cs typeface="Arial" panose="020B0604020202020204" pitchFamily="34" charset="0"/>
              </a:rPr>
              <a:t>Native American: 0.92%</a:t>
            </a:r>
          </a:p>
          <a:p>
            <a:pPr marL="285750" indent="-285750">
              <a:lnSpc>
                <a:spcPct val="200000"/>
              </a:lnSpc>
              <a:buFont typeface="Arial" panose="020B0604020202020204" pitchFamily="34" charset="0"/>
              <a:buChar char="•"/>
            </a:pPr>
            <a:r>
              <a:rPr lang="en-US" altLang="zh-CN" sz="1800" dirty="0">
                <a:latin typeface="Arial" panose="020B0604020202020204" pitchFamily="34" charset="0"/>
                <a:cs typeface="Arial" panose="020B0604020202020204" pitchFamily="34" charset="0"/>
              </a:rPr>
              <a:t>Native Hawaiian or Pacific Islander: 0.02%</a:t>
            </a:r>
          </a:p>
          <a:p>
            <a:pPr>
              <a:lnSpc>
                <a:spcPct val="200000"/>
              </a:lnSpc>
            </a:pPr>
            <a:r>
              <a:rPr lang="en-US" altLang="zh-CN" sz="1800" dirty="0">
                <a:latin typeface="Arial" panose="020B0604020202020204" pitchFamily="34" charset="0"/>
                <a:cs typeface="Arial" panose="020B0604020202020204" pitchFamily="34" charset="0"/>
              </a:rPr>
              <a:t>Largest ancestries:  Irish (15.9%), Italian (14.1%),                                                                         German (12.2%), English (7.6%), and Polish (5.0%)</a:t>
            </a:r>
          </a:p>
        </p:txBody>
      </p:sp>
      <p:pic>
        <p:nvPicPr>
          <p:cNvPr id="4" name="图片 3">
            <a:extLst>
              <a:ext uri="{FF2B5EF4-FFF2-40B4-BE49-F238E27FC236}">
                <a16:creationId xmlns:a16="http://schemas.microsoft.com/office/drawing/2014/main" id="{180A61F7-DB26-6143-B040-E161495CA458}"/>
              </a:ext>
            </a:extLst>
          </p:cNvPr>
          <p:cNvPicPr>
            <a:picLocks noChangeAspect="1"/>
          </p:cNvPicPr>
          <p:nvPr/>
        </p:nvPicPr>
        <p:blipFill>
          <a:blip r:embed="rId3"/>
          <a:stretch>
            <a:fillRect/>
          </a:stretch>
        </p:blipFill>
        <p:spPr>
          <a:xfrm>
            <a:off x="7281093" y="3390900"/>
            <a:ext cx="4910907" cy="3467100"/>
          </a:xfrm>
          <a:prstGeom prst="rect">
            <a:avLst/>
          </a:prstGeom>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4"/>
          <p:cNvSpPr txBox="1">
            <a:spLocks noGrp="1"/>
          </p:cNvSpPr>
          <p:nvPr>
            <p:ph type="sldNum" idx="12"/>
          </p:nvPr>
        </p:nvSpPr>
        <p:spPr/>
        <p:txBody>
          <a:bodyPr/>
          <a:lstStyle/>
          <a:p>
            <a:pPr lvl="0"/>
            <a:fld id="{00000000-1234-1234-1234-123412341234}" type="slidenum">
              <a:rPr lang="en-US"/>
              <a:pPr lvl="0"/>
              <a:t>4</a:t>
            </a:fld>
            <a:endParaRPr lang="en-US"/>
          </a:p>
        </p:txBody>
      </p:sp>
      <p:sp>
        <p:nvSpPr>
          <p:cNvPr id="115" name="Google Shape;115;p4"/>
          <p:cNvSpPr txBox="1">
            <a:spLocks noGrp="1"/>
          </p:cNvSpPr>
          <p:nvPr>
            <p:ph type="title"/>
          </p:nvPr>
        </p:nvSpPr>
        <p:spPr>
          <a:xfrm>
            <a:off x="8839200" y="1544594"/>
            <a:ext cx="2895598" cy="1120141"/>
          </a:xfrm>
        </p:spPr>
        <p:txBody>
          <a:bodyPr/>
          <a:lstStyle/>
          <a:p>
            <a:pPr lvl="0"/>
            <a:br>
              <a:rPr lang="en-US"/>
            </a:br>
            <a:endParaRPr lang="en-US"/>
          </a:p>
        </p:txBody>
      </p:sp>
      <p:sp>
        <p:nvSpPr>
          <p:cNvPr id="6" name="Text Placeholder 5">
            <a:extLst>
              <a:ext uri="{FF2B5EF4-FFF2-40B4-BE49-F238E27FC236}">
                <a16:creationId xmlns:a16="http://schemas.microsoft.com/office/drawing/2014/main" id="{61AE8175-044A-7FC8-FEAB-F9E461400B58}"/>
              </a:ext>
            </a:extLst>
          </p:cNvPr>
          <p:cNvSpPr>
            <a:spLocks noGrp="1"/>
          </p:cNvSpPr>
          <p:nvPr>
            <p:ph type="body" idx="1"/>
          </p:nvPr>
        </p:nvSpPr>
        <p:spPr>
          <a:xfrm>
            <a:off x="8881533" y="251112"/>
            <a:ext cx="3310467" cy="3794760"/>
          </a:xfrm>
        </p:spPr>
        <p:txBody>
          <a:bodyPr/>
          <a:lstStyle/>
          <a:p>
            <a:r>
              <a:rPr lang="en-US" sz="4000" dirty="0"/>
              <a:t>Top</a:t>
            </a:r>
          </a:p>
          <a:p>
            <a:r>
              <a:rPr lang="en-US" sz="4000" dirty="0"/>
              <a:t>employers</a:t>
            </a:r>
            <a:endParaRPr lang="en-US" dirty="0"/>
          </a:p>
        </p:txBody>
      </p:sp>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3A0FB8E1-7920-F9A3-F83E-66BF8420736C}"/>
                  </a:ext>
                </a:extLst>
              </p14:cNvPr>
              <p14:cNvContentPartPr/>
              <p14:nvPr/>
            </p14:nvContentPartPr>
            <p14:xfrm>
              <a:off x="2751160" y="1345947"/>
              <a:ext cx="360" cy="360"/>
            </p14:xfrm>
          </p:contentPart>
        </mc:Choice>
        <mc:Fallback xmlns="">
          <p:pic>
            <p:nvPicPr>
              <p:cNvPr id="13" name="Ink 12">
                <a:extLst>
                  <a:ext uri="{FF2B5EF4-FFF2-40B4-BE49-F238E27FC236}">
                    <a16:creationId xmlns:a16="http://schemas.microsoft.com/office/drawing/2014/main" id="{3A0FB8E1-7920-F9A3-F83E-66BF8420736C}"/>
                  </a:ext>
                </a:extLst>
              </p:cNvPr>
              <p:cNvPicPr/>
              <p:nvPr/>
            </p:nvPicPr>
            <p:blipFill>
              <a:blip r:embed="rId4"/>
              <a:stretch>
                <a:fillRect/>
              </a:stretch>
            </p:blipFill>
            <p:spPr>
              <a:xfrm>
                <a:off x="2742160" y="1336947"/>
                <a:ext cx="18000" cy="18000"/>
              </a:xfrm>
              <a:prstGeom prst="rect">
                <a:avLst/>
              </a:prstGeom>
            </p:spPr>
          </p:pic>
        </mc:Fallback>
      </mc:AlternateContent>
      <p:sp>
        <p:nvSpPr>
          <p:cNvPr id="2" name="矩形 1">
            <a:extLst>
              <a:ext uri="{FF2B5EF4-FFF2-40B4-BE49-F238E27FC236}">
                <a16:creationId xmlns:a16="http://schemas.microsoft.com/office/drawing/2014/main" id="{D69EF47D-9AD6-E94D-92F1-2D0971C3983D}"/>
              </a:ext>
            </a:extLst>
          </p:cNvPr>
          <p:cNvSpPr/>
          <p:nvPr/>
        </p:nvSpPr>
        <p:spPr>
          <a:xfrm>
            <a:off x="1380007" y="251112"/>
            <a:ext cx="6096000" cy="7216719"/>
          </a:xfrm>
          <a:prstGeom prst="rect">
            <a:avLst/>
          </a:prstGeom>
        </p:spPr>
        <p:txBody>
          <a:bodyPr>
            <a:spAutoFit/>
          </a:bodyPr>
          <a:lstStyle/>
          <a:p>
            <a:pPr marL="285750" lvl="0" indent="-285750">
              <a:lnSpc>
                <a:spcPct val="200000"/>
              </a:lnSpc>
              <a:buFont typeface="Arial" panose="020B0604020202020204" pitchFamily="34" charset="0"/>
              <a:buChar char="•"/>
            </a:pPr>
            <a:r>
              <a:rPr lang="en-US" altLang="zh-CN" sz="1800" dirty="0">
                <a:latin typeface="Corbel" panose="020B0503020204020204" pitchFamily="34" charset="0"/>
              </a:rPr>
              <a:t>Upstate University health system       	9,525</a:t>
            </a:r>
          </a:p>
          <a:p>
            <a:pPr marL="285750" lvl="0" indent="-285750">
              <a:lnSpc>
                <a:spcPct val="200000"/>
              </a:lnSpc>
              <a:buFont typeface="Arial" panose="020B0604020202020204" pitchFamily="34" charset="0"/>
              <a:buChar char="•"/>
            </a:pPr>
            <a:r>
              <a:rPr lang="en-US" altLang="zh-CN" sz="1800" dirty="0">
                <a:latin typeface="Corbel" panose="020B0503020204020204" pitchFamily="34" charset="0"/>
              </a:rPr>
              <a:t>Syracuse University        			4,621</a:t>
            </a:r>
          </a:p>
          <a:p>
            <a:pPr marL="285750" lvl="0" indent="-285750">
              <a:lnSpc>
                <a:spcPct val="200000"/>
              </a:lnSpc>
              <a:buFont typeface="Arial" panose="020B0604020202020204" pitchFamily="34" charset="0"/>
              <a:buChar char="•"/>
            </a:pPr>
            <a:r>
              <a:rPr lang="en-US" altLang="zh-CN" sz="1800" dirty="0">
                <a:latin typeface="Corbel" panose="020B0503020204020204" pitchFamily="34" charset="0"/>
              </a:rPr>
              <a:t>St. Joseph's Hospital Health Center     	3,745 </a:t>
            </a:r>
          </a:p>
          <a:p>
            <a:pPr marL="285750" lvl="0" indent="-285750">
              <a:lnSpc>
                <a:spcPct val="200000"/>
              </a:lnSpc>
              <a:buFont typeface="Arial" panose="020B0604020202020204" pitchFamily="34" charset="0"/>
              <a:buChar char="•"/>
            </a:pPr>
            <a:r>
              <a:rPr lang="en-US" altLang="zh-CN" sz="1800" dirty="0">
                <a:latin typeface="Corbel" panose="020B0503020204020204" pitchFamily="34" charset="0"/>
              </a:rPr>
              <a:t>Wegmans       				3,713 </a:t>
            </a:r>
          </a:p>
          <a:p>
            <a:pPr marL="285750" lvl="0" indent="-285750">
              <a:lnSpc>
                <a:spcPct val="200000"/>
              </a:lnSpc>
              <a:buFont typeface="Arial" panose="020B0604020202020204" pitchFamily="34" charset="0"/>
              <a:buChar char="•"/>
            </a:pPr>
            <a:r>
              <a:rPr lang="en-US" altLang="zh-CN" sz="1800" dirty="0">
                <a:latin typeface="Corbel" panose="020B0503020204020204" pitchFamily="34" charset="0"/>
              </a:rPr>
              <a:t>Crouse Hospital        			2,700 </a:t>
            </a:r>
          </a:p>
          <a:p>
            <a:pPr marL="285750" lvl="0" indent="-285750">
              <a:lnSpc>
                <a:spcPct val="200000"/>
              </a:lnSpc>
              <a:buFont typeface="Arial" panose="020B0604020202020204" pitchFamily="34" charset="0"/>
              <a:buChar char="•"/>
            </a:pPr>
            <a:r>
              <a:rPr lang="en-US" altLang="zh-CN" sz="1800" dirty="0">
                <a:latin typeface="Corbel" panose="020B0503020204020204" pitchFamily="34" charset="0"/>
              </a:rPr>
              <a:t>Loretto     				2,476</a:t>
            </a:r>
          </a:p>
          <a:p>
            <a:pPr marL="285750" lvl="0" indent="-285750">
              <a:lnSpc>
                <a:spcPct val="200000"/>
              </a:lnSpc>
              <a:buFont typeface="Arial" panose="020B0604020202020204" pitchFamily="34" charset="0"/>
              <a:buChar char="•"/>
            </a:pPr>
            <a:r>
              <a:rPr lang="en-US" altLang="zh-CN" sz="1800" dirty="0">
                <a:latin typeface="Corbel" panose="020B0503020204020204" pitchFamily="34" charset="0"/>
              </a:rPr>
              <a:t>Lockheed Martin     			2,250</a:t>
            </a:r>
          </a:p>
          <a:p>
            <a:pPr marL="285750" lvl="0" indent="-285750">
              <a:lnSpc>
                <a:spcPct val="200000"/>
              </a:lnSpc>
              <a:buFont typeface="Arial" panose="020B0604020202020204" pitchFamily="34" charset="0"/>
              <a:buChar char="•"/>
            </a:pPr>
            <a:r>
              <a:rPr lang="en-US" altLang="zh-CN" sz="1800" dirty="0">
                <a:latin typeface="Corbel" panose="020B0503020204020204" pitchFamily="34" charset="0"/>
              </a:rPr>
              <a:t>Time Warner Cable     			1,800</a:t>
            </a:r>
          </a:p>
          <a:p>
            <a:pPr marL="285750" lvl="0" indent="-285750">
              <a:lnSpc>
                <a:spcPct val="200000"/>
              </a:lnSpc>
              <a:buFont typeface="Arial" panose="020B0604020202020204" pitchFamily="34" charset="0"/>
              <a:buChar char="•"/>
            </a:pPr>
            <a:r>
              <a:rPr lang="en-US" altLang="zh-CN" sz="1800" dirty="0">
                <a:latin typeface="Corbel" panose="020B0503020204020204" pitchFamily="34" charset="0"/>
              </a:rPr>
              <a:t>National Grid     				2,000</a:t>
            </a:r>
          </a:p>
          <a:p>
            <a:pPr marL="285750" lvl="0" indent="-285750">
              <a:lnSpc>
                <a:spcPct val="200000"/>
              </a:lnSpc>
              <a:buFont typeface="Arial" panose="020B0604020202020204" pitchFamily="34" charset="0"/>
              <a:buChar char="•"/>
            </a:pPr>
            <a:r>
              <a:rPr lang="en-US" altLang="zh-CN" sz="1800" dirty="0" err="1">
                <a:latin typeface="Corbel" panose="020B0503020204020204" pitchFamily="34" charset="0"/>
              </a:rPr>
              <a:t>Raymour</a:t>
            </a:r>
            <a:r>
              <a:rPr lang="en-US" altLang="zh-CN" sz="1800" dirty="0">
                <a:latin typeface="Corbel" panose="020B0503020204020204" pitchFamily="34" charset="0"/>
              </a:rPr>
              <a:t> &amp; Flanigan     			1,400</a:t>
            </a:r>
          </a:p>
          <a:p>
            <a:pPr>
              <a:lnSpc>
                <a:spcPct val="200000"/>
              </a:lnSpc>
            </a:pPr>
            <a:endParaRPr lang="en-US" altLang="zh-CN" sz="1800" dirty="0">
              <a:latin typeface="Corbel" panose="020B0503020204020204" pitchFamily="34" charset="0"/>
            </a:endParaRPr>
          </a:p>
          <a:p>
            <a:pPr marL="0" indent="0">
              <a:lnSpc>
                <a:spcPct val="200000"/>
              </a:lnSpc>
              <a:buNone/>
            </a:pPr>
            <a:endParaRPr lang="en-US" altLang="zh-CN" sz="1800" dirty="0">
              <a:latin typeface="Corbel" panose="020B0503020204020204" pitchFamily="34" charset="0"/>
            </a:endParaRPr>
          </a:p>
          <a:p>
            <a:pPr marL="0" indent="0">
              <a:lnSpc>
                <a:spcPct val="200000"/>
              </a:lnSpc>
              <a:buNone/>
            </a:pPr>
            <a:endParaRPr lang="en-US" altLang="zh-CN" sz="1800" dirty="0">
              <a:latin typeface="Corbel" panose="020B0503020204020204" pitchFamily="34" charset="0"/>
            </a:endParaRPr>
          </a:p>
        </p:txBody>
      </p:sp>
      <p:pic>
        <p:nvPicPr>
          <p:cNvPr id="3" name="图片 2">
            <a:extLst>
              <a:ext uri="{FF2B5EF4-FFF2-40B4-BE49-F238E27FC236}">
                <a16:creationId xmlns:a16="http://schemas.microsoft.com/office/drawing/2014/main" id="{931528D0-9DF7-B34D-98C9-C885558B5F3D}"/>
              </a:ext>
            </a:extLst>
          </p:cNvPr>
          <p:cNvPicPr>
            <a:picLocks noChangeAspect="1"/>
          </p:cNvPicPr>
          <p:nvPr/>
        </p:nvPicPr>
        <p:blipFill>
          <a:blip r:embed="rId5"/>
          <a:stretch>
            <a:fillRect/>
          </a:stretch>
        </p:blipFill>
        <p:spPr>
          <a:xfrm>
            <a:off x="8657052" y="3867665"/>
            <a:ext cx="3528520" cy="2346466"/>
          </a:xfrm>
          <a:prstGeom prst="rect">
            <a:avLst/>
          </a:prstGeom>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5"/>
          <p:cNvSpPr txBox="1">
            <a:spLocks noGrp="1"/>
          </p:cNvSpPr>
          <p:nvPr>
            <p:ph type="sldNum" idx="12"/>
          </p:nvPr>
        </p:nvSpPr>
        <p:spPr>
          <a:xfrm>
            <a:off x="10896018" y="6332717"/>
            <a:ext cx="838782"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5</a:t>
            </a:fld>
            <a:endParaRPr/>
          </a:p>
        </p:txBody>
      </p:sp>
      <p:sp>
        <p:nvSpPr>
          <p:cNvPr id="3" name="Title 2">
            <a:extLst>
              <a:ext uri="{FF2B5EF4-FFF2-40B4-BE49-F238E27FC236}">
                <a16:creationId xmlns:a16="http://schemas.microsoft.com/office/drawing/2014/main" id="{8600C8B9-78A1-3496-ABF5-FD26B10BC469}"/>
              </a:ext>
            </a:extLst>
          </p:cNvPr>
          <p:cNvSpPr>
            <a:spLocks noGrp="1"/>
          </p:cNvSpPr>
          <p:nvPr>
            <p:ph type="title"/>
          </p:nvPr>
        </p:nvSpPr>
        <p:spPr>
          <a:xfrm>
            <a:off x="9032789" y="1119844"/>
            <a:ext cx="3159211" cy="1706605"/>
          </a:xfrm>
        </p:spPr>
        <p:txBody>
          <a:bodyPr/>
          <a:lstStyle/>
          <a:p>
            <a:r>
              <a:rPr lang="en-US" sz="3200" dirty="0"/>
              <a:t>Historically diverse neighborhoods</a:t>
            </a:r>
          </a:p>
        </p:txBody>
      </p:sp>
      <p:sp>
        <p:nvSpPr>
          <p:cNvPr id="2" name="矩形 1">
            <a:extLst>
              <a:ext uri="{FF2B5EF4-FFF2-40B4-BE49-F238E27FC236}">
                <a16:creationId xmlns:a16="http://schemas.microsoft.com/office/drawing/2014/main" id="{1BAA72EB-6AB8-0841-92E9-49B2C5BEBDC2}"/>
              </a:ext>
            </a:extLst>
          </p:cNvPr>
          <p:cNvSpPr/>
          <p:nvPr/>
        </p:nvSpPr>
        <p:spPr>
          <a:xfrm>
            <a:off x="205946" y="160158"/>
            <a:ext cx="6096000" cy="4401205"/>
          </a:xfrm>
          <a:prstGeom prst="rect">
            <a:avLst/>
          </a:prstGeom>
        </p:spPr>
        <p:txBody>
          <a:bodyPr>
            <a:spAutoFit/>
          </a:bodyPr>
          <a:lstStyle/>
          <a:p>
            <a:pPr marL="457200" lvl="1" indent="0">
              <a:buNone/>
            </a:pPr>
            <a:r>
              <a:rPr lang="en-US" altLang="zh-CN" sz="2000" dirty="0">
                <a:latin typeface="Corbel" panose="020B0503020204020204" pitchFamily="34" charset="0"/>
              </a:rPr>
              <a:t>Traditionally. . . </a:t>
            </a:r>
          </a:p>
          <a:p>
            <a:pPr marL="285750" lvl="1" indent="-285750">
              <a:buFont typeface="Arial" panose="020B0604020202020204" pitchFamily="34" charset="0"/>
              <a:buChar char="•"/>
            </a:pPr>
            <a:r>
              <a:rPr lang="en-US" altLang="zh-CN" sz="2000" dirty="0">
                <a:latin typeface="Corbel" panose="020B0503020204020204" pitchFamily="34" charset="0"/>
              </a:rPr>
              <a:t>Irish, Polish and Ukrainian immigrants settled on the Westside</a:t>
            </a:r>
          </a:p>
          <a:p>
            <a:pPr marL="285750" lvl="1" indent="-285750">
              <a:buFont typeface="Arial" panose="020B0604020202020204" pitchFamily="34" charset="0"/>
              <a:buChar char="•"/>
            </a:pPr>
            <a:endParaRPr lang="en-US" altLang="zh-CN" sz="2000" dirty="0">
              <a:latin typeface="Corbel" panose="020B0503020204020204" pitchFamily="34" charset="0"/>
            </a:endParaRPr>
          </a:p>
          <a:p>
            <a:pPr marL="285750" lvl="1" indent="-285750">
              <a:buFont typeface="Arial" panose="020B0604020202020204" pitchFamily="34" charset="0"/>
              <a:buChar char="•"/>
            </a:pPr>
            <a:r>
              <a:rPr lang="en-US" altLang="zh-CN" sz="2000" dirty="0">
                <a:latin typeface="Corbel" panose="020B0503020204020204" pitchFamily="34" charset="0"/>
              </a:rPr>
              <a:t>Jewish Americans settled on the Eastside</a:t>
            </a:r>
          </a:p>
          <a:p>
            <a:pPr marL="285750" lvl="1" indent="-285750">
              <a:buFont typeface="Arial" panose="020B0604020202020204" pitchFamily="34" charset="0"/>
              <a:buChar char="•"/>
            </a:pPr>
            <a:endParaRPr lang="en-US" altLang="zh-CN" sz="2000" dirty="0">
              <a:latin typeface="Corbel" panose="020B0503020204020204" pitchFamily="34" charset="0"/>
            </a:endParaRPr>
          </a:p>
          <a:p>
            <a:pPr marL="285750" lvl="1" indent="-285750">
              <a:buFont typeface="Arial" panose="020B0604020202020204" pitchFamily="34" charset="0"/>
              <a:buChar char="•"/>
            </a:pPr>
            <a:r>
              <a:rPr lang="en-US" altLang="zh-CN" sz="2000" dirty="0">
                <a:latin typeface="Corbel" panose="020B0503020204020204" pitchFamily="34" charset="0"/>
              </a:rPr>
              <a:t>German and Italian immigrants settled on the Northside</a:t>
            </a:r>
          </a:p>
          <a:p>
            <a:pPr marL="285750" lvl="1" indent="-285750">
              <a:buFont typeface="Arial" panose="020B0604020202020204" pitchFamily="34" charset="0"/>
              <a:buChar char="•"/>
            </a:pPr>
            <a:endParaRPr lang="en-US" altLang="zh-CN" sz="2000" dirty="0">
              <a:latin typeface="Corbel" panose="020B0503020204020204" pitchFamily="34" charset="0"/>
            </a:endParaRPr>
          </a:p>
          <a:p>
            <a:pPr marL="285750" lvl="1" indent="-285750">
              <a:buFont typeface="Arial" panose="020B0604020202020204" pitchFamily="34" charset="0"/>
              <a:buChar char="•"/>
            </a:pPr>
            <a:r>
              <a:rPr lang="en-US" altLang="zh-CN" sz="2000" dirty="0">
                <a:latin typeface="Corbel" panose="020B0503020204020204" pitchFamily="34" charset="0"/>
              </a:rPr>
              <a:t>African-Americans settled on the Southside</a:t>
            </a:r>
          </a:p>
          <a:p>
            <a:pPr marL="0" indent="0">
              <a:buNone/>
            </a:pPr>
            <a:endParaRPr lang="en-US" altLang="zh-CN" sz="2000" dirty="0">
              <a:latin typeface="Corbel" panose="020B0503020204020204" pitchFamily="34" charset="0"/>
            </a:endParaRPr>
          </a:p>
          <a:p>
            <a:pPr marL="0" indent="0">
              <a:buNone/>
            </a:pPr>
            <a:endParaRPr lang="en-US" altLang="zh-CN" sz="2000" dirty="0">
              <a:latin typeface="Corbel" panose="020B0503020204020204" pitchFamily="34" charset="0"/>
            </a:endParaRPr>
          </a:p>
          <a:p>
            <a:pPr marL="0" indent="0">
              <a:buNone/>
            </a:pPr>
            <a:endParaRPr lang="en-US" altLang="zh-CN" sz="2000" dirty="0">
              <a:latin typeface="Corbel" panose="020B0503020204020204" pitchFamily="34" charset="0"/>
            </a:endParaRPr>
          </a:p>
          <a:p>
            <a:pPr marL="0" indent="0">
              <a:buNone/>
            </a:pPr>
            <a:endParaRPr lang="en-US" altLang="zh-CN" sz="2000" dirty="0">
              <a:latin typeface="Corbel" panose="020B0503020204020204" pitchFamily="34" charset="0"/>
            </a:endParaRPr>
          </a:p>
        </p:txBody>
      </p:sp>
      <p:pic>
        <p:nvPicPr>
          <p:cNvPr id="8" name="Picture 3">
            <a:extLst>
              <a:ext uri="{FF2B5EF4-FFF2-40B4-BE49-F238E27FC236}">
                <a16:creationId xmlns:a16="http://schemas.microsoft.com/office/drawing/2014/main" id="{F3A08DCC-CB93-9E4F-BC30-548EBA34520E}"/>
              </a:ext>
            </a:extLst>
          </p:cNvPr>
          <p:cNvPicPr>
            <a:picLocks noChangeAspect="1"/>
          </p:cNvPicPr>
          <p:nvPr/>
        </p:nvPicPr>
        <p:blipFill>
          <a:blip r:embed="rId3"/>
          <a:stretch>
            <a:fillRect/>
          </a:stretch>
        </p:blipFill>
        <p:spPr>
          <a:xfrm>
            <a:off x="338803" y="3805925"/>
            <a:ext cx="3300325" cy="2220832"/>
          </a:xfrm>
          <a:prstGeom prst="rect">
            <a:avLst/>
          </a:prstGeom>
          <a:ln>
            <a:solidFill>
              <a:schemeClr val="tx1"/>
            </a:solidFill>
          </a:ln>
        </p:spPr>
      </p:pic>
      <p:pic>
        <p:nvPicPr>
          <p:cNvPr id="9" name="Picture 2" descr="http://www.syrucc.org/images/church.jpg">
            <a:extLst>
              <a:ext uri="{FF2B5EF4-FFF2-40B4-BE49-F238E27FC236}">
                <a16:creationId xmlns:a16="http://schemas.microsoft.com/office/drawing/2014/main" id="{6A2E0571-2DCC-5C4E-96C0-4B3FBBB200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887" y="3805925"/>
            <a:ext cx="2069246" cy="27589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9"/>
          <p:cNvSpPr txBox="1">
            <a:spLocks noGrp="1"/>
          </p:cNvSpPr>
          <p:nvPr>
            <p:ph type="sldNum" idx="12"/>
          </p:nvPr>
        </p:nvSpPr>
        <p:spPr>
          <a:xfrm>
            <a:off x="10896018" y="6332717"/>
            <a:ext cx="838782"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6</a:t>
            </a:fld>
            <a:endParaRPr/>
          </a:p>
        </p:txBody>
      </p:sp>
      <p:sp>
        <p:nvSpPr>
          <p:cNvPr id="165" name="Google Shape;165;p9"/>
          <p:cNvSpPr txBox="1">
            <a:spLocks noGrp="1"/>
          </p:cNvSpPr>
          <p:nvPr>
            <p:ph type="title"/>
          </p:nvPr>
        </p:nvSpPr>
        <p:spPr>
          <a:xfrm>
            <a:off x="8816273" y="2500309"/>
            <a:ext cx="3579340" cy="1120141"/>
          </a:xfrm>
          <a:prstGeom prst="rect">
            <a:avLst/>
          </a:prstGeom>
          <a:noFill/>
          <a:ln>
            <a:noFill/>
          </a:ln>
        </p:spPr>
        <p:txBody>
          <a:bodyPr spcFirstLastPara="1" wrap="square" lIns="91425" tIns="45700" rIns="91425" bIns="45700" anchor="t" anchorCtr="0">
            <a:noAutofit/>
          </a:bodyPr>
          <a:lstStyle/>
          <a:p>
            <a:pPr>
              <a:buSzPts val="4400"/>
            </a:pPr>
            <a:r>
              <a:rPr lang="en-US" sz="3600" dirty="0"/>
              <a:t>Neighborhoods </a:t>
            </a:r>
            <a:endParaRPr sz="3600" dirty="0"/>
          </a:p>
        </p:txBody>
      </p:sp>
      <p:sp>
        <p:nvSpPr>
          <p:cNvPr id="2" name="文本框 1">
            <a:extLst>
              <a:ext uri="{FF2B5EF4-FFF2-40B4-BE49-F238E27FC236}">
                <a16:creationId xmlns:a16="http://schemas.microsoft.com/office/drawing/2014/main" id="{B95349CC-1486-F049-9EBC-812B3B3612F6}"/>
              </a:ext>
            </a:extLst>
          </p:cNvPr>
          <p:cNvSpPr txBox="1"/>
          <p:nvPr/>
        </p:nvSpPr>
        <p:spPr>
          <a:xfrm>
            <a:off x="4596714" y="3039762"/>
            <a:ext cx="184731" cy="307777"/>
          </a:xfrm>
          <a:prstGeom prst="rect">
            <a:avLst/>
          </a:prstGeom>
          <a:noFill/>
        </p:spPr>
        <p:txBody>
          <a:bodyPr wrap="none" rtlCol="0">
            <a:spAutoFit/>
          </a:bodyPr>
          <a:lstStyle/>
          <a:p>
            <a:endParaRPr kumimoji="1" lang="zh-CN" altLang="en-US" dirty="0"/>
          </a:p>
        </p:txBody>
      </p:sp>
      <p:sp>
        <p:nvSpPr>
          <p:cNvPr id="4" name="矩形 3">
            <a:extLst>
              <a:ext uri="{FF2B5EF4-FFF2-40B4-BE49-F238E27FC236}">
                <a16:creationId xmlns:a16="http://schemas.microsoft.com/office/drawing/2014/main" id="{FFF459D7-4E32-6049-8C4B-BAB3D244A6CF}"/>
              </a:ext>
            </a:extLst>
          </p:cNvPr>
          <p:cNvSpPr/>
          <p:nvPr/>
        </p:nvSpPr>
        <p:spPr>
          <a:xfrm>
            <a:off x="431009" y="356852"/>
            <a:ext cx="6970687" cy="3780458"/>
          </a:xfrm>
          <a:prstGeom prst="rect">
            <a:avLst/>
          </a:prstGeom>
        </p:spPr>
        <p:txBody>
          <a:bodyPr wrap="square">
            <a:spAutoFit/>
          </a:bodyPr>
          <a:lstStyle/>
          <a:p>
            <a:pPr>
              <a:lnSpc>
                <a:spcPct val="150000"/>
              </a:lnSpc>
            </a:pPr>
            <a:r>
              <a:rPr lang="en-US" altLang="zh-CN" sz="1800" b="1" u="sng" dirty="0"/>
              <a:t>University Hill</a:t>
            </a:r>
            <a:r>
              <a:rPr lang="en-US" altLang="zh-CN" sz="1800" dirty="0"/>
              <a:t>: </a:t>
            </a:r>
            <a:r>
              <a:rPr lang="en-US" altLang="zh-CN" sz="1800" b="1" u="sng" dirty="0"/>
              <a:t>Marshall Street</a:t>
            </a:r>
            <a:r>
              <a:rPr lang="en-US" altLang="zh-CN" sz="1800" dirty="0"/>
              <a:t>, along with its terminus South Crouse Avenue, is lined with stores, bars, and restaurants catering primarily to students on “the hill” and the thousands of people who work in the area (at the University and the hospitals). </a:t>
            </a:r>
          </a:p>
          <a:p>
            <a:pPr>
              <a:lnSpc>
                <a:spcPct val="150000"/>
              </a:lnSpc>
            </a:pPr>
            <a:r>
              <a:rPr lang="en-US" altLang="zh-CN" sz="1800" b="1" u="sng" dirty="0"/>
              <a:t>Westcott</a:t>
            </a:r>
            <a:r>
              <a:rPr lang="en-US" altLang="zh-CN" sz="1800" dirty="0"/>
              <a:t>: located east of University Hill is known as a liberal bohemian quarter. Westcott Street’s main business district, between Beech and Dell streets, includes restaurants, bars, a theater, a consignment shop, a bicycle shop and more. </a:t>
            </a:r>
          </a:p>
          <a:p>
            <a:pPr>
              <a:lnSpc>
                <a:spcPct val="150000"/>
              </a:lnSpc>
            </a:pPr>
            <a:r>
              <a:rPr lang="en-US" altLang="zh-CN" sz="1800" dirty="0"/>
              <a:t>.</a:t>
            </a:r>
          </a:p>
        </p:txBody>
      </p:sp>
      <p:pic>
        <p:nvPicPr>
          <p:cNvPr id="5" name="图片 4">
            <a:extLst>
              <a:ext uri="{FF2B5EF4-FFF2-40B4-BE49-F238E27FC236}">
                <a16:creationId xmlns:a16="http://schemas.microsoft.com/office/drawing/2014/main" id="{56D5F59F-9C44-9F4D-9D77-7950BE6D9B8A}"/>
              </a:ext>
            </a:extLst>
          </p:cNvPr>
          <p:cNvPicPr>
            <a:picLocks noChangeAspect="1"/>
          </p:cNvPicPr>
          <p:nvPr/>
        </p:nvPicPr>
        <p:blipFill>
          <a:blip r:embed="rId3"/>
          <a:stretch>
            <a:fillRect/>
          </a:stretch>
        </p:blipFill>
        <p:spPr>
          <a:xfrm>
            <a:off x="431009" y="3872375"/>
            <a:ext cx="3320197" cy="2210006"/>
          </a:xfrm>
          <a:prstGeom prst="rect">
            <a:avLst/>
          </a:prstGeom>
        </p:spPr>
      </p:pic>
      <p:pic>
        <p:nvPicPr>
          <p:cNvPr id="6" name="图片 5">
            <a:extLst>
              <a:ext uri="{FF2B5EF4-FFF2-40B4-BE49-F238E27FC236}">
                <a16:creationId xmlns:a16="http://schemas.microsoft.com/office/drawing/2014/main" id="{AB91C50B-DEAD-C743-A33C-8B5CA7C49C45}"/>
              </a:ext>
            </a:extLst>
          </p:cNvPr>
          <p:cNvPicPr>
            <a:picLocks noChangeAspect="1"/>
          </p:cNvPicPr>
          <p:nvPr/>
        </p:nvPicPr>
        <p:blipFill>
          <a:blip r:embed="rId4"/>
          <a:stretch>
            <a:fillRect/>
          </a:stretch>
        </p:blipFill>
        <p:spPr>
          <a:xfrm>
            <a:off x="4480695" y="3753712"/>
            <a:ext cx="2191511" cy="2712267"/>
          </a:xfrm>
          <a:prstGeom prst="rect">
            <a:avLst/>
          </a:prstGeom>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9"/>
          <p:cNvSpPr txBox="1">
            <a:spLocks noGrp="1"/>
          </p:cNvSpPr>
          <p:nvPr>
            <p:ph type="sldNum" idx="12"/>
          </p:nvPr>
        </p:nvSpPr>
        <p:spPr>
          <a:xfrm>
            <a:off x="10896018" y="6332717"/>
            <a:ext cx="838782"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7</a:t>
            </a:fld>
            <a:endParaRPr/>
          </a:p>
        </p:txBody>
      </p:sp>
      <p:sp>
        <p:nvSpPr>
          <p:cNvPr id="165" name="Google Shape;165;p9"/>
          <p:cNvSpPr txBox="1">
            <a:spLocks noGrp="1"/>
          </p:cNvSpPr>
          <p:nvPr>
            <p:ph type="title"/>
          </p:nvPr>
        </p:nvSpPr>
        <p:spPr>
          <a:xfrm>
            <a:off x="8816273" y="2500309"/>
            <a:ext cx="3579340" cy="1120141"/>
          </a:xfrm>
          <a:prstGeom prst="rect">
            <a:avLst/>
          </a:prstGeom>
          <a:noFill/>
          <a:ln>
            <a:noFill/>
          </a:ln>
        </p:spPr>
        <p:txBody>
          <a:bodyPr spcFirstLastPara="1" wrap="square" lIns="91425" tIns="45700" rIns="91425" bIns="45700" anchor="t" anchorCtr="0">
            <a:noAutofit/>
          </a:bodyPr>
          <a:lstStyle/>
          <a:p>
            <a:pPr>
              <a:buSzPts val="4400"/>
            </a:pPr>
            <a:r>
              <a:rPr lang="en-US" sz="3600" dirty="0"/>
              <a:t>Neighborhoods </a:t>
            </a:r>
            <a:endParaRPr sz="3600" dirty="0"/>
          </a:p>
        </p:txBody>
      </p:sp>
      <p:sp>
        <p:nvSpPr>
          <p:cNvPr id="2" name="文本框 1">
            <a:extLst>
              <a:ext uri="{FF2B5EF4-FFF2-40B4-BE49-F238E27FC236}">
                <a16:creationId xmlns:a16="http://schemas.microsoft.com/office/drawing/2014/main" id="{B95349CC-1486-F049-9EBC-812B3B3612F6}"/>
              </a:ext>
            </a:extLst>
          </p:cNvPr>
          <p:cNvSpPr txBox="1"/>
          <p:nvPr/>
        </p:nvSpPr>
        <p:spPr>
          <a:xfrm>
            <a:off x="4596714" y="3039762"/>
            <a:ext cx="184731" cy="307777"/>
          </a:xfrm>
          <a:prstGeom prst="rect">
            <a:avLst/>
          </a:prstGeom>
          <a:noFill/>
        </p:spPr>
        <p:txBody>
          <a:bodyPr wrap="none" rtlCol="0">
            <a:spAutoFit/>
          </a:bodyPr>
          <a:lstStyle/>
          <a:p>
            <a:endParaRPr kumimoji="1" lang="zh-CN" altLang="en-US" dirty="0"/>
          </a:p>
        </p:txBody>
      </p:sp>
      <p:sp>
        <p:nvSpPr>
          <p:cNvPr id="7" name="矩形 6">
            <a:extLst>
              <a:ext uri="{FF2B5EF4-FFF2-40B4-BE49-F238E27FC236}">
                <a16:creationId xmlns:a16="http://schemas.microsoft.com/office/drawing/2014/main" id="{BFB56E78-C199-A44C-8CB4-70B0BC30A5CF}"/>
              </a:ext>
            </a:extLst>
          </p:cNvPr>
          <p:cNvSpPr/>
          <p:nvPr/>
        </p:nvSpPr>
        <p:spPr>
          <a:xfrm>
            <a:off x="181232" y="184871"/>
            <a:ext cx="6096000" cy="738664"/>
          </a:xfrm>
          <a:prstGeom prst="rect">
            <a:avLst/>
          </a:prstGeom>
        </p:spPr>
        <p:txBody>
          <a:bodyPr>
            <a:spAutoFit/>
          </a:bodyPr>
          <a:lstStyle/>
          <a:p>
            <a:r>
              <a:rPr lang="en-US" altLang="zh-CN" b="1" u="sng" dirty="0"/>
              <a:t>Eastwood: </a:t>
            </a:r>
            <a:r>
              <a:rPr lang="en-US" altLang="zh-CN" dirty="0"/>
              <a:t>known as "the village within the city," this former village still has a lively local retail corridor  featuring a movie theater, used bookstores, and cafes along James Street. </a:t>
            </a:r>
          </a:p>
        </p:txBody>
      </p:sp>
      <p:sp>
        <p:nvSpPr>
          <p:cNvPr id="8" name="矩形 7">
            <a:extLst>
              <a:ext uri="{FF2B5EF4-FFF2-40B4-BE49-F238E27FC236}">
                <a16:creationId xmlns:a16="http://schemas.microsoft.com/office/drawing/2014/main" id="{1DA11E06-3503-6643-865F-A942EACE7107}"/>
              </a:ext>
            </a:extLst>
          </p:cNvPr>
          <p:cNvSpPr/>
          <p:nvPr/>
        </p:nvSpPr>
        <p:spPr>
          <a:xfrm>
            <a:off x="181232" y="1289151"/>
            <a:ext cx="6096000" cy="1384995"/>
          </a:xfrm>
          <a:prstGeom prst="rect">
            <a:avLst/>
          </a:prstGeom>
        </p:spPr>
        <p:txBody>
          <a:bodyPr>
            <a:spAutoFit/>
          </a:bodyPr>
          <a:lstStyle/>
          <a:p>
            <a:r>
              <a:rPr lang="en-US" altLang="zh-CN" b="1" u="sng" dirty="0"/>
              <a:t>Northside: </a:t>
            </a:r>
            <a:r>
              <a:rPr lang="en-US" altLang="zh-CN" dirty="0"/>
              <a:t>The traditional “Little Italy” has several blocks of bakeries, restaurants, pizzerias, shops, and services.  Now a hub for refugee resettlement, the formerly Italian area includes many Southeast Asian restaurants and grocery stores as well as African markets and a Halal butcher.  Destiny USA and the CNY Regional Farmers’ Market bound the area’s northwest end. </a:t>
            </a:r>
          </a:p>
        </p:txBody>
      </p:sp>
      <p:sp>
        <p:nvSpPr>
          <p:cNvPr id="9" name="矩形 8">
            <a:extLst>
              <a:ext uri="{FF2B5EF4-FFF2-40B4-BE49-F238E27FC236}">
                <a16:creationId xmlns:a16="http://schemas.microsoft.com/office/drawing/2014/main" id="{FF601B7F-3BF3-6D48-B022-B6FA81A4BCBF}"/>
              </a:ext>
            </a:extLst>
          </p:cNvPr>
          <p:cNvSpPr/>
          <p:nvPr/>
        </p:nvSpPr>
        <p:spPr>
          <a:xfrm>
            <a:off x="181232" y="3165397"/>
            <a:ext cx="6096000" cy="2677656"/>
          </a:xfrm>
          <a:prstGeom prst="rect">
            <a:avLst/>
          </a:prstGeom>
        </p:spPr>
        <p:txBody>
          <a:bodyPr>
            <a:spAutoFit/>
          </a:bodyPr>
          <a:lstStyle/>
          <a:p>
            <a:r>
              <a:rPr lang="en-US" altLang="zh-CN" b="1" u="sng" dirty="0"/>
              <a:t>Eastwood</a:t>
            </a:r>
            <a:r>
              <a:rPr lang="en-US" altLang="zh-CN" dirty="0"/>
              <a:t>: known as "the village within the city," this former village still has a lively local retail corridor  featuring a movie theater, used bookstores, and cafes along James Street. </a:t>
            </a:r>
          </a:p>
          <a:p>
            <a:endParaRPr lang="en-US" altLang="zh-CN" dirty="0"/>
          </a:p>
          <a:p>
            <a:endParaRPr lang="en-US" altLang="zh-CN" dirty="0"/>
          </a:p>
          <a:p>
            <a:endParaRPr lang="en-US" altLang="zh-CN" dirty="0"/>
          </a:p>
          <a:p>
            <a:r>
              <a:rPr lang="en-US" altLang="zh-CN" b="1" u="sng" dirty="0"/>
              <a:t>Downtown: </a:t>
            </a:r>
            <a:r>
              <a:rPr lang="en-US" altLang="zh-CN" dirty="0"/>
              <a:t>Armory Square, the main retail and dining area of downtown, features many local restaurants, bars, pubs, clubs and retail stores. Downtown is also home to the Museum of Science and Technology (</a:t>
            </a:r>
            <a:r>
              <a:rPr lang="en-US" altLang="zh-CN" dirty="0" err="1"/>
              <a:t>MoST</a:t>
            </a:r>
            <a:r>
              <a:rPr lang="en-US" altLang="zh-CN" dirty="0"/>
              <a:t>) and the historic Landmark Theatre which hosts concerts, comedians, Broadway tours, and other events.   </a:t>
            </a:r>
          </a:p>
          <a:p>
            <a:endParaRPr lang="en-US" altLang="zh-CN" dirty="0"/>
          </a:p>
        </p:txBody>
      </p:sp>
    </p:spTree>
    <p:extLst>
      <p:ext uri="{BB962C8B-B14F-4D97-AF65-F5344CB8AC3E}">
        <p14:creationId xmlns:p14="http://schemas.microsoft.com/office/powerpoint/2010/main" val="153449961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4" name="标题 3">
            <a:extLst>
              <a:ext uri="{FF2B5EF4-FFF2-40B4-BE49-F238E27FC236}">
                <a16:creationId xmlns:a16="http://schemas.microsoft.com/office/drawing/2014/main" id="{2F82FA3E-1612-2045-A47E-A7996F812B11}"/>
              </a:ext>
            </a:extLst>
          </p:cNvPr>
          <p:cNvSpPr>
            <a:spLocks noGrp="1"/>
          </p:cNvSpPr>
          <p:nvPr>
            <p:ph type="title"/>
          </p:nvPr>
        </p:nvSpPr>
        <p:spPr>
          <a:xfrm>
            <a:off x="9185190" y="2063577"/>
            <a:ext cx="2895598" cy="1120141"/>
          </a:xfrm>
        </p:spPr>
        <p:txBody>
          <a:bodyPr/>
          <a:lstStyle/>
          <a:p>
            <a:r>
              <a:rPr lang="en-US" altLang="zh-CN" sz="3200" dirty="0"/>
              <a:t>SU Timeline</a:t>
            </a:r>
            <a:endParaRPr lang="zh-CN" altLang="en-US" sz="3200" dirty="0"/>
          </a:p>
        </p:txBody>
      </p:sp>
      <p:sp>
        <p:nvSpPr>
          <p:cNvPr id="6" name="文本占位符 5">
            <a:extLst>
              <a:ext uri="{FF2B5EF4-FFF2-40B4-BE49-F238E27FC236}">
                <a16:creationId xmlns:a16="http://schemas.microsoft.com/office/drawing/2014/main" id="{6D315F52-C3D0-B64F-9CA0-E6AD160647BF}"/>
              </a:ext>
            </a:extLst>
          </p:cNvPr>
          <p:cNvSpPr>
            <a:spLocks noGrp="1"/>
          </p:cNvSpPr>
          <p:nvPr>
            <p:ph type="body" idx="3"/>
          </p:nvPr>
        </p:nvSpPr>
        <p:spPr/>
        <p:txBody>
          <a:bodyPr/>
          <a:lstStyle/>
          <a:p>
            <a:endParaRPr lang="zh-CN" altLang="en-US"/>
          </a:p>
        </p:txBody>
      </p:sp>
      <p:sp>
        <p:nvSpPr>
          <p:cNvPr id="10" name="矩形 9">
            <a:extLst>
              <a:ext uri="{FF2B5EF4-FFF2-40B4-BE49-F238E27FC236}">
                <a16:creationId xmlns:a16="http://schemas.microsoft.com/office/drawing/2014/main" id="{BFE09F55-37DD-1C4E-A60E-410E59134E30}"/>
              </a:ext>
            </a:extLst>
          </p:cNvPr>
          <p:cNvSpPr/>
          <p:nvPr/>
        </p:nvSpPr>
        <p:spPr>
          <a:xfrm>
            <a:off x="515362" y="334203"/>
            <a:ext cx="3866764" cy="307777"/>
          </a:xfrm>
          <a:prstGeom prst="rect">
            <a:avLst/>
          </a:prstGeom>
        </p:spPr>
        <p:txBody>
          <a:bodyPr wrap="none">
            <a:spAutoFit/>
          </a:bodyPr>
          <a:lstStyle/>
          <a:p>
            <a:r>
              <a:rPr lang="en-US" altLang="zh-CN" dirty="0">
                <a:solidFill>
                  <a:srgbClr val="D54501"/>
                </a:solidFill>
              </a:rPr>
              <a:t>1870: </a:t>
            </a:r>
            <a:r>
              <a:rPr lang="en-US" altLang="zh-CN" dirty="0"/>
              <a:t>Methodist Episcopal church charters SU</a:t>
            </a:r>
          </a:p>
        </p:txBody>
      </p:sp>
      <p:cxnSp>
        <p:nvCxnSpPr>
          <p:cNvPr id="12" name="直线箭头连接符 11">
            <a:extLst>
              <a:ext uri="{FF2B5EF4-FFF2-40B4-BE49-F238E27FC236}">
                <a16:creationId xmlns:a16="http://schemas.microsoft.com/office/drawing/2014/main" id="{DF93CDCD-170F-2B45-86E7-3E2AAC7C4749}"/>
              </a:ext>
            </a:extLst>
          </p:cNvPr>
          <p:cNvCxnSpPr/>
          <p:nvPr/>
        </p:nvCxnSpPr>
        <p:spPr>
          <a:xfrm>
            <a:off x="2434281" y="729049"/>
            <a:ext cx="0" cy="469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9159F4D3-771A-5540-95FE-04B5806B4A15}"/>
              </a:ext>
            </a:extLst>
          </p:cNvPr>
          <p:cNvSpPr/>
          <p:nvPr/>
        </p:nvSpPr>
        <p:spPr>
          <a:xfrm>
            <a:off x="515362" y="1298602"/>
            <a:ext cx="4054315" cy="307777"/>
          </a:xfrm>
          <a:prstGeom prst="rect">
            <a:avLst/>
          </a:prstGeom>
        </p:spPr>
        <p:txBody>
          <a:bodyPr wrap="none">
            <a:spAutoFit/>
          </a:bodyPr>
          <a:lstStyle/>
          <a:p>
            <a:r>
              <a:rPr lang="en-US" altLang="zh-CN" dirty="0">
                <a:solidFill>
                  <a:srgbClr val="D54501"/>
                </a:solidFill>
              </a:rPr>
              <a:t>1873: </a:t>
            </a:r>
            <a:r>
              <a:rPr lang="en-US" altLang="zh-CN" dirty="0"/>
              <a:t>Hall of Languages, first building dedicated </a:t>
            </a:r>
          </a:p>
        </p:txBody>
      </p:sp>
      <p:sp>
        <p:nvSpPr>
          <p:cNvPr id="14" name="矩形 13">
            <a:extLst>
              <a:ext uri="{FF2B5EF4-FFF2-40B4-BE49-F238E27FC236}">
                <a16:creationId xmlns:a16="http://schemas.microsoft.com/office/drawing/2014/main" id="{E7514D31-0355-5047-B15E-A56D45908A9C}"/>
              </a:ext>
            </a:extLst>
          </p:cNvPr>
          <p:cNvSpPr/>
          <p:nvPr/>
        </p:nvSpPr>
        <p:spPr>
          <a:xfrm>
            <a:off x="520054" y="2257167"/>
            <a:ext cx="3528530" cy="307777"/>
          </a:xfrm>
          <a:prstGeom prst="rect">
            <a:avLst/>
          </a:prstGeom>
        </p:spPr>
        <p:txBody>
          <a:bodyPr wrap="none">
            <a:spAutoFit/>
          </a:bodyPr>
          <a:lstStyle/>
          <a:p>
            <a:r>
              <a:rPr lang="en-US" altLang="zh-CN" dirty="0">
                <a:solidFill>
                  <a:srgbClr val="D54501"/>
                </a:solidFill>
              </a:rPr>
              <a:t>1890: </a:t>
            </a:r>
            <a:r>
              <a:rPr lang="en-US" altLang="zh-CN" dirty="0"/>
              <a:t>Orange becomes SU’s official color </a:t>
            </a:r>
          </a:p>
        </p:txBody>
      </p:sp>
      <p:cxnSp>
        <p:nvCxnSpPr>
          <p:cNvPr id="18" name="直线箭头连接符 17">
            <a:extLst>
              <a:ext uri="{FF2B5EF4-FFF2-40B4-BE49-F238E27FC236}">
                <a16:creationId xmlns:a16="http://schemas.microsoft.com/office/drawing/2014/main" id="{A5712CD0-599E-1040-8320-3017058F05E1}"/>
              </a:ext>
            </a:extLst>
          </p:cNvPr>
          <p:cNvCxnSpPr/>
          <p:nvPr/>
        </p:nvCxnSpPr>
        <p:spPr>
          <a:xfrm>
            <a:off x="2440506" y="1696995"/>
            <a:ext cx="0" cy="469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82185DBE-7842-874C-BF85-8DA7C69622EF}"/>
              </a:ext>
            </a:extLst>
          </p:cNvPr>
          <p:cNvSpPr/>
          <p:nvPr/>
        </p:nvSpPr>
        <p:spPr>
          <a:xfrm>
            <a:off x="515362" y="3215732"/>
            <a:ext cx="5636479" cy="307777"/>
          </a:xfrm>
          <a:prstGeom prst="rect">
            <a:avLst/>
          </a:prstGeom>
        </p:spPr>
        <p:txBody>
          <a:bodyPr wrap="none">
            <a:spAutoFit/>
          </a:bodyPr>
          <a:lstStyle/>
          <a:p>
            <a:r>
              <a:rPr lang="en-US" altLang="zh-CN" dirty="0">
                <a:solidFill>
                  <a:srgbClr val="D54501"/>
                </a:solidFill>
              </a:rPr>
              <a:t>1920: </a:t>
            </a:r>
            <a:r>
              <a:rPr lang="en-US" altLang="zh-CN" dirty="0"/>
              <a:t>SU severs ties with Methodist church, becomes “nonsectarian”</a:t>
            </a:r>
          </a:p>
        </p:txBody>
      </p:sp>
      <p:cxnSp>
        <p:nvCxnSpPr>
          <p:cNvPr id="20" name="直线箭头连接符 19">
            <a:extLst>
              <a:ext uri="{FF2B5EF4-FFF2-40B4-BE49-F238E27FC236}">
                <a16:creationId xmlns:a16="http://schemas.microsoft.com/office/drawing/2014/main" id="{DB45B26D-9DC1-4E41-8CFB-98F7661523D2}"/>
              </a:ext>
            </a:extLst>
          </p:cNvPr>
          <p:cNvCxnSpPr/>
          <p:nvPr/>
        </p:nvCxnSpPr>
        <p:spPr>
          <a:xfrm>
            <a:off x="2448744" y="2623647"/>
            <a:ext cx="0" cy="469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342EFA45-5C03-E443-B27D-C25FFFCC2D5A}"/>
              </a:ext>
            </a:extLst>
          </p:cNvPr>
          <p:cNvSpPr/>
          <p:nvPr/>
        </p:nvSpPr>
        <p:spPr>
          <a:xfrm>
            <a:off x="515362" y="4109934"/>
            <a:ext cx="5242141" cy="307777"/>
          </a:xfrm>
          <a:prstGeom prst="rect">
            <a:avLst/>
          </a:prstGeom>
        </p:spPr>
        <p:txBody>
          <a:bodyPr wrap="none">
            <a:spAutoFit/>
          </a:bodyPr>
          <a:lstStyle/>
          <a:p>
            <a:r>
              <a:rPr lang="en-US" altLang="zh-CN" dirty="0">
                <a:solidFill>
                  <a:srgbClr val="D54501"/>
                </a:solidFill>
              </a:rPr>
              <a:t>1924: </a:t>
            </a:r>
            <a:r>
              <a:rPr lang="en-US" altLang="zh-CN" dirty="0"/>
              <a:t>Maxwell School of Citizenship and Public Affairs founded </a:t>
            </a:r>
          </a:p>
        </p:txBody>
      </p:sp>
      <p:cxnSp>
        <p:nvCxnSpPr>
          <p:cNvPr id="22" name="直线箭头连接符 21">
            <a:extLst>
              <a:ext uri="{FF2B5EF4-FFF2-40B4-BE49-F238E27FC236}">
                <a16:creationId xmlns:a16="http://schemas.microsoft.com/office/drawing/2014/main" id="{F7917A7D-91DC-DC44-8C0E-05E025BAE23A}"/>
              </a:ext>
            </a:extLst>
          </p:cNvPr>
          <p:cNvCxnSpPr/>
          <p:nvPr/>
        </p:nvCxnSpPr>
        <p:spPr>
          <a:xfrm>
            <a:off x="2448744" y="3597651"/>
            <a:ext cx="0" cy="469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772338B9-CCC2-0D4C-A4EC-2AE07AF25124}"/>
              </a:ext>
            </a:extLst>
          </p:cNvPr>
          <p:cNvSpPr/>
          <p:nvPr/>
        </p:nvSpPr>
        <p:spPr>
          <a:xfrm>
            <a:off x="515362" y="5004136"/>
            <a:ext cx="6096000" cy="523220"/>
          </a:xfrm>
          <a:prstGeom prst="rect">
            <a:avLst/>
          </a:prstGeom>
        </p:spPr>
        <p:txBody>
          <a:bodyPr>
            <a:spAutoFit/>
          </a:bodyPr>
          <a:lstStyle/>
          <a:p>
            <a:r>
              <a:rPr lang="en-US" altLang="zh-CN" dirty="0">
                <a:solidFill>
                  <a:srgbClr val="D54501"/>
                </a:solidFill>
              </a:rPr>
              <a:t>1931: </a:t>
            </a:r>
            <a:r>
              <a:rPr lang="en-US" altLang="zh-CN" dirty="0"/>
              <a:t>SU adopts ‘Saltine Warrior’ mascot, abandoned in 1978 because it was offensive to Native American students </a:t>
            </a:r>
          </a:p>
        </p:txBody>
      </p:sp>
      <p:cxnSp>
        <p:nvCxnSpPr>
          <p:cNvPr id="24" name="直线箭头连接符 23">
            <a:extLst>
              <a:ext uri="{FF2B5EF4-FFF2-40B4-BE49-F238E27FC236}">
                <a16:creationId xmlns:a16="http://schemas.microsoft.com/office/drawing/2014/main" id="{6F77D5FB-200E-C844-845F-BE18EBEA320E}"/>
              </a:ext>
            </a:extLst>
          </p:cNvPr>
          <p:cNvCxnSpPr/>
          <p:nvPr/>
        </p:nvCxnSpPr>
        <p:spPr>
          <a:xfrm>
            <a:off x="2448744" y="4485152"/>
            <a:ext cx="0" cy="469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979393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4" name="标题 3">
            <a:extLst>
              <a:ext uri="{FF2B5EF4-FFF2-40B4-BE49-F238E27FC236}">
                <a16:creationId xmlns:a16="http://schemas.microsoft.com/office/drawing/2014/main" id="{2F82FA3E-1612-2045-A47E-A7996F812B11}"/>
              </a:ext>
            </a:extLst>
          </p:cNvPr>
          <p:cNvSpPr>
            <a:spLocks noGrp="1"/>
          </p:cNvSpPr>
          <p:nvPr>
            <p:ph type="title"/>
          </p:nvPr>
        </p:nvSpPr>
        <p:spPr>
          <a:xfrm>
            <a:off x="9185190" y="2063577"/>
            <a:ext cx="2895598" cy="1120141"/>
          </a:xfrm>
        </p:spPr>
        <p:txBody>
          <a:bodyPr/>
          <a:lstStyle/>
          <a:p>
            <a:r>
              <a:rPr lang="en-US" altLang="zh-CN" sz="3200" dirty="0"/>
              <a:t>SU Timeline</a:t>
            </a:r>
            <a:endParaRPr lang="zh-CN" altLang="en-US" sz="3200" dirty="0"/>
          </a:p>
        </p:txBody>
      </p:sp>
      <p:sp>
        <p:nvSpPr>
          <p:cNvPr id="10" name="矩形 9">
            <a:extLst>
              <a:ext uri="{FF2B5EF4-FFF2-40B4-BE49-F238E27FC236}">
                <a16:creationId xmlns:a16="http://schemas.microsoft.com/office/drawing/2014/main" id="{BFE09F55-37DD-1C4E-A60E-410E59134E30}"/>
              </a:ext>
            </a:extLst>
          </p:cNvPr>
          <p:cNvSpPr/>
          <p:nvPr/>
        </p:nvSpPr>
        <p:spPr>
          <a:xfrm>
            <a:off x="507615" y="160158"/>
            <a:ext cx="5816016" cy="738664"/>
          </a:xfrm>
          <a:prstGeom prst="rect">
            <a:avLst/>
          </a:prstGeom>
        </p:spPr>
        <p:txBody>
          <a:bodyPr wrap="none">
            <a:spAutoFit/>
          </a:bodyPr>
          <a:lstStyle/>
          <a:p>
            <a:r>
              <a:rPr lang="en-US" altLang="zh-CN" dirty="0">
                <a:solidFill>
                  <a:srgbClr val="D54501"/>
                </a:solidFill>
              </a:rPr>
              <a:t>1960: </a:t>
            </a:r>
            <a:r>
              <a:rPr lang="en-US" altLang="zh-CN" dirty="0"/>
              <a:t>Undefeated football team’s only National Championship season, </a:t>
            </a:r>
          </a:p>
          <a:p>
            <a:r>
              <a:rPr lang="zh-CN" altLang="en-US" dirty="0"/>
              <a:t>          </a:t>
            </a:r>
            <a:r>
              <a:rPr lang="en-US" altLang="zh-CN" dirty="0"/>
              <a:t>beats Texas in ‘Cotton Bowl’ </a:t>
            </a:r>
          </a:p>
          <a:p>
            <a:endParaRPr lang="en-US" altLang="zh-CN" dirty="0"/>
          </a:p>
        </p:txBody>
      </p:sp>
      <p:cxnSp>
        <p:nvCxnSpPr>
          <p:cNvPr id="12" name="直线箭头连接符 11">
            <a:extLst>
              <a:ext uri="{FF2B5EF4-FFF2-40B4-BE49-F238E27FC236}">
                <a16:creationId xmlns:a16="http://schemas.microsoft.com/office/drawing/2014/main" id="{DF93CDCD-170F-2B45-86E7-3E2AAC7C4749}"/>
              </a:ext>
            </a:extLst>
          </p:cNvPr>
          <p:cNvCxnSpPr/>
          <p:nvPr/>
        </p:nvCxnSpPr>
        <p:spPr>
          <a:xfrm>
            <a:off x="2434281" y="688759"/>
            <a:ext cx="0" cy="469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9159F4D3-771A-5540-95FE-04B5806B4A15}"/>
              </a:ext>
            </a:extLst>
          </p:cNvPr>
          <p:cNvSpPr/>
          <p:nvPr/>
        </p:nvSpPr>
        <p:spPr>
          <a:xfrm>
            <a:off x="515362" y="1188204"/>
            <a:ext cx="5816010" cy="954107"/>
          </a:xfrm>
          <a:prstGeom prst="rect">
            <a:avLst/>
          </a:prstGeom>
        </p:spPr>
        <p:txBody>
          <a:bodyPr wrap="square">
            <a:spAutoFit/>
          </a:bodyPr>
          <a:lstStyle/>
          <a:p>
            <a:r>
              <a:rPr lang="en-US" altLang="zh-CN" dirty="0">
                <a:solidFill>
                  <a:srgbClr val="D54501"/>
                </a:solidFill>
              </a:rPr>
              <a:t>1961: </a:t>
            </a:r>
            <a:r>
              <a:rPr lang="en-US" altLang="zh-CN" dirty="0"/>
              <a:t>Running Back, Ernie Davis, becomes only ‘Orangeman,’ </a:t>
            </a:r>
          </a:p>
          <a:p>
            <a:r>
              <a:rPr lang="zh-CN" altLang="en-US" dirty="0"/>
              <a:t>          </a:t>
            </a:r>
            <a:r>
              <a:rPr lang="en-US" altLang="zh-CN" dirty="0"/>
              <a:t>first African American to receive Heisman Trophy. </a:t>
            </a:r>
          </a:p>
          <a:p>
            <a:r>
              <a:rPr lang="zh-CN" altLang="en-US" dirty="0"/>
              <a:t>          </a:t>
            </a:r>
            <a:r>
              <a:rPr lang="en-US" altLang="zh-CN" dirty="0"/>
              <a:t>He dies of Leukemia 2 years later, his legend endures in #44. </a:t>
            </a:r>
          </a:p>
          <a:p>
            <a:endParaRPr lang="en-US" altLang="zh-CN" dirty="0"/>
          </a:p>
        </p:txBody>
      </p:sp>
      <p:sp>
        <p:nvSpPr>
          <p:cNvPr id="14" name="矩形 13">
            <a:extLst>
              <a:ext uri="{FF2B5EF4-FFF2-40B4-BE49-F238E27FC236}">
                <a16:creationId xmlns:a16="http://schemas.microsoft.com/office/drawing/2014/main" id="{E7514D31-0355-5047-B15E-A56D45908A9C}"/>
              </a:ext>
            </a:extLst>
          </p:cNvPr>
          <p:cNvSpPr/>
          <p:nvPr/>
        </p:nvSpPr>
        <p:spPr>
          <a:xfrm>
            <a:off x="515362" y="2389723"/>
            <a:ext cx="2969083" cy="523220"/>
          </a:xfrm>
          <a:prstGeom prst="rect">
            <a:avLst/>
          </a:prstGeom>
        </p:spPr>
        <p:txBody>
          <a:bodyPr wrap="none">
            <a:spAutoFit/>
          </a:bodyPr>
          <a:lstStyle/>
          <a:p>
            <a:r>
              <a:rPr lang="en-US" altLang="zh-CN" dirty="0">
                <a:solidFill>
                  <a:srgbClr val="D54501"/>
                </a:solidFill>
              </a:rPr>
              <a:t>1980: </a:t>
            </a:r>
            <a:r>
              <a:rPr lang="en-US" altLang="zh-CN" dirty="0"/>
              <a:t>$27 </a:t>
            </a:r>
            <a:r>
              <a:rPr lang="en-US" altLang="zh-CN" dirty="0" err="1"/>
              <a:t>mil.Carrier</a:t>
            </a:r>
            <a:r>
              <a:rPr lang="en-US" altLang="zh-CN" dirty="0"/>
              <a:t> Dome opens </a:t>
            </a:r>
          </a:p>
          <a:p>
            <a:endParaRPr lang="en-US" altLang="zh-CN" dirty="0"/>
          </a:p>
        </p:txBody>
      </p:sp>
      <p:cxnSp>
        <p:nvCxnSpPr>
          <p:cNvPr id="18" name="直线箭头连接符 17">
            <a:extLst>
              <a:ext uri="{FF2B5EF4-FFF2-40B4-BE49-F238E27FC236}">
                <a16:creationId xmlns:a16="http://schemas.microsoft.com/office/drawing/2014/main" id="{A5712CD0-599E-1040-8320-3017058F05E1}"/>
              </a:ext>
            </a:extLst>
          </p:cNvPr>
          <p:cNvCxnSpPr/>
          <p:nvPr/>
        </p:nvCxnSpPr>
        <p:spPr>
          <a:xfrm>
            <a:off x="2434281" y="1931432"/>
            <a:ext cx="0" cy="469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82185DBE-7842-874C-BF85-8DA7C69622EF}"/>
              </a:ext>
            </a:extLst>
          </p:cNvPr>
          <p:cNvSpPr/>
          <p:nvPr/>
        </p:nvSpPr>
        <p:spPr>
          <a:xfrm>
            <a:off x="515362" y="3170505"/>
            <a:ext cx="4990469" cy="523220"/>
          </a:xfrm>
          <a:prstGeom prst="rect">
            <a:avLst/>
          </a:prstGeom>
        </p:spPr>
        <p:txBody>
          <a:bodyPr wrap="none">
            <a:spAutoFit/>
          </a:bodyPr>
          <a:lstStyle/>
          <a:p>
            <a:r>
              <a:rPr lang="en-US" altLang="zh-CN" dirty="0">
                <a:solidFill>
                  <a:srgbClr val="D54501"/>
                </a:solidFill>
              </a:rPr>
              <a:t>1983: </a:t>
            </a:r>
            <a:r>
              <a:rPr lang="en-US" altLang="zh-CN" dirty="0"/>
              <a:t>Lacrosse team wins first of 5 National Championships </a:t>
            </a:r>
          </a:p>
          <a:p>
            <a:endParaRPr lang="en-US" altLang="zh-CN" dirty="0"/>
          </a:p>
        </p:txBody>
      </p:sp>
      <p:cxnSp>
        <p:nvCxnSpPr>
          <p:cNvPr id="20" name="直线箭头连接符 19">
            <a:extLst>
              <a:ext uri="{FF2B5EF4-FFF2-40B4-BE49-F238E27FC236}">
                <a16:creationId xmlns:a16="http://schemas.microsoft.com/office/drawing/2014/main" id="{DB45B26D-9DC1-4E41-8CFB-98F7661523D2}"/>
              </a:ext>
            </a:extLst>
          </p:cNvPr>
          <p:cNvCxnSpPr/>
          <p:nvPr/>
        </p:nvCxnSpPr>
        <p:spPr>
          <a:xfrm>
            <a:off x="2448744" y="2676047"/>
            <a:ext cx="0" cy="469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342EFA45-5C03-E443-B27D-C25FFFCC2D5A}"/>
              </a:ext>
            </a:extLst>
          </p:cNvPr>
          <p:cNvSpPr/>
          <p:nvPr/>
        </p:nvSpPr>
        <p:spPr>
          <a:xfrm>
            <a:off x="515362" y="3887513"/>
            <a:ext cx="7637027" cy="523220"/>
          </a:xfrm>
          <a:prstGeom prst="rect">
            <a:avLst/>
          </a:prstGeom>
        </p:spPr>
        <p:txBody>
          <a:bodyPr wrap="none">
            <a:spAutoFit/>
          </a:bodyPr>
          <a:lstStyle/>
          <a:p>
            <a:r>
              <a:rPr lang="en-US" altLang="zh-CN" dirty="0">
                <a:solidFill>
                  <a:srgbClr val="D54501"/>
                </a:solidFill>
              </a:rPr>
              <a:t>1988: </a:t>
            </a:r>
            <a:r>
              <a:rPr lang="en-US" altLang="zh-CN" dirty="0"/>
              <a:t>Terrorist bombing of Pan AM 103 kills 35 SU Abroad students over Lockerbie, Scotland </a:t>
            </a:r>
          </a:p>
          <a:p>
            <a:endParaRPr lang="en-US" altLang="zh-CN" dirty="0"/>
          </a:p>
        </p:txBody>
      </p:sp>
      <p:cxnSp>
        <p:nvCxnSpPr>
          <p:cNvPr id="22" name="直线箭头连接符 21">
            <a:extLst>
              <a:ext uri="{FF2B5EF4-FFF2-40B4-BE49-F238E27FC236}">
                <a16:creationId xmlns:a16="http://schemas.microsoft.com/office/drawing/2014/main" id="{F7917A7D-91DC-DC44-8C0E-05E025BAE23A}"/>
              </a:ext>
            </a:extLst>
          </p:cNvPr>
          <p:cNvCxnSpPr/>
          <p:nvPr/>
        </p:nvCxnSpPr>
        <p:spPr>
          <a:xfrm>
            <a:off x="2448744" y="3474081"/>
            <a:ext cx="0" cy="469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772338B9-CCC2-0D4C-A4EC-2AE07AF25124}"/>
              </a:ext>
            </a:extLst>
          </p:cNvPr>
          <p:cNvSpPr/>
          <p:nvPr/>
        </p:nvSpPr>
        <p:spPr>
          <a:xfrm>
            <a:off x="515362" y="4658145"/>
            <a:ext cx="6096000" cy="738664"/>
          </a:xfrm>
          <a:prstGeom prst="rect">
            <a:avLst/>
          </a:prstGeom>
        </p:spPr>
        <p:txBody>
          <a:bodyPr>
            <a:spAutoFit/>
          </a:bodyPr>
          <a:lstStyle/>
          <a:p>
            <a:r>
              <a:rPr lang="en-US" altLang="zh-CN" dirty="0">
                <a:solidFill>
                  <a:srgbClr val="D54501"/>
                </a:solidFill>
              </a:rPr>
              <a:t>1995: </a:t>
            </a:r>
            <a:r>
              <a:rPr lang="en-US" altLang="zh-CN" dirty="0"/>
              <a:t>For the first time, SU does not hold classes in recognition of Eid Ul-</a:t>
            </a:r>
            <a:r>
              <a:rPr lang="en-US" altLang="zh-CN" dirty="0" err="1"/>
              <a:t>Fitr</a:t>
            </a:r>
            <a:endParaRPr lang="en-US" altLang="zh-CN" dirty="0"/>
          </a:p>
          <a:p>
            <a:endParaRPr lang="en-US" altLang="zh-CN" dirty="0"/>
          </a:p>
        </p:txBody>
      </p:sp>
      <p:cxnSp>
        <p:nvCxnSpPr>
          <p:cNvPr id="24" name="直线箭头连接符 23">
            <a:extLst>
              <a:ext uri="{FF2B5EF4-FFF2-40B4-BE49-F238E27FC236}">
                <a16:creationId xmlns:a16="http://schemas.microsoft.com/office/drawing/2014/main" id="{6F77D5FB-200E-C844-845F-BE18EBEA320E}"/>
              </a:ext>
            </a:extLst>
          </p:cNvPr>
          <p:cNvCxnSpPr/>
          <p:nvPr/>
        </p:nvCxnSpPr>
        <p:spPr>
          <a:xfrm>
            <a:off x="2448744" y="4212671"/>
            <a:ext cx="0" cy="469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C12E5F4A-49D8-CB48-9E16-832367BAD570}"/>
              </a:ext>
            </a:extLst>
          </p:cNvPr>
          <p:cNvSpPr/>
          <p:nvPr/>
        </p:nvSpPr>
        <p:spPr>
          <a:xfrm>
            <a:off x="515362" y="5376326"/>
            <a:ext cx="6202339" cy="307777"/>
          </a:xfrm>
          <a:prstGeom prst="rect">
            <a:avLst/>
          </a:prstGeom>
        </p:spPr>
        <p:txBody>
          <a:bodyPr wrap="none">
            <a:spAutoFit/>
          </a:bodyPr>
          <a:lstStyle/>
          <a:p>
            <a:r>
              <a:rPr lang="en-US" altLang="zh-CN" dirty="0">
                <a:solidFill>
                  <a:srgbClr val="D54501"/>
                </a:solidFill>
              </a:rPr>
              <a:t>2004:</a:t>
            </a:r>
            <a:r>
              <a:rPr lang="zh-CN" altLang="en-US" dirty="0">
                <a:solidFill>
                  <a:srgbClr val="D54501"/>
                </a:solidFill>
              </a:rPr>
              <a:t> </a:t>
            </a:r>
            <a:r>
              <a:rPr lang="en-US" altLang="zh-CN" dirty="0"/>
              <a:t>Nancy Cantor, the first female, named the 11th Chancellor, President </a:t>
            </a:r>
          </a:p>
        </p:txBody>
      </p:sp>
      <p:sp>
        <p:nvSpPr>
          <p:cNvPr id="3" name="矩形 2">
            <a:extLst>
              <a:ext uri="{FF2B5EF4-FFF2-40B4-BE49-F238E27FC236}">
                <a16:creationId xmlns:a16="http://schemas.microsoft.com/office/drawing/2014/main" id="{6B3EDA8C-B47E-0F42-93DE-1184A1AD623E}"/>
              </a:ext>
            </a:extLst>
          </p:cNvPr>
          <p:cNvSpPr/>
          <p:nvPr/>
        </p:nvSpPr>
        <p:spPr>
          <a:xfrm>
            <a:off x="507615" y="5937019"/>
            <a:ext cx="4562467" cy="307777"/>
          </a:xfrm>
          <a:prstGeom prst="rect">
            <a:avLst/>
          </a:prstGeom>
        </p:spPr>
        <p:txBody>
          <a:bodyPr wrap="none">
            <a:spAutoFit/>
          </a:bodyPr>
          <a:lstStyle/>
          <a:p>
            <a:r>
              <a:rPr lang="en-US" altLang="zh-CN" dirty="0">
                <a:solidFill>
                  <a:srgbClr val="D54501"/>
                </a:solidFill>
              </a:rPr>
              <a:t>2014:</a:t>
            </a:r>
            <a:r>
              <a:rPr lang="zh-CN" altLang="en-US" dirty="0">
                <a:solidFill>
                  <a:srgbClr val="D54501"/>
                </a:solidFill>
              </a:rPr>
              <a:t> </a:t>
            </a:r>
            <a:r>
              <a:rPr lang="en-US" altLang="zh-CN" dirty="0"/>
              <a:t>Kent Syverud named 12th Chancellor, President </a:t>
            </a:r>
          </a:p>
        </p:txBody>
      </p:sp>
      <p:cxnSp>
        <p:nvCxnSpPr>
          <p:cNvPr id="19" name="直线箭头连接符 18">
            <a:extLst>
              <a:ext uri="{FF2B5EF4-FFF2-40B4-BE49-F238E27FC236}">
                <a16:creationId xmlns:a16="http://schemas.microsoft.com/office/drawing/2014/main" id="{9330CF3A-E338-6D4F-B0CA-ABEEC87E7889}"/>
              </a:ext>
            </a:extLst>
          </p:cNvPr>
          <p:cNvCxnSpPr>
            <a:cxnSpLocks/>
          </p:cNvCxnSpPr>
          <p:nvPr/>
        </p:nvCxnSpPr>
        <p:spPr>
          <a:xfrm>
            <a:off x="2436386" y="4964792"/>
            <a:ext cx="0" cy="4115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直线箭头连接符 20">
            <a:extLst>
              <a:ext uri="{FF2B5EF4-FFF2-40B4-BE49-F238E27FC236}">
                <a16:creationId xmlns:a16="http://schemas.microsoft.com/office/drawing/2014/main" id="{B4D16063-8304-F24A-BE5D-A875C3EA98DF}"/>
              </a:ext>
            </a:extLst>
          </p:cNvPr>
          <p:cNvCxnSpPr>
            <a:cxnSpLocks/>
          </p:cNvCxnSpPr>
          <p:nvPr/>
        </p:nvCxnSpPr>
        <p:spPr>
          <a:xfrm>
            <a:off x="2444718" y="5658772"/>
            <a:ext cx="0" cy="289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405073"/>
      </p:ext>
    </p:extLst>
  </p:cSld>
  <p:clrMapOvr>
    <a:masterClrMapping/>
  </p:clrMapOvr>
  <p:transition>
    <p:fade/>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4377</TotalTime>
  <Words>1704</Words>
  <Application>Microsoft Office PowerPoint</Application>
  <PresentationFormat>Widescreen</PresentationFormat>
  <Paragraphs>279</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Corbel</vt:lpstr>
      <vt:lpstr>Trebuchet MS</vt:lpstr>
      <vt:lpstr>Office Theme</vt:lpstr>
      <vt:lpstr>Living in Syracuse </vt:lpstr>
      <vt:lpstr>History of Syracuse</vt:lpstr>
      <vt:lpstr>Current statistics </vt:lpstr>
      <vt:lpstr> </vt:lpstr>
      <vt:lpstr>Historically diverse neighborhoods</vt:lpstr>
      <vt:lpstr>Neighborhoods </vt:lpstr>
      <vt:lpstr>Neighborhoods </vt:lpstr>
      <vt:lpstr>SU Timeline</vt:lpstr>
      <vt:lpstr>SU Timeline</vt:lpstr>
      <vt:lpstr>Practical Matters</vt:lpstr>
      <vt:lpstr>Buying Food</vt:lpstr>
      <vt:lpstr>Specialty Grocery Stores</vt:lpstr>
      <vt:lpstr>Electronics</vt:lpstr>
      <vt:lpstr>PowerPoint Presentation</vt:lpstr>
      <vt:lpstr>Household/Personal Items</vt:lpstr>
      <vt:lpstr>Department stores</vt:lpstr>
      <vt:lpstr>Consignment shops/Thrift stores</vt:lpstr>
      <vt:lpstr>On campus Recreation services   Gym: The Barnes Center at the Arch            Goldstein Fitness Center        Ice skating: Tennity Ice Pavilion  Outdoor Education   Skytop Recreation Area  Pools: Webster, Sibley </vt:lpstr>
      <vt:lpstr>Restaurants/night life</vt:lpstr>
      <vt:lpstr>PowerPoint Presentation</vt:lpstr>
      <vt:lpstr>PowerPoint Presentation</vt:lpstr>
      <vt:lpstr>Sports </vt:lpstr>
      <vt:lpstr>Outdoors</vt:lpstr>
      <vt:lpstr>Nearby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Syracuse Welcome!  International Students Orientation</dc:title>
  <dc:creator>Wei Gao</dc:creator>
  <cp:lastModifiedBy>Angelina Romano Stroup</cp:lastModifiedBy>
  <cp:revision>27</cp:revision>
  <dcterms:created xsi:type="dcterms:W3CDTF">2019-07-29T17:37:41Z</dcterms:created>
  <dcterms:modified xsi:type="dcterms:W3CDTF">2022-11-04T16:37:19Z</dcterms:modified>
</cp:coreProperties>
</file>