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1"/>
  </p:sldMasterIdLst>
  <p:notesMasterIdLst>
    <p:notesMasterId r:id="rId28"/>
  </p:notesMasterIdLst>
  <p:sldIdLst>
    <p:sldId id="318" r:id="rId2"/>
    <p:sldId id="321" r:id="rId3"/>
    <p:sldId id="322" r:id="rId4"/>
    <p:sldId id="323" r:id="rId5"/>
    <p:sldId id="324" r:id="rId6"/>
    <p:sldId id="325" r:id="rId7"/>
    <p:sldId id="326" r:id="rId8"/>
    <p:sldId id="350" r:id="rId9"/>
    <p:sldId id="327" r:id="rId10"/>
    <p:sldId id="332" r:id="rId11"/>
    <p:sldId id="333" r:id="rId12"/>
    <p:sldId id="334" r:id="rId13"/>
    <p:sldId id="335" r:id="rId14"/>
    <p:sldId id="336" r:id="rId15"/>
    <p:sldId id="338" r:id="rId16"/>
    <p:sldId id="339" r:id="rId17"/>
    <p:sldId id="340" r:id="rId18"/>
    <p:sldId id="341" r:id="rId19"/>
    <p:sldId id="342" r:id="rId20"/>
    <p:sldId id="343" r:id="rId21"/>
    <p:sldId id="344" r:id="rId22"/>
    <p:sldId id="345" r:id="rId23"/>
    <p:sldId id="346" r:id="rId24"/>
    <p:sldId id="347" r:id="rId25"/>
    <p:sldId id="348" r:id="rId26"/>
    <p:sldId id="352" r:id="rId27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5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5827" autoAdjust="0"/>
  </p:normalViewPr>
  <p:slideViewPr>
    <p:cSldViewPr>
      <p:cViewPr varScale="1">
        <p:scale>
          <a:sx n="109" d="100"/>
          <a:sy n="109" d="100"/>
        </p:scale>
        <p:origin x="642" y="108"/>
      </p:cViewPr>
      <p:guideLst>
        <p:guide orient="horz" pos="2160"/>
        <p:guide pos="45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A10496-95F9-41A9-AC28-8A76E808283B}" type="datetimeFigureOut">
              <a:rPr lang="en-US" smtClean="0"/>
              <a:t>10/26/2022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E822B-348F-4EB9-8027-FC6D811E31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93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97D27-6C10-4D9B-83B5-1034CC3301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8" b="8901"/>
          <a:stretch/>
        </p:blipFill>
        <p:spPr>
          <a:xfrm>
            <a:off x="0" y="-10634"/>
            <a:ext cx="12191999" cy="68792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51013" y="1219200"/>
            <a:ext cx="8610600" cy="1470025"/>
          </a:xfrm>
        </p:spPr>
        <p:txBody>
          <a:bodyPr>
            <a:normAutofit/>
          </a:bodyPr>
          <a:lstStyle>
            <a:lvl1pPr algn="ctr">
              <a:defRPr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324" y="2971800"/>
            <a:ext cx="8532178" cy="609600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527" y="5920739"/>
            <a:ext cx="1547474" cy="621249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71450" y="5920740"/>
            <a:ext cx="1863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dirty="0">
              <a:solidFill>
                <a:prstClr val="white">
                  <a:lumMod val="95000"/>
                </a:prstClr>
              </a:solidFill>
            </a:endParaRPr>
          </a:p>
          <a:p>
            <a:endParaRPr lang="en-US" sz="1000" dirty="0">
              <a:solidFill>
                <a:prstClr val="white">
                  <a:lumMod val="95000"/>
                </a:prstClr>
              </a:solidFill>
            </a:endParaRPr>
          </a:p>
          <a:p>
            <a:endParaRPr lang="en-US" sz="1000" dirty="0">
              <a:solidFill>
                <a:prstClr val="white">
                  <a:lumMod val="95000"/>
                </a:prstClr>
              </a:solidFill>
            </a:endParaRPr>
          </a:p>
          <a:p>
            <a:r>
              <a:rPr lang="en-US" sz="1000" dirty="0">
                <a:solidFill>
                  <a:prstClr val="white">
                    <a:lumMod val="95000"/>
                  </a:prstClr>
                </a:solidFill>
              </a:rPr>
              <a:t>© Harris Beach PLLC 2019</a:t>
            </a:r>
          </a:p>
        </p:txBody>
      </p:sp>
    </p:spTree>
    <p:extLst>
      <p:ext uri="{BB962C8B-B14F-4D97-AF65-F5344CB8AC3E}">
        <p14:creationId xmlns:p14="http://schemas.microsoft.com/office/powerpoint/2010/main" val="2454687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94812" y="6356348"/>
            <a:ext cx="2592388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15383" y="6324600"/>
            <a:ext cx="2844059" cy="365125"/>
          </a:xfrm>
        </p:spPr>
        <p:txBody>
          <a:bodyPr/>
          <a:lstStyle/>
          <a:p>
            <a:fld id="{6B197D27-6C10-4D9B-83B5-1034CC3301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338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6811" y="1752600"/>
            <a:ext cx="4419601" cy="43735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85012" y="1752600"/>
            <a:ext cx="4494372" cy="43735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97D27-6C10-4D9B-83B5-1034CC3301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964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97D27-6C10-4D9B-83B5-1034CC3301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594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97D27-6C10-4D9B-83B5-1034CC3301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062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9420317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9420317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97D27-6C10-4D9B-83B5-1034CC3301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494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97D27-6C10-4D9B-83B5-1034CC3301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359024" y="457200"/>
            <a:ext cx="8839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dirty="0">
                <a:solidFill>
                  <a:srgbClr val="FF0000"/>
                </a:solidFill>
              </a:rPr>
              <a:t>DO NOT USE</a:t>
            </a:r>
          </a:p>
        </p:txBody>
      </p:sp>
    </p:spTree>
    <p:extLst>
      <p:ext uri="{BB962C8B-B14F-4D97-AF65-F5344CB8AC3E}">
        <p14:creationId xmlns:p14="http://schemas.microsoft.com/office/powerpoint/2010/main" val="2326089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97D27-6C10-4D9B-83B5-1034CC3301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359024" y="457200"/>
            <a:ext cx="8839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dirty="0">
                <a:solidFill>
                  <a:srgbClr val="FF0000"/>
                </a:solidFill>
              </a:rPr>
              <a:t>DO NOT USE</a:t>
            </a:r>
          </a:p>
        </p:txBody>
      </p:sp>
    </p:spTree>
    <p:extLst>
      <p:ext uri="{BB962C8B-B14F-4D97-AF65-F5344CB8AC3E}">
        <p14:creationId xmlns:p14="http://schemas.microsoft.com/office/powerpoint/2010/main" val="635403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97D27-6C10-4D9B-83B5-1034CC3301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359024" y="457200"/>
            <a:ext cx="8839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dirty="0">
                <a:solidFill>
                  <a:srgbClr val="FF0000"/>
                </a:solidFill>
              </a:rPr>
              <a:t>DO NOT USE</a:t>
            </a:r>
          </a:p>
        </p:txBody>
      </p:sp>
    </p:spTree>
    <p:extLst>
      <p:ext uri="{BB962C8B-B14F-4D97-AF65-F5344CB8AC3E}">
        <p14:creationId xmlns:p14="http://schemas.microsoft.com/office/powerpoint/2010/main" val="260202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36812" y="304800"/>
            <a:ext cx="9464040" cy="1325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23160" y="1749010"/>
            <a:ext cx="9464040" cy="4352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27405" y="6356348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72383" y="6356348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97D27-6C10-4D9B-83B5-1034CC3301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8" r="81686" b="8901"/>
          <a:stretch/>
        </p:blipFill>
        <p:spPr>
          <a:xfrm>
            <a:off x="0" y="-10634"/>
            <a:ext cx="2232837" cy="6879267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71450" y="5920740"/>
            <a:ext cx="1863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dirty="0">
              <a:solidFill>
                <a:prstClr val="white">
                  <a:lumMod val="95000"/>
                </a:prstClr>
              </a:solidFill>
            </a:endParaRPr>
          </a:p>
          <a:p>
            <a:endParaRPr lang="en-US" sz="1000" dirty="0">
              <a:solidFill>
                <a:prstClr val="white">
                  <a:lumMod val="95000"/>
                </a:prstClr>
              </a:solidFill>
            </a:endParaRPr>
          </a:p>
          <a:p>
            <a:endParaRPr lang="en-US" sz="1000" dirty="0">
              <a:solidFill>
                <a:prstClr val="white">
                  <a:lumMod val="95000"/>
                </a:prstClr>
              </a:solidFill>
            </a:endParaRPr>
          </a:p>
          <a:p>
            <a:r>
              <a:rPr lang="en-US" sz="1000" dirty="0">
                <a:solidFill>
                  <a:prstClr val="white">
                    <a:lumMod val="95000"/>
                  </a:prstClr>
                </a:solidFill>
              </a:rPr>
              <a:t>© Harris Beach PLLC 2019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500" y="6019800"/>
            <a:ext cx="1293699" cy="51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914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6">
            <a:lumMod val="75000"/>
          </a:schemeClr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6">
            <a:lumMod val="75000"/>
          </a:schemeClr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6">
            <a:lumMod val="75000"/>
          </a:schemeClr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6">
            <a:lumMod val="75000"/>
          </a:schemeClr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6">
            <a:lumMod val="75000"/>
          </a:schemeClr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ravel.state.gov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ce.gov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hyperlink" Target="mailto:syrimmigration@harrisbeach.com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676400"/>
            <a:ext cx="8610600" cy="1470025"/>
          </a:xfrm>
        </p:spPr>
        <p:txBody>
          <a:bodyPr>
            <a:noAutofit/>
          </a:bodyPr>
          <a:lstStyle/>
          <a:p>
            <a:r>
              <a:rPr lang="en-US" dirty="0"/>
              <a:t>Immigration 101:</a:t>
            </a:r>
            <a:br>
              <a:rPr lang="en-US" dirty="0"/>
            </a:br>
            <a:r>
              <a:rPr lang="en-US" dirty="0"/>
              <a:t>Options After The F-1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970212" y="3657600"/>
            <a:ext cx="6400800" cy="1752600"/>
          </a:xfrm>
        </p:spPr>
        <p:txBody>
          <a:bodyPr>
            <a:normAutofit fontScale="25000" lnSpcReduction="20000"/>
          </a:bodyPr>
          <a:lstStyle/>
          <a:p>
            <a:pPr algn="l"/>
            <a:endParaRPr lang="en-US" sz="3000" dirty="0">
              <a:solidFill>
                <a:schemeClr val="bg1">
                  <a:lumMod val="75000"/>
                </a:schemeClr>
              </a:solidFill>
              <a:latin typeface="Georgia"/>
              <a:cs typeface="Georgia"/>
            </a:endParaRPr>
          </a:p>
          <a:p>
            <a:r>
              <a:rPr lang="en-US" sz="9600" dirty="0"/>
              <a:t>Andrea Godfread-Brown, Esq.</a:t>
            </a:r>
          </a:p>
          <a:p>
            <a:r>
              <a:rPr lang="en-US" sz="9600" dirty="0"/>
              <a:t>Lu (Kevin) Wang, Esq.</a:t>
            </a:r>
          </a:p>
          <a:p>
            <a:r>
              <a:rPr lang="en-US" sz="9600" dirty="0"/>
              <a:t>Immigration Practice Group</a:t>
            </a:r>
          </a:p>
          <a:p>
            <a:r>
              <a:rPr lang="en-US" sz="9600" dirty="0"/>
              <a:t>October 24, 2022</a:t>
            </a:r>
          </a:p>
        </p:txBody>
      </p:sp>
    </p:spTree>
    <p:extLst>
      <p:ext uri="{BB962C8B-B14F-4D97-AF65-F5344CB8AC3E}">
        <p14:creationId xmlns:p14="http://schemas.microsoft.com/office/powerpoint/2010/main" val="3423923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Alternatives to the H-</a:t>
            </a:r>
            <a:r>
              <a:rPr lang="en-US" altLang="en-US" b="1" dirty="0" err="1"/>
              <a:t>1B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TN (Trade NAFTA) for Canadians and Mexicans in specified professions (including faculty members)</a:t>
            </a:r>
          </a:p>
          <a:p>
            <a:r>
              <a:rPr lang="en-US" dirty="0"/>
              <a:t>Special Free Trade Hs for Chileans and Singaporeans</a:t>
            </a:r>
          </a:p>
          <a:p>
            <a:r>
              <a:rPr lang="en-US" dirty="0"/>
              <a:t>E-3s for Australian professionals	</a:t>
            </a:r>
          </a:p>
          <a:p>
            <a:r>
              <a:rPr lang="en-US" dirty="0"/>
              <a:t>O-1s (Aliens of Extraordinary Ability)</a:t>
            </a:r>
          </a:p>
          <a:p>
            <a:r>
              <a:rPr lang="en-US" dirty="0"/>
              <a:t>F-1 students (</a:t>
            </a:r>
            <a:r>
              <a:rPr lang="en-US" dirty="0" err="1"/>
              <a:t>CPT</a:t>
            </a:r>
            <a:r>
              <a:rPr lang="en-US" dirty="0"/>
              <a:t> and OPT)</a:t>
            </a:r>
          </a:p>
          <a:p>
            <a:r>
              <a:rPr lang="en-US" dirty="0"/>
              <a:t>H-2Bs for temporary need (usually unskilled workers)</a:t>
            </a:r>
          </a:p>
          <a:p>
            <a:r>
              <a:rPr lang="en-US" dirty="0"/>
              <a:t>J-1s for exchange visitors </a:t>
            </a:r>
          </a:p>
          <a:p>
            <a:r>
              <a:rPr lang="en-US" dirty="0"/>
              <a:t>H-3s, Ps, Qs, etc.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E1766A-E1C4-4EC2-8065-F6B0FEF7C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200"/>
            <a:ext cx="2208212" cy="1016112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332412" y="6324600"/>
            <a:ext cx="2844059" cy="365125"/>
          </a:xfrm>
        </p:spPr>
        <p:txBody>
          <a:bodyPr/>
          <a:lstStyle/>
          <a:p>
            <a:fld id="{6B197D27-6C10-4D9B-83B5-1034CC3301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439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J-1 Cultural Exchange Visas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INTENDED AS A ‘CULTURAL EXCHANGE’ OPPORTUNITY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Administration through U.S. Dept. of State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Employer must be authorized by DOS to sponsor J-1 visas themselves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   	 </a:t>
            </a:r>
            <a:r>
              <a:rPr lang="en-US" sz="1600" dirty="0"/>
              <a:t>(universities, hotel chains, medical centers) OR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Employer must work through approved sponsoring agencies for defined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    	</a:t>
            </a:r>
            <a:r>
              <a:rPr lang="en-US" sz="1600" dirty="0"/>
              <a:t>categories:  J-1 Trainees, Summer Work Study, etc.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Approved sponsors listed on DOS website (http://j1visa.state.gov)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MANY CATEGORIES OF J-1 VISAS: 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Professor / Research Scholar  (5 years)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Specialist (12 months)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Short-Term Scholar (6 months)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Trainee (18 months) / Intern (12 months)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Au pair (2 years) / Camp counselors (4 months)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Teachers – primary &amp; secondary (3 years)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149134-40FE-4D0A-9648-1D8BC5B36B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0"/>
            <a:ext cx="2284411" cy="1434267"/>
          </a:xfrm>
          <a:prstGeom prst="rect">
            <a:avLst/>
          </a:prstGeom>
        </p:spPr>
      </p:pic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332412" y="6324600"/>
            <a:ext cx="2844059" cy="365125"/>
          </a:xfrm>
        </p:spPr>
        <p:txBody>
          <a:bodyPr/>
          <a:lstStyle/>
          <a:p>
            <a:fld id="{6B197D27-6C10-4D9B-83B5-1034CC3301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612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J-1 Visas: Exchange Visitors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DDAD28-8F2C-40D1-AB96-1BA8C1F34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53" y="533400"/>
            <a:ext cx="2208212" cy="962787"/>
          </a:xfrm>
          <a:prstGeom prst="rect">
            <a:avLst/>
          </a:prstGeom>
        </p:spPr>
      </p:pic>
      <p:graphicFrame>
        <p:nvGraphicFramePr>
          <p:cNvPr id="6" name="Group 57">
            <a:extLst>
              <a:ext uri="{FF2B5EF4-FFF2-40B4-BE49-F238E27FC236}">
                <a16:creationId xmlns:a16="http://schemas.microsoft.com/office/drawing/2014/main" id="{5F628BDA-3E44-4339-B7B2-DD5A8BB006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9702097"/>
              </p:ext>
            </p:extLst>
          </p:nvPr>
        </p:nvGraphicFramePr>
        <p:xfrm>
          <a:off x="2741612" y="1371600"/>
          <a:ext cx="8382000" cy="4618528"/>
        </p:xfrm>
        <a:graphic>
          <a:graphicData uri="http://schemas.openxmlformats.org/drawingml/2006/table">
            <a:tbl>
              <a:tblPr/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94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REQUIREMENTS</a:t>
                      </a:r>
                    </a:p>
                  </a:txBody>
                  <a:tcPr marT="45686" marB="456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APPLICATION STEPS</a:t>
                      </a:r>
                    </a:p>
                  </a:txBody>
                  <a:tcPr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TIMETABLE</a:t>
                      </a:r>
                    </a:p>
                  </a:txBody>
                  <a:tcPr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DURATION</a:t>
                      </a:r>
                    </a:p>
                  </a:txBody>
                  <a:tcPr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0823">
                <a:tc rowSpan="3"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1.  Must be sponsored by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     organization with approved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     J-1 program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2.  Must fall within sponsor’s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    defined program:  e.g.,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     research scholars</a:t>
                      </a: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, </a:t>
                      </a:r>
                      <a:r>
                        <a:rPr kumimoji="0" lang="en-US" sz="13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trainees,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     professors, specialists, etc.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3. Some participants are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    subject to mandatory two-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    year home residency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    requirement.  Waiver of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    requirement can be difficult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    or impossible.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</a:txBody>
                  <a:tcPr marT="45686" marB="456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1.  Approved J-1 sponsor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     organization issues DS-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     2019 to applicant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2.  Issuance of J visa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     - If in U.S., change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     status via USCIS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     - If overseas, apply for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     J-1 entry visa stamp at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     U.S. consulate overseas 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3.   Applicant may start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       work when has I-94 with J-1stamp in hand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</a:txBody>
                  <a:tcPr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30 days for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DS-2019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2 weeks - 3 mos. for consular processing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     </a:t>
                      </a: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 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At least12 months for change of status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</a:txBody>
                  <a:tcPr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Depends on category: 1 month to six years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Research scholars: 3 years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Trainees: 18 months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Specialists: 1 year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</a:txBody>
                  <a:tcPr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4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COSTS</a:t>
                      </a:r>
                    </a:p>
                  </a:txBody>
                  <a:tcPr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50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DS-2019: depends on umbrella organization, if used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Visa application fees at consulate or $370 for change of status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</a:txBody>
                  <a:tcPr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332412" y="6324600"/>
            <a:ext cx="2844059" cy="365125"/>
          </a:xfrm>
        </p:spPr>
        <p:txBody>
          <a:bodyPr/>
          <a:lstStyle/>
          <a:p>
            <a:fld id="{6B197D27-6C10-4D9B-83B5-1034CC3301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246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J-1 Risk: Home Residency Requirement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6812" y="1447800"/>
            <a:ext cx="9464040" cy="4352544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9600" dirty="0"/>
              <a:t>TWO-YEAR HOME RESIDENCY REQUIREMENT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6800" dirty="0"/>
              <a:t>Some participants in full-time programs must to home country before change to H           or L visa, or ‘green card’.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6800" dirty="0"/>
              <a:t>Two-year home residency requirement applies if: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sz="7200" dirty="0"/>
              <a:t>Either U.S. or home government paid for the sojourn in the US OR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sz="7200" dirty="0"/>
              <a:t>Country has filed Skills List with DOS designating study areas which are 	      needed in country – no matter who paid for the study.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sz="7200" dirty="0"/>
              <a:t>Participant has engaged in Graduate Medical Education in US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sz="7200" dirty="0"/>
              <a:t>“Home country” = country of citizenship or last residence at time of J grant</a:t>
            </a:r>
            <a:endParaRPr lang="en-US" sz="64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9600" dirty="0"/>
              <a:t>WAIVER OF HOME RESIDENCY REQUIREMENT BY DOS POSSIBLE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7200" dirty="0"/>
              <a:t>4 statutory grounds for waiver application; decision is ALWAYS discretionary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7200" dirty="0"/>
              <a:t>Some situations where waivers are almost NEVER granted:  Fulbright, AID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7200" dirty="0"/>
              <a:t>Medical graduates: special alternatives, service in medically-underserved areas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CF8AA4-0234-4777-8946-E7EEA223EA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959" y="381000"/>
            <a:ext cx="2299855" cy="1258289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332412" y="6324600"/>
            <a:ext cx="2844059" cy="365125"/>
          </a:xfrm>
        </p:spPr>
        <p:txBody>
          <a:bodyPr/>
          <a:lstStyle/>
          <a:p>
            <a:fld id="{6B197D27-6C10-4D9B-83B5-1034CC3301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545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en-US" altLang="en-US" b="1" dirty="0"/>
            </a:br>
            <a:r>
              <a:rPr lang="en-US" altLang="en-US" b="1" dirty="0"/>
              <a:t>TN Visas : Trade NAFTA</a:t>
            </a:r>
            <a:br>
              <a:rPr lang="en-US" alt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6812" y="1434948"/>
            <a:ext cx="9464040" cy="4352544"/>
          </a:xfrm>
        </p:spPr>
        <p:txBody>
          <a:bodyPr/>
          <a:lstStyle/>
          <a:p>
            <a:r>
              <a:rPr lang="en-US" sz="1600" dirty="0"/>
              <a:t>(United States-Mexico-Canada Agreement [</a:t>
            </a:r>
            <a:r>
              <a:rPr lang="en-US" sz="1600" dirty="0" err="1"/>
              <a:t>USMCA</a:t>
            </a:r>
            <a:r>
              <a:rPr lang="en-US" sz="1600" dirty="0"/>
              <a:t>]: new trade deal replacing NAFTA; not expected to have any impact on NAFTA’s immigration/visa provisions)</a:t>
            </a:r>
          </a:p>
          <a:p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73DE25D-5D48-4017-B130-7435818BB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9600"/>
            <a:ext cx="2208212" cy="80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Group 77">
            <a:extLst>
              <a:ext uri="{FF2B5EF4-FFF2-40B4-BE49-F238E27FC236}">
                <a16:creationId xmlns:a16="http://schemas.microsoft.com/office/drawing/2014/main" id="{F19E23AC-69ED-486E-81E1-ED6DDDF928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0634786"/>
              </p:ext>
            </p:extLst>
          </p:nvPr>
        </p:nvGraphicFramePr>
        <p:xfrm>
          <a:off x="2741612" y="2057400"/>
          <a:ext cx="8229600" cy="3966956"/>
        </p:xfrm>
        <a:graphic>
          <a:graphicData uri="http://schemas.openxmlformats.org/drawingml/2006/table">
            <a:tbl>
              <a:tblPr/>
              <a:tblGrid>
                <a:gridCol w="26946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18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22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09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95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REQUIREMENTS</a:t>
                      </a:r>
                    </a:p>
                  </a:txBody>
                  <a:tcPr marL="87394" marR="87394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APPLICATION STEPS</a:t>
                      </a:r>
                    </a:p>
                  </a:txBody>
                  <a:tcPr marL="87394" marR="8739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TIMETABLE</a:t>
                      </a:r>
                    </a:p>
                  </a:txBody>
                  <a:tcPr marL="87394" marR="8739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DURATION</a:t>
                      </a:r>
                    </a:p>
                  </a:txBody>
                  <a:tcPr marL="87394" marR="8739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0245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Canadian or Mexican citizen: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Job on list of TN professions, e.g.: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  Teacher (high school &amp; </a:t>
                      </a:r>
                      <a:r>
                        <a:rPr kumimoji="0" 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univ.</a:t>
                      </a: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  Mgmt. consultants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  Science/engineering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  Systems analysts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  Medical professionals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Must have </a:t>
                      </a:r>
                      <a:r>
                        <a:rPr kumimoji="0" 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req’d</a:t>
                      </a: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 education or training:  usually BA/BS and/or license.  Exceptions include: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  Mgmt. consultants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  Scientific technicians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  Systems analysts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  (2 yr. degree min.)</a:t>
                      </a:r>
                    </a:p>
                  </a:txBody>
                  <a:tcPr marL="87394" marR="87394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Canadians: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Apply at U.S. border or airport port of entry: processed on the spot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No visa petition or USCIS preprocessing required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Mexicans: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Apply at U.S. consulate in Mexico; fast processing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</a:txBody>
                  <a:tcPr marL="87394" marR="8739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Canadians: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Almost immediate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Avoid processing at high-traffic or holiday weekends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Mexicans: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2-3 weeks: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Must make appt. at consulate</a:t>
                      </a:r>
                    </a:p>
                  </a:txBody>
                  <a:tcPr marL="87394" marR="8739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May be granted up to 3 years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Renewable without set limitation</a:t>
                      </a:r>
                    </a:p>
                  </a:txBody>
                  <a:tcPr marL="87394" marR="8739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3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COSTS</a:t>
                      </a:r>
                    </a:p>
                  </a:txBody>
                  <a:tcPr marL="87394" marR="8739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46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Border fees: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$56+$6 per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I-94</a:t>
                      </a:r>
                    </a:p>
                  </a:txBody>
                  <a:tcPr marL="87394" marR="8739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332412" y="6324600"/>
            <a:ext cx="2844059" cy="365125"/>
          </a:xfrm>
        </p:spPr>
        <p:txBody>
          <a:bodyPr/>
          <a:lstStyle/>
          <a:p>
            <a:fld id="{6B197D27-6C10-4D9B-83B5-1034CC3301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4960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O-</a:t>
            </a:r>
            <a:r>
              <a:rPr lang="en-US" altLang="en-US" b="1" dirty="0" err="1"/>
              <a:t>1A</a:t>
            </a:r>
            <a:r>
              <a:rPr lang="en-US" altLang="en-US" b="1" dirty="0"/>
              <a:t> Visas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dirty="0"/>
              <a:t>Individuals with Extraordinary Ability or Achievement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altLang="en-US" sz="2000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en-US" sz="2400" dirty="0"/>
              <a:t>Science, Education, Business or Athletics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en-US" sz="2400" dirty="0"/>
              <a:t>National or International Acclaim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en-US" sz="2000" dirty="0"/>
              <a:t>Letters of support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en-US" sz="2000" dirty="0"/>
              <a:t>Publication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en-US" sz="2000" dirty="0"/>
              <a:t>High salary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en-US" sz="2000" dirty="0"/>
              <a:t>Media, citations, press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en-US" sz="2000" dirty="0"/>
              <a:t>Judge work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en-US" sz="2000" dirty="0"/>
              <a:t>Awards, critical acclaim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en-US" sz="2000" dirty="0"/>
              <a:t>Selective professional memberships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altLang="en-US" sz="1800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en-US" sz="2400" dirty="0"/>
              <a:t>Available to J-1 holders who are subject to home residence requirement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4D6C51-EF05-44A3-9199-C1FC7E4C3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5" y="304800"/>
            <a:ext cx="2191987" cy="1484209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332412" y="6324600"/>
            <a:ext cx="2844059" cy="365125"/>
          </a:xfrm>
        </p:spPr>
        <p:txBody>
          <a:bodyPr/>
          <a:lstStyle/>
          <a:p>
            <a:fld id="{6B197D27-6C10-4D9B-83B5-1034CC3301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6738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ＭＳ Ｐゴシック" charset="0"/>
              </a:rPr>
              <a:t>Overview: Green Card Process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012" y="1507453"/>
            <a:ext cx="8312275" cy="4351338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F490B4-41C0-4705-9F5A-8F3CBD03E7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83" y="457200"/>
            <a:ext cx="2188029" cy="1050253"/>
          </a:xfrm>
          <a:prstGeom prst="rect">
            <a:avLst/>
          </a:prstGeom>
        </p:spPr>
      </p:pic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332412" y="6324600"/>
            <a:ext cx="2844059" cy="365125"/>
          </a:xfrm>
        </p:spPr>
        <p:txBody>
          <a:bodyPr/>
          <a:lstStyle/>
          <a:p>
            <a:fld id="{6B197D27-6C10-4D9B-83B5-1034CC3301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9206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ＭＳ Ｐゴシック" charset="0"/>
              </a:rPr>
              <a:t>Quotas and Priority 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7200" b="1" dirty="0"/>
              <a:t>LIMITS ON NUMBER OF GREEN CARDS PER YEAR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7200" dirty="0"/>
              <a:t>Each type of green card (preference category) have numerical limits: numbers vary by year and by usage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7200" dirty="0"/>
              <a:t>Approximately 140,000 </a:t>
            </a:r>
            <a:r>
              <a:rPr lang="en-US" sz="7200" dirty="0" err="1"/>
              <a:t>EB</a:t>
            </a:r>
            <a:r>
              <a:rPr lang="en-US" sz="7200" dirty="0"/>
              <a:t>-based GCs in all categories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7200" dirty="0"/>
              <a:t>Approximately 226,000 FB-based GCs in all categories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7200" dirty="0"/>
              <a:t>Each country is also limited to a ceiling number of visas, regardless of demand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7200" dirty="0"/>
              <a:t>When either preference group or country quotas are met, waiting lists build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7200" b="1" dirty="0"/>
              <a:t>PRIORITY DATE DETERMINES PLACE ON WAITING LIST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7200" dirty="0"/>
              <a:t>When waiting lists build, cases are processed in priority date order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7200" dirty="0"/>
              <a:t>Priority date established at the first official filing date of the paperwork (</a:t>
            </a:r>
            <a:r>
              <a:rPr lang="en-US" sz="7200" dirty="0" err="1"/>
              <a:t>USCIS</a:t>
            </a:r>
            <a:r>
              <a:rPr lang="en-US" sz="7200" dirty="0"/>
              <a:t>, </a:t>
            </a:r>
            <a:r>
              <a:rPr lang="en-US" sz="7200" dirty="0" err="1"/>
              <a:t>DOL</a:t>
            </a:r>
            <a:r>
              <a:rPr lang="en-US" sz="7200" dirty="0"/>
              <a:t>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7200" b="1" dirty="0"/>
              <a:t>GLOBAL VS. COUNTRY WAITING LISTS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7200" dirty="0"/>
              <a:t>Country which hits country ceiling taken out of the worldwide visa pool and given its own separate pool of visas (approximately 7% of total available)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7200" dirty="0"/>
              <a:t>Ensures even distribution of visas across all GC categories.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7200" dirty="0"/>
              <a:t>Leads to longer waits in many categories.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7200" dirty="0"/>
              <a:t>The Visa Bulletin (www.travel.state.gov): priority dates for each month</a:t>
            </a:r>
            <a:r>
              <a:rPr lang="en-US" sz="6400" dirty="0"/>
              <a:t>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C45108-D750-4227-9A85-262E9C3931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201"/>
            <a:ext cx="2208212" cy="1223720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332412" y="6324600"/>
            <a:ext cx="2844059" cy="365125"/>
          </a:xfrm>
        </p:spPr>
        <p:txBody>
          <a:bodyPr/>
          <a:lstStyle/>
          <a:p>
            <a:fld id="{6B197D27-6C10-4D9B-83B5-1034CC3301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8357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Visa Bulletin: Employment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dirty="0"/>
              <a:t>VISA BULLETIN   November 2022</a:t>
            </a:r>
            <a:r>
              <a:rPr lang="en-US" sz="1800" dirty="0"/>
              <a:t>	</a:t>
            </a:r>
            <a:r>
              <a:rPr lang="en-US" sz="1100" i="1" dirty="0">
                <a:latin typeface="Tahoma" charset="0"/>
              </a:rPr>
              <a:t>	           	   </a:t>
            </a:r>
            <a:r>
              <a:rPr lang="en-US" sz="1800" u="sng" dirty="0">
                <a:hlinkClick r:id="rId2"/>
              </a:rPr>
              <a:t>www.travel.state.gov</a:t>
            </a:r>
            <a:r>
              <a:rPr lang="en-US" sz="1800" u="sng" dirty="0"/>
              <a:t> </a:t>
            </a:r>
            <a:endParaRPr lang="en-US" sz="4000" u="sng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dirty="0"/>
              <a:t>Annual employment-based immigration:  140,000 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dirty="0"/>
              <a:t>Employment-based immigrant visa cases with priority dates </a:t>
            </a:r>
            <a:r>
              <a:rPr lang="en-US" sz="2000" i="1" u="sng" dirty="0"/>
              <a:t>before</a:t>
            </a:r>
            <a:r>
              <a:rPr lang="en-US" sz="2000" dirty="0"/>
              <a:t> the stated dates are eligible for final action: </a:t>
            </a:r>
          </a:p>
          <a:p>
            <a:endParaRPr lang="en-US" dirty="0"/>
          </a:p>
        </p:txBody>
      </p:sp>
      <p:graphicFrame>
        <p:nvGraphicFramePr>
          <p:cNvPr id="5" name="Group 128">
            <a:extLst>
              <a:ext uri="{FF2B5EF4-FFF2-40B4-BE49-F238E27FC236}">
                <a16:creationId xmlns:a16="http://schemas.microsoft.com/office/drawing/2014/main" id="{CEA986FB-ACA4-4519-A47C-390249396B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0839462"/>
              </p:ext>
            </p:extLst>
          </p:nvPr>
        </p:nvGraphicFramePr>
        <p:xfrm>
          <a:off x="2741612" y="3157536"/>
          <a:ext cx="7277100" cy="3167064"/>
        </p:xfrm>
        <a:graphic>
          <a:graphicData uri="http://schemas.openxmlformats.org/drawingml/2006/table">
            <a:tbl>
              <a:tblPr/>
              <a:tblGrid>
                <a:gridCol w="1181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169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Employment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Categories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World-wide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China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El Salvador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Guatemala.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Honduras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India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Mexico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Philippines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EB-1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8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EB-2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08JUN19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01APR12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EB-3 -BA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15JUN18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01APR12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EB-3 - other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01JUN20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01DEC12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01JUN2020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01APR12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01JUN20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01JUN20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EB-4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15MAR18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15SEP20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Relig. Workers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15MAR18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15SEP20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EB-5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22MAR15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08NOV19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332412" y="6324600"/>
            <a:ext cx="2844059" cy="365125"/>
          </a:xfrm>
        </p:spPr>
        <p:txBody>
          <a:bodyPr/>
          <a:lstStyle/>
          <a:p>
            <a:fld id="{6B197D27-6C10-4D9B-83B5-1034CC3301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2880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Why are waiting lists a problem?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en-US" sz="3600" dirty="0"/>
              <a:t>Core Issue: Cannot file adjustment of status until priority date is current</a:t>
            </a:r>
          </a:p>
          <a:p>
            <a:pPr>
              <a:lnSpc>
                <a:spcPct val="120000"/>
              </a:lnSpc>
              <a:spcBef>
                <a:spcPts val="0"/>
              </a:spcBef>
              <a:tabLst>
                <a:tab pos="0" algn="l"/>
              </a:tabLst>
            </a:pPr>
            <a:r>
              <a:rPr lang="en-US" altLang="en-US" dirty="0"/>
              <a:t>Labor certification and I-140 can be filed without regard to priority date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en-US" dirty="0"/>
              <a:t>Cannot file adjustment of status or consular process an immigrant visa 	unless a priority date is current.	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altLang="en-US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en-US" sz="3600" dirty="0"/>
              <a:t>Deprives applicants of AOS-related benefits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en-US" dirty="0"/>
              <a:t>Obtaining EADs and Advance Parole earlier in process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en-US" dirty="0"/>
              <a:t>Eliminating the need for H-1B visa renewals; visa stamp processing, etc.   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en-US" dirty="0"/>
              <a:t>Minor children can “age out”, i.e., turn 21 &amp; fall off parents’ applications</a:t>
            </a:r>
          </a:p>
          <a:p>
            <a:endParaRPr lang="en-US" dirty="0"/>
          </a:p>
        </p:txBody>
      </p:sp>
      <p:pic>
        <p:nvPicPr>
          <p:cNvPr id="6" name="Picture 13">
            <a:extLst>
              <a:ext uri="{FF2B5EF4-FFF2-40B4-BE49-F238E27FC236}">
                <a16:creationId xmlns:a16="http://schemas.microsoft.com/office/drawing/2014/main" id="{1741BCD3-C222-4B24-9786-806E98218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799"/>
            <a:ext cx="2208212" cy="1396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332412" y="6324600"/>
            <a:ext cx="2844059" cy="365125"/>
          </a:xfrm>
        </p:spPr>
        <p:txBody>
          <a:bodyPr/>
          <a:lstStyle/>
          <a:p>
            <a:fld id="{6B197D27-6C10-4D9B-83B5-1034CC3301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101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U.S. Immigration Basic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Non-Immigrant Visa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Lawful Permanent Resident/Immigrant Visa (Green Card)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Citizenship (Naturalization)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332412" y="6324600"/>
            <a:ext cx="2844059" cy="365125"/>
          </a:xfrm>
        </p:spPr>
        <p:txBody>
          <a:bodyPr/>
          <a:lstStyle/>
          <a:p>
            <a:fld id="{6B197D27-6C10-4D9B-83B5-1034CC3301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1240132D-4D4D-4BE7-8378-1A00E0794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2" y="511629"/>
            <a:ext cx="2208211" cy="887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5466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ＭＳ Ｐゴシック" charset="0"/>
              </a:rPr>
              <a:t>PERM Labor Certification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8800" dirty="0"/>
              <a:t>MOST COMMON EMPLOYMENT-BASED GREEN CARD PROCESS: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88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8800" dirty="0"/>
              <a:t>Application by employer to </a:t>
            </a:r>
            <a:r>
              <a:rPr lang="en-US" sz="8800" dirty="0" err="1"/>
              <a:t>USDOL</a:t>
            </a:r>
            <a:r>
              <a:rPr lang="en-US" sz="8800" dirty="0"/>
              <a:t> to certify individual and position after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8800" dirty="0"/>
              <a:t>   statutorily mandated recruitment campaign	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88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8800" dirty="0"/>
              <a:t>Nearly all positions qualify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88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8800" dirty="0"/>
              <a:t>Process requires significant employer involvement, including payment of legal 	fees and all associated costs</a:t>
            </a:r>
          </a:p>
          <a:p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332412" y="6324600"/>
            <a:ext cx="2844059" cy="365125"/>
          </a:xfrm>
        </p:spPr>
        <p:txBody>
          <a:bodyPr/>
          <a:lstStyle/>
          <a:p>
            <a:fld id="{6B197D27-6C10-4D9B-83B5-1034CC3301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4892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ＭＳ Ｐゴシック" charset="0"/>
              </a:rPr>
              <a:t>PERM Labor Certification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8000" b="1" dirty="0"/>
              <a:t>PROCEDURES/ADVERTISING:  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80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8000" dirty="0"/>
              <a:t>Define job and skills on </a:t>
            </a:r>
            <a:r>
              <a:rPr lang="en-US" sz="8000" dirty="0" err="1"/>
              <a:t>DOL</a:t>
            </a:r>
            <a:r>
              <a:rPr lang="en-US" sz="8000" dirty="0"/>
              <a:t> forms in compliance with </a:t>
            </a:r>
            <a:r>
              <a:rPr lang="en-US" sz="8000" dirty="0" err="1"/>
              <a:t>DOL</a:t>
            </a:r>
            <a:r>
              <a:rPr lang="en-US" sz="8000" dirty="0"/>
              <a:t> requirements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8000" dirty="0"/>
              <a:t>Obtain </a:t>
            </a:r>
            <a:r>
              <a:rPr lang="en-US" sz="8000" dirty="0" err="1"/>
              <a:t>DOL</a:t>
            </a:r>
            <a:r>
              <a:rPr lang="en-US" sz="8000" dirty="0"/>
              <a:t> prevailing wage determination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8000" dirty="0"/>
              <a:t>Advertise two Sundays in paper of general circulation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8000" dirty="0"/>
              <a:t>Professional positions: 3 additional recruitment steps (job fairs, web ads, etc.)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8000" dirty="0"/>
              <a:t>Interview and evaluate applicants; prepare recruitment report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8000" dirty="0"/>
              <a:t>Submit ETA 9089 to </a:t>
            </a:r>
            <a:r>
              <a:rPr lang="en-US" sz="8000" dirty="0" err="1"/>
              <a:t>DOL</a:t>
            </a:r>
            <a:r>
              <a:rPr lang="en-US" sz="8000" dirty="0"/>
              <a:t> with recruitment results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8000" dirty="0" err="1"/>
              <a:t>DOL</a:t>
            </a:r>
            <a:r>
              <a:rPr lang="en-US" sz="8000" dirty="0"/>
              <a:t> reviews and approves or audits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8000" dirty="0"/>
              <a:t>Possible audits in 30% of cases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80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8000" dirty="0"/>
              <a:t>Requirements simplified for university faculty under “Special Handling”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8000" dirty="0"/>
              <a:t>Only 1 national journal advertisement required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8000" dirty="0"/>
              <a:t>“Most qualified” standard as opposed to minimally qualified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6DD971-3DBC-4098-968A-6E00BB927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0288"/>
            <a:ext cx="2237302" cy="1464141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332412" y="6324600"/>
            <a:ext cx="2844059" cy="365125"/>
          </a:xfrm>
        </p:spPr>
        <p:txBody>
          <a:bodyPr/>
          <a:lstStyle/>
          <a:p>
            <a:fld id="{6B197D27-6C10-4D9B-83B5-1034CC3301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364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Other Employment Based Green Card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Extraordinary Ability Alien (</a:t>
            </a:r>
            <a:r>
              <a:rPr lang="en-US" dirty="0" err="1"/>
              <a:t>EB-1A</a:t>
            </a:r>
            <a:r>
              <a:rPr lang="en-US" dirty="0"/>
              <a:t>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Outstanding Researcher (</a:t>
            </a:r>
            <a:r>
              <a:rPr lang="en-US" dirty="0" err="1"/>
              <a:t>EB-1B</a:t>
            </a:r>
            <a:r>
              <a:rPr lang="en-US" dirty="0"/>
              <a:t>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Multinational Manager (</a:t>
            </a:r>
            <a:r>
              <a:rPr lang="en-US" dirty="0" err="1"/>
              <a:t>EB-1C</a:t>
            </a:r>
            <a:r>
              <a:rPr lang="en-US" dirty="0"/>
              <a:t>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National Interest Wavier (</a:t>
            </a:r>
            <a:r>
              <a:rPr lang="en-US" dirty="0" err="1"/>
              <a:t>EB</a:t>
            </a:r>
            <a:r>
              <a:rPr lang="en-US" dirty="0"/>
              <a:t>-2)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*All of the above are exempt from the labor certification requirement</a:t>
            </a:r>
          </a:p>
          <a:p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332412" y="6324600"/>
            <a:ext cx="2844059" cy="365125"/>
          </a:xfrm>
        </p:spPr>
        <p:txBody>
          <a:bodyPr/>
          <a:lstStyle/>
          <a:p>
            <a:fld id="{6B197D27-6C10-4D9B-83B5-1034CC3301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3920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EB-1B Outstanding Researcher or Professor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n-US" sz="8800" b="1" dirty="0"/>
              <a:t>Intended to accommodate prospective </a:t>
            </a:r>
            <a:r>
              <a:rPr lang="en-US" sz="8800" b="1" i="1" dirty="0"/>
              <a:t>immigrants</a:t>
            </a:r>
            <a:r>
              <a:rPr lang="en-US" sz="8800" b="1" dirty="0"/>
              <a:t> who</a:t>
            </a:r>
            <a:r>
              <a:rPr lang="en-US" sz="8800" dirty="0"/>
              <a:t> are recognized nationally or internationally for their outstanding achievement in their field.  An </a:t>
            </a:r>
            <a:r>
              <a:rPr lang="en-US" sz="8800" u="sng" dirty="0"/>
              <a:t>employer</a:t>
            </a:r>
            <a:r>
              <a:rPr lang="en-US" sz="8800" dirty="0"/>
              <a:t> must submit this petition on behalf of a prospective permanent resident. 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endParaRPr lang="en-US" sz="8800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n-US" sz="8800" dirty="0" err="1"/>
              <a:t>USCIS</a:t>
            </a:r>
            <a:r>
              <a:rPr lang="en-US" sz="8800" dirty="0"/>
              <a:t> regulations provide that applicant must demonstrate international recognition for outstanding achievements in a particular academic field, as well as at least 3 years’ experience in teaching or research in that academic area.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endParaRPr lang="en-US" sz="8800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n-US" sz="8800" dirty="0"/>
              <a:t>Applicant must be entering the United States in order to pursue tenure or tenure track teaching or comparable research position at a university or other institution of higher education.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18AE4B-A9C9-42A9-8752-CF3196454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81001"/>
            <a:ext cx="2284411" cy="1326502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332412" y="6324600"/>
            <a:ext cx="2844059" cy="365125"/>
          </a:xfrm>
        </p:spPr>
        <p:txBody>
          <a:bodyPr/>
          <a:lstStyle/>
          <a:p>
            <a:fld id="{6B197D27-6C10-4D9B-83B5-1034CC3301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0891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EB-1B Evidence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6812" y="1524000"/>
            <a:ext cx="9464040" cy="4352544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n-US" sz="8800" b="1" dirty="0"/>
              <a:t>Documentary Evidence must include at least </a:t>
            </a:r>
            <a:r>
              <a:rPr lang="en-US" sz="8800" b="1" u="sng" dirty="0"/>
              <a:t>2</a:t>
            </a:r>
            <a:r>
              <a:rPr lang="en-US" sz="8800" dirty="0"/>
              <a:t> </a:t>
            </a:r>
            <a:r>
              <a:rPr lang="en-US" sz="8800" b="1" dirty="0"/>
              <a:t>of the following:</a:t>
            </a:r>
            <a:endParaRPr lang="en-US" sz="8800" dirty="0"/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endParaRPr lang="en-US" sz="8800" dirty="0"/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8800" dirty="0"/>
              <a:t>Evidence of receipt of major prizes or awards for outstanding achievement 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8800" dirty="0"/>
              <a:t>Evidence of membership in associations that require their members to demonstrate outstanding achievement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8800" dirty="0"/>
              <a:t>Evidence of published material in professional publications written by others about the alien's work in the academic field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8800" dirty="0"/>
              <a:t>Evidence of participation, either on a panel or individually, as a judge of the work of others in the same or allied academic field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8800" dirty="0"/>
              <a:t>Evidence of original scientific or scholarly research contributions in the field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8800" dirty="0"/>
              <a:t>Evidence of authorship of scholarly books or articles (in scholarly journals with international circulation) in the field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E12F2B-6351-4C6E-878A-0EEC75DCAE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2" y="228600"/>
            <a:ext cx="2208212" cy="1721362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332412" y="6324600"/>
            <a:ext cx="2844059" cy="365125"/>
          </a:xfrm>
        </p:spPr>
        <p:txBody>
          <a:bodyPr/>
          <a:lstStyle/>
          <a:p>
            <a:fld id="{6B197D27-6C10-4D9B-83B5-1034CC3301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6462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Useful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en-US" dirty="0"/>
              <a:t>Immigration and Customs Enforcement (</a:t>
            </a:r>
            <a:r>
              <a:rPr lang="en-US" altLang="en-US" dirty="0">
                <a:hlinkClick r:id="rId2"/>
              </a:rPr>
              <a:t>www.ice.gov</a:t>
            </a:r>
            <a:r>
              <a:rPr lang="en-US" altLang="en-US" dirty="0"/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altLang="en-US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en-US" dirty="0" err="1"/>
              <a:t>NAFSA</a:t>
            </a:r>
            <a:r>
              <a:rPr lang="en-US" altLang="en-US" dirty="0"/>
              <a:t>: Association of International Educators (www.nafsa.org)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altLang="en-US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en-US" dirty="0"/>
              <a:t>U.S. Citizenship and Immigration Services (www.uscis.gov)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altLang="en-US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en-US" dirty="0"/>
              <a:t>Immigration Attorney</a:t>
            </a:r>
          </a:p>
          <a:p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332412" y="6324600"/>
            <a:ext cx="2844059" cy="365125"/>
          </a:xfrm>
        </p:spPr>
        <p:txBody>
          <a:bodyPr/>
          <a:lstStyle/>
          <a:p>
            <a:fld id="{6B197D27-6C10-4D9B-83B5-1034CC3301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24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2E3CBDD3-FE81-8FDB-1AF0-5B6AE5BD9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6812" y="304800"/>
            <a:ext cx="9464040" cy="1325880"/>
          </a:xfrm>
        </p:spPr>
        <p:txBody>
          <a:bodyPr/>
          <a:lstStyle/>
          <a:p>
            <a:r>
              <a:rPr lang="en-US" sz="3600" b="1" dirty="0"/>
              <a:t>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3413" y="1752600"/>
            <a:ext cx="5257799" cy="4373564"/>
          </a:xfrm>
        </p:spPr>
        <p:txBody>
          <a:bodyPr>
            <a:normAutofit/>
          </a:bodyPr>
          <a:lstStyle/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dirty="0"/>
              <a:t>Andrea </a:t>
            </a:r>
            <a:r>
              <a:rPr lang="en-US" sz="2800" dirty="0" err="1"/>
              <a:t>Godread</a:t>
            </a:r>
            <a:r>
              <a:rPr lang="en-US" sz="2800" dirty="0"/>
              <a:t>-Brown  </a:t>
            </a:r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dirty="0"/>
              <a:t>Lu (Kevin) Wang</a:t>
            </a:r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800" dirty="0"/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dirty="0"/>
              <a:t>Harris Beach PLLC</a:t>
            </a:r>
            <a:br>
              <a:rPr lang="en-US" sz="2800" dirty="0"/>
            </a:br>
            <a:r>
              <a:rPr lang="en-US" dirty="0">
                <a:hlinkClick r:id="rId2"/>
              </a:rPr>
              <a:t>syrimmigration@harrisbeach.com</a:t>
            </a:r>
            <a:r>
              <a:rPr lang="en-US" dirty="0"/>
              <a:t>  </a:t>
            </a:r>
            <a:br>
              <a:rPr lang="en-US" sz="2800" dirty="0"/>
            </a:br>
            <a:r>
              <a:rPr lang="en-US" sz="2800" dirty="0"/>
              <a:t>315-423-7100</a:t>
            </a:r>
            <a:endParaRPr lang="en-US" sz="2800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906D42D-028D-40FB-93F2-7302C99048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012" y="2253992"/>
            <a:ext cx="4494372" cy="3370779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72383" y="6356348"/>
            <a:ext cx="2844059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B197D27-6C10-4D9B-83B5-1034CC3301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438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Overview of U.S. Immigration Process	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2" y="1447800"/>
            <a:ext cx="9191625" cy="1171575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D00091-E3A8-462D-8D49-D2E4DC3FAA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7" y="533400"/>
            <a:ext cx="2237509" cy="1034637"/>
          </a:xfrm>
          <a:prstGeom prst="rect">
            <a:avLst/>
          </a:prstGeom>
        </p:spPr>
      </p:pic>
      <p:sp>
        <p:nvSpPr>
          <p:cNvPr id="7" name="Text Box 49"/>
          <p:cNvSpPr txBox="1">
            <a:spLocks noChangeArrowheads="1"/>
          </p:cNvSpPr>
          <p:nvPr/>
        </p:nvSpPr>
        <p:spPr bwMode="auto">
          <a:xfrm>
            <a:off x="2436812" y="2743200"/>
            <a:ext cx="2895600" cy="2825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4"/>
              </a:buBlip>
              <a:tabLst>
                <a:tab pos="577850" algn="l"/>
              </a:tabLs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5"/>
              </a:buBlip>
              <a:tabLst>
                <a:tab pos="577850" algn="l"/>
              </a:tabLst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57785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57785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57785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tabLst>
                <a:tab pos="57785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tabLst>
                <a:tab pos="57785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tabLst>
                <a:tab pos="57785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tabLst>
                <a:tab pos="57785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endParaRPr lang="en-US" altLang="en-US" sz="1200" dirty="0">
              <a:cs typeface="Times New Roman" pitchFamily="18" charset="0"/>
            </a:endParaRPr>
          </a:p>
          <a:p>
            <a:pPr eaLnBrk="1" hangingPunct="1">
              <a:lnSpc>
                <a:spcPct val="65000"/>
              </a:lnSpc>
              <a:spcBef>
                <a:spcPct val="50000"/>
              </a:spcBef>
              <a:buFontTx/>
              <a:buNone/>
            </a:pPr>
            <a:r>
              <a:rPr lang="en-US" altLang="en-US" sz="1200" dirty="0">
                <a:cs typeface="Times New Roman" pitchFamily="18" charset="0"/>
              </a:rPr>
              <a:t>B-1/2	Visitor for Business/Pleasure</a:t>
            </a:r>
          </a:p>
          <a:p>
            <a:pPr eaLnBrk="1" hangingPunct="1">
              <a:lnSpc>
                <a:spcPct val="65000"/>
              </a:lnSpc>
              <a:spcBef>
                <a:spcPct val="50000"/>
              </a:spcBef>
              <a:buFontTx/>
              <a:buNone/>
            </a:pPr>
            <a:r>
              <a:rPr lang="en-US" altLang="en-US" sz="1200" dirty="0">
                <a:cs typeface="Times New Roman" pitchFamily="18" charset="0"/>
              </a:rPr>
              <a:t>E-1/2	Treaty Trader/Investor</a:t>
            </a:r>
          </a:p>
          <a:p>
            <a:pPr eaLnBrk="1" hangingPunct="1">
              <a:lnSpc>
                <a:spcPct val="65000"/>
              </a:lnSpc>
              <a:spcBef>
                <a:spcPct val="50000"/>
              </a:spcBef>
              <a:buFontTx/>
              <a:buNone/>
            </a:pPr>
            <a:r>
              <a:rPr lang="en-US" altLang="en-US" sz="1200" dirty="0">
                <a:cs typeface="Times New Roman" pitchFamily="18" charset="0"/>
              </a:rPr>
              <a:t>E-3	Specialty worker – </a:t>
            </a:r>
            <a:r>
              <a:rPr lang="en-US" altLang="en-US" sz="1200" dirty="0" err="1">
                <a:cs typeface="Times New Roman" pitchFamily="18" charset="0"/>
              </a:rPr>
              <a:t>Austr</a:t>
            </a:r>
            <a:r>
              <a:rPr lang="en-US" altLang="en-US" sz="1200" dirty="0">
                <a:cs typeface="Times New Roman" pitchFamily="18" charset="0"/>
              </a:rPr>
              <a:t>. </a:t>
            </a:r>
          </a:p>
          <a:p>
            <a:pPr eaLnBrk="1" hangingPunct="1">
              <a:lnSpc>
                <a:spcPct val="65000"/>
              </a:lnSpc>
              <a:spcBef>
                <a:spcPct val="50000"/>
              </a:spcBef>
              <a:buFontTx/>
              <a:buNone/>
            </a:pPr>
            <a:r>
              <a:rPr lang="en-US" altLang="en-US" sz="1200" dirty="0">
                <a:cs typeface="Times New Roman" pitchFamily="18" charset="0"/>
              </a:rPr>
              <a:t>F -1	Student - OPT</a:t>
            </a:r>
          </a:p>
          <a:p>
            <a:pPr eaLnBrk="1" hangingPunct="1">
              <a:lnSpc>
                <a:spcPct val="65000"/>
              </a:lnSpc>
              <a:spcBef>
                <a:spcPct val="50000"/>
              </a:spcBef>
              <a:buFontTx/>
              <a:buNone/>
            </a:pPr>
            <a:r>
              <a:rPr lang="en-US" altLang="en-US" sz="1200" dirty="0">
                <a:cs typeface="Times New Roman" pitchFamily="18" charset="0"/>
              </a:rPr>
              <a:t>H-</a:t>
            </a:r>
            <a:r>
              <a:rPr lang="en-US" altLang="en-US" sz="1200" dirty="0" err="1">
                <a:cs typeface="Times New Roman" pitchFamily="18" charset="0"/>
              </a:rPr>
              <a:t>1B</a:t>
            </a:r>
            <a:r>
              <a:rPr lang="en-US" altLang="en-US" sz="1200" dirty="0">
                <a:cs typeface="Times New Roman" pitchFamily="18" charset="0"/>
              </a:rPr>
              <a:t>	Specialty worker</a:t>
            </a:r>
          </a:p>
          <a:p>
            <a:pPr eaLnBrk="1" hangingPunct="1">
              <a:lnSpc>
                <a:spcPct val="65000"/>
              </a:lnSpc>
              <a:spcBef>
                <a:spcPct val="50000"/>
              </a:spcBef>
              <a:buFontTx/>
              <a:buNone/>
            </a:pPr>
            <a:r>
              <a:rPr lang="en-US" altLang="en-US" sz="1200" dirty="0">
                <a:cs typeface="Times New Roman" pitchFamily="18" charset="0"/>
              </a:rPr>
              <a:t>H-2	Temporary Worker</a:t>
            </a:r>
          </a:p>
          <a:p>
            <a:pPr eaLnBrk="1" hangingPunct="1">
              <a:lnSpc>
                <a:spcPct val="65000"/>
              </a:lnSpc>
              <a:spcBef>
                <a:spcPct val="50000"/>
              </a:spcBef>
              <a:buFontTx/>
              <a:buNone/>
            </a:pPr>
            <a:r>
              <a:rPr lang="en-US" altLang="en-US" sz="1200" dirty="0">
                <a:cs typeface="Times New Roman" pitchFamily="18" charset="0"/>
              </a:rPr>
              <a:t>H-3	Trainee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  <a:buFontTx/>
              <a:buNone/>
            </a:pPr>
            <a:r>
              <a:rPr lang="en-US" altLang="en-US" sz="1200" dirty="0">
                <a:cs typeface="Times New Roman" pitchFamily="18" charset="0"/>
              </a:rPr>
              <a:t>J-1	Exchange Visitor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  <a:buFontTx/>
              <a:buNone/>
            </a:pPr>
            <a:r>
              <a:rPr lang="en-US" altLang="en-US" sz="1200" dirty="0">
                <a:cs typeface="Times New Roman" pitchFamily="18" charset="0"/>
              </a:rPr>
              <a:t>L-1	Intracompany Transferee 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  <a:buFontTx/>
              <a:buNone/>
            </a:pPr>
            <a:r>
              <a:rPr lang="en-US" altLang="en-US" sz="1200" dirty="0">
                <a:cs typeface="Times New Roman" pitchFamily="18" charset="0"/>
              </a:rPr>
              <a:t>O-1	Alien of Extraordinary Ability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  <a:buFontTx/>
              <a:buNone/>
            </a:pPr>
            <a:r>
              <a:rPr lang="en-US" altLang="en-US" sz="1200" dirty="0">
                <a:cs typeface="Times New Roman" pitchFamily="18" charset="0"/>
              </a:rPr>
              <a:t>R-1/2	Religious Worker 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  <a:buFontTx/>
              <a:buNone/>
            </a:pPr>
            <a:r>
              <a:rPr lang="en-US" altLang="en-US" sz="1200" dirty="0">
                <a:cs typeface="Times New Roman" pitchFamily="18" charset="0"/>
              </a:rPr>
              <a:t>TN	Trade NAFTA </a:t>
            </a:r>
          </a:p>
        </p:txBody>
      </p:sp>
      <p:sp>
        <p:nvSpPr>
          <p:cNvPr id="8" name="Text Box 50"/>
          <p:cNvSpPr txBox="1">
            <a:spLocks noChangeArrowheads="1"/>
          </p:cNvSpPr>
          <p:nvPr/>
        </p:nvSpPr>
        <p:spPr bwMode="auto">
          <a:xfrm>
            <a:off x="5789612" y="2743200"/>
            <a:ext cx="3352800" cy="335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4"/>
              </a:buBlip>
              <a:tabLst>
                <a:tab pos="173038" algn="l"/>
                <a:tab pos="458788" algn="l"/>
              </a:tabLs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5"/>
              </a:buBlip>
              <a:tabLst>
                <a:tab pos="173038" algn="l"/>
                <a:tab pos="458788" algn="l"/>
              </a:tabLst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73038" algn="l"/>
                <a:tab pos="458788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73038" algn="l"/>
                <a:tab pos="458788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173038" algn="l"/>
                <a:tab pos="458788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tabLst>
                <a:tab pos="173038" algn="l"/>
                <a:tab pos="458788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tabLst>
                <a:tab pos="173038" algn="l"/>
                <a:tab pos="458788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tabLst>
                <a:tab pos="173038" algn="l"/>
                <a:tab pos="458788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tabLst>
                <a:tab pos="173038" algn="l"/>
                <a:tab pos="458788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endParaRPr lang="en-US" altLang="en-US" sz="1200" dirty="0"/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1400" b="1" dirty="0"/>
              <a:t>FAMILY-BASED CATEGORIES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1200" dirty="0"/>
              <a:t>IR	     	Immediate relatives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1200" dirty="0"/>
              <a:t>FB-1  	Unmarried sons/daughters of USCs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1200" dirty="0"/>
              <a:t>FB-2  	Spouses/children of LPR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1200" dirty="0"/>
              <a:t>FB-3 	Married sons/daughters of USCs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1200" dirty="0"/>
              <a:t>FB-4	Brothers/sisters of USC</a:t>
            </a:r>
            <a:r>
              <a:rPr lang="en-US" altLang="en-US" sz="1400" dirty="0"/>
              <a:t>			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1400" b="1" dirty="0"/>
              <a:t>EMPLOYMENT-BASED CATEGORIES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1200" dirty="0"/>
              <a:t>EB-1  	Outstanding researchers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1200" dirty="0"/>
              <a:t>	      Aliens of extraordinary ability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1200" dirty="0"/>
              <a:t>         	Multinational managers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1200" dirty="0"/>
              <a:t>EB-2  	Advanced degrees/NIW  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1200" dirty="0"/>
              <a:t>EB-3  	Professionals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1200" dirty="0"/>
              <a:t>	     	2 yrs. experience       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1200" dirty="0"/>
              <a:t>	      Other workers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1200" dirty="0"/>
              <a:t>EB-4  	Special immigrants/religious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1200" dirty="0"/>
              <a:t>EB-5	Investors</a:t>
            </a:r>
            <a:r>
              <a:rPr lang="en-US" altLang="en-US" sz="1400" dirty="0"/>
              <a:t>     </a:t>
            </a:r>
          </a:p>
        </p:txBody>
      </p:sp>
      <p:sp>
        <p:nvSpPr>
          <p:cNvPr id="9" name="Text Box 51"/>
          <p:cNvSpPr txBox="1">
            <a:spLocks noChangeArrowheads="1"/>
          </p:cNvSpPr>
          <p:nvPr/>
        </p:nvSpPr>
        <p:spPr bwMode="auto">
          <a:xfrm>
            <a:off x="9675812" y="2895600"/>
            <a:ext cx="18288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4"/>
              </a:buBlip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5"/>
              </a:buBlip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dirty="0"/>
              <a:t>3 yrs. if by marriage to U.S. citizen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dirty="0"/>
              <a:t>5 yrs. for everyone else</a:t>
            </a:r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>
          <a:xfrm>
            <a:off x="5332412" y="6324600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B197D27-6C10-4D9B-83B5-1034CC3301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908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H-</a:t>
            </a:r>
            <a:r>
              <a:rPr lang="en-US" b="1" dirty="0" err="1"/>
              <a:t>1B</a:t>
            </a:r>
            <a:r>
              <a:rPr lang="en-US" b="1" dirty="0"/>
              <a:t> Visa: Professionals</a:t>
            </a:r>
          </a:p>
        </p:txBody>
      </p:sp>
      <p:graphicFrame>
        <p:nvGraphicFramePr>
          <p:cNvPr id="5" name="Group 9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3551820"/>
              </p:ext>
            </p:extLst>
          </p:nvPr>
        </p:nvGraphicFramePr>
        <p:xfrm>
          <a:off x="2436812" y="1375643"/>
          <a:ext cx="7391399" cy="5136277"/>
        </p:xfrm>
        <a:graphic>
          <a:graphicData uri="http://schemas.openxmlformats.org/drawingml/2006/table">
            <a:tbl>
              <a:tblPr/>
              <a:tblGrid>
                <a:gridCol w="21900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42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84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87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0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REQUIREMENTS </a:t>
                      </a:r>
                    </a:p>
                  </a:txBody>
                  <a:tcPr marL="86360" marR="86360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APPLICATION STEPS</a:t>
                      </a:r>
                    </a:p>
                  </a:txBody>
                  <a:tcPr marL="86360" marR="86360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TIMETABLE</a:t>
                      </a:r>
                    </a:p>
                  </a:txBody>
                  <a:tcPr marL="86360" marR="86360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DURATION</a:t>
                      </a:r>
                    </a:p>
                  </a:txBody>
                  <a:tcPr marL="86360" marR="86360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>
                        <a:alpha val="4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93247">
                <a:tc rowSpan="3">
                  <a:txBody>
                    <a:bodyPr/>
                    <a:lstStyle/>
                    <a:p>
                      <a:pPr marL="230188" marR="0" lvl="0" indent="-230188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  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Job must require BA/BS degree or equiv. as minimum entry-level requirement </a:t>
                      </a:r>
                    </a:p>
                    <a:p>
                      <a:pPr marL="230188" marR="0" lvl="0" indent="-230188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  <a:p>
                      <a:pPr marL="230188" marR="0" lvl="0" indent="-230188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2.  Applicant must have degree equivalent to U.S. BA/BS, or equiv. experience</a:t>
                      </a:r>
                    </a:p>
                    <a:p>
                      <a:pPr marL="230188" marR="0" lvl="0" indent="-230188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  <a:p>
                      <a:pPr marL="230188" marR="0" lvl="0" indent="-230188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3.  Employer must pay at least prevailing wage for the position in geographic area</a:t>
                      </a:r>
                    </a:p>
                    <a:p>
                      <a:pPr marL="230188" marR="0" lvl="0" indent="-230188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  <a:p>
                      <a:pPr marL="230188" marR="0" lvl="0" indent="-230188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     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NO TEST OF U.S. LABOR MARKET REQUIRED; NO ADVERTISING; NO RECRUITMENT</a:t>
                      </a:r>
                    </a:p>
                    <a:p>
                      <a:pPr marL="230188" marR="0" lvl="0" indent="-230188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   </a:t>
                      </a:r>
                    </a:p>
                  </a:txBody>
                  <a:tcPr marL="86360" marR="86360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Determine prevailing wage for position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2.  Post Labor Condition Application (LCA) at employer’s work place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 startAt="3"/>
                        <a:tabLst>
                          <a:tab pos="225425" algn="l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File LCA with U.S. Dept. of Labor;  wait 7 days for certification 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4.  File visa petition with USCIS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5.  Change of status with petition if in US</a:t>
                      </a:r>
                    </a:p>
                    <a:p>
                      <a:pPr marL="228600" marR="0" lvl="0" indent="3175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US consular processing overseas if out of status or overseas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     Canadians can apply at U.S. border</a:t>
                      </a:r>
                    </a:p>
                  </a:txBody>
                  <a:tcPr marL="86360" marR="86360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3-6 months 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Variable!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Premium processing: decision in 15 days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H-1B portability: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May work as soon as filed if already holding H-1B visa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WATCH OUT FOR GAPS IN STATUS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</a:txBody>
                  <a:tcPr marL="86360" marR="86360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Granted for 3 years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Renewable for 3 years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Extend beyond 6 years if GC or PERM pending  one year before H maxes out.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360" marR="86360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4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COSTS</a:t>
                      </a:r>
                    </a:p>
                  </a:txBody>
                  <a:tcPr marL="86360" marR="86360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>
                        <a:alpha val="4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60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$460* USCIS filing fee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$500 Antifraud fee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$750 (25 or fewer EEs) or $1,500 ACWIA fee (&gt; 25 EEs)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-  Credentials evaluation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   ($75-500)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-  Premium processing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   ($2,500)</a:t>
                      </a:r>
                    </a:p>
                  </a:txBody>
                  <a:tcPr marL="86360" marR="86360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2E7D39E9-EF59-40B4-B6C7-1D021832F9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6472" y="609600"/>
            <a:ext cx="2232353" cy="907515"/>
          </a:xfrm>
          <a:prstGeom prst="rect">
            <a:avLst/>
          </a:prstGeom>
        </p:spPr>
      </p:pic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332412" y="6472093"/>
            <a:ext cx="2844059" cy="365125"/>
          </a:xfrm>
        </p:spPr>
        <p:txBody>
          <a:bodyPr/>
          <a:lstStyle/>
          <a:p>
            <a:fld id="{6B197D27-6C10-4D9B-83B5-1034CC3301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485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H-</a:t>
            </a:r>
            <a:r>
              <a:rPr lang="en-US" b="1" dirty="0" err="1"/>
              <a:t>1B</a:t>
            </a:r>
            <a:r>
              <a:rPr lang="en-US" b="1" dirty="0"/>
              <a:t>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9600" dirty="0"/>
              <a:t>“Specialty Occupation” – job must require BA/BS or equivalent in a specific field for entry-level requirement</a:t>
            </a:r>
          </a:p>
          <a:p>
            <a:pPr marL="742950" lvl="1" indent="-2857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8000" dirty="0"/>
              <a:t>And employee must have a degree related to the specialty occupation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9600" dirty="0"/>
              <a:t>Employer-employee relationship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8000" dirty="0"/>
              <a:t>W-2 employee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8000" dirty="0"/>
              <a:t>Employer-specific – no moonlighting, but can have concurrent H-</a:t>
            </a:r>
            <a:r>
              <a:rPr lang="en-US" sz="8000" dirty="0" err="1"/>
              <a:t>1Bs</a:t>
            </a:r>
            <a:endParaRPr lang="en-US" sz="8000" dirty="0"/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8000" dirty="0"/>
              <a:t>Off-site employment permitted if petitioner retains control over work, salary, etc.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buClr>
                <a:srgbClr val="F79646">
                  <a:lumMod val="75000"/>
                </a:srgbClr>
              </a:buClr>
            </a:pPr>
            <a:r>
              <a:rPr lang="en-US" sz="9600" dirty="0">
                <a:solidFill>
                  <a:prstClr val="black"/>
                </a:solidFill>
              </a:rPr>
              <a:t>Granted for up to 3 years at a time; maximum of 6 years in H-</a:t>
            </a:r>
            <a:r>
              <a:rPr lang="en-US" sz="9600" dirty="0" err="1">
                <a:solidFill>
                  <a:prstClr val="black"/>
                </a:solidFill>
              </a:rPr>
              <a:t>1B</a:t>
            </a:r>
            <a:r>
              <a:rPr lang="en-US" sz="9600" dirty="0">
                <a:solidFill>
                  <a:prstClr val="black"/>
                </a:solidFill>
              </a:rPr>
              <a:t> status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F79646">
                  <a:lumMod val="75000"/>
                </a:srgbClr>
              </a:buClr>
            </a:pPr>
            <a:r>
              <a:rPr lang="en-US" sz="9600" u="sng" dirty="0"/>
              <a:t>Employer</a:t>
            </a:r>
            <a:r>
              <a:rPr lang="en-US" sz="9600" dirty="0"/>
              <a:t> must pay all costs/fees associated with H-</a:t>
            </a:r>
            <a:r>
              <a:rPr lang="en-US" sz="9600" dirty="0" err="1"/>
              <a:t>1B</a:t>
            </a:r>
            <a:r>
              <a:rPr lang="en-US" sz="9600" dirty="0"/>
              <a:t> petition process – by law, employees/beneficiaries are prohibited from paying these costs, even if they want to</a:t>
            </a:r>
            <a:endParaRPr lang="en-US" sz="9600" u="sng" dirty="0"/>
          </a:p>
          <a:p>
            <a:pPr lvl="0">
              <a:buClr>
                <a:srgbClr val="F79646">
                  <a:lumMod val="75000"/>
                </a:srgbClr>
              </a:buClr>
            </a:pPr>
            <a:endParaRPr lang="en-US" dirty="0">
              <a:solidFill>
                <a:prstClr val="black"/>
              </a:solidFill>
            </a:endParaRP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0A9EA0-A29A-4B3F-8E06-87BF56D520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6571" y="152400"/>
            <a:ext cx="2476500" cy="1495384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332412" y="6324600"/>
            <a:ext cx="2844059" cy="365125"/>
          </a:xfrm>
        </p:spPr>
        <p:txBody>
          <a:bodyPr/>
          <a:lstStyle/>
          <a:p>
            <a:fld id="{6B197D27-6C10-4D9B-83B5-1034CC3301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761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H-</a:t>
            </a:r>
            <a:r>
              <a:rPr lang="en-US" b="1" dirty="0" err="1"/>
              <a:t>1B</a:t>
            </a:r>
            <a:r>
              <a:rPr lang="en-US" b="1" dirty="0"/>
              <a:t> Visas – The Numerical Cap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1200" dirty="0"/>
              <a:t>For Non-Exempt/Private Employers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112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1200" dirty="0"/>
              <a:t>H-</a:t>
            </a:r>
            <a:r>
              <a:rPr lang="en-US" sz="11200" dirty="0" err="1"/>
              <a:t>1B</a:t>
            </a:r>
            <a:r>
              <a:rPr lang="en-US" sz="11200" dirty="0"/>
              <a:t> Visas Currently Capped at 65,000 per year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11200" dirty="0"/>
              <a:t>Cap exemptions for colleges, universities and some non-profit/government research institutions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11200" dirty="0"/>
              <a:t>Fiscal Year (FY) begins in October	</a:t>
            </a:r>
          </a:p>
          <a:p>
            <a:pPr marL="457200" lvl="1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11200" dirty="0"/>
          </a:p>
          <a:p>
            <a:pPr marL="0" lvl="0" indent="0">
              <a:lnSpc>
                <a:spcPct val="110000"/>
              </a:lnSpc>
              <a:spcBef>
                <a:spcPts val="0"/>
              </a:spcBef>
              <a:buClr>
                <a:srgbClr val="F79646">
                  <a:lumMod val="75000"/>
                </a:srgbClr>
              </a:buClr>
              <a:buNone/>
            </a:pPr>
            <a:r>
              <a:rPr lang="en-US" sz="11200" dirty="0">
                <a:solidFill>
                  <a:prstClr val="black"/>
                </a:solidFill>
              </a:rPr>
              <a:t>Advanced Degree Allocation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Clr>
                <a:srgbClr val="F79646">
                  <a:lumMod val="75000"/>
                </a:srgbClr>
              </a:buClr>
            </a:pPr>
            <a:r>
              <a:rPr lang="en-US" sz="11200" dirty="0">
                <a:solidFill>
                  <a:prstClr val="black"/>
                </a:solidFill>
              </a:rPr>
              <a:t>Additional 20,000 visas reserved for graduates of Masters or higher degree programs from U.S. colleges 	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Clr>
                <a:srgbClr val="F79646">
                  <a:lumMod val="75000"/>
                </a:srgbClr>
              </a:buClr>
              <a:buNone/>
            </a:pPr>
            <a:r>
              <a:rPr lang="en-US" dirty="0">
                <a:solidFill>
                  <a:prstClr val="black"/>
                </a:solidFill>
              </a:rPr>
              <a:t>		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332412" y="6324600"/>
            <a:ext cx="2844059" cy="365125"/>
          </a:xfrm>
        </p:spPr>
        <p:txBody>
          <a:bodyPr/>
          <a:lstStyle/>
          <a:p>
            <a:fld id="{6B197D27-6C10-4D9B-83B5-1034CC3301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391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The H-</a:t>
            </a:r>
            <a:r>
              <a:rPr lang="en-US" altLang="en-US" b="1" dirty="0" err="1"/>
              <a:t>1B</a:t>
            </a:r>
            <a:r>
              <a:rPr lang="en-US" altLang="en-US" b="1" dirty="0"/>
              <a:t> Cap</a:t>
            </a:r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E0A253-385A-44CD-A2C2-6B1DCD8AF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81112"/>
            <a:ext cx="2208212" cy="954288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436812" y="1676400"/>
            <a:ext cx="9464040" cy="4352544"/>
          </a:xfrm>
        </p:spPr>
        <p:txBody>
          <a:bodyPr/>
          <a:lstStyle/>
          <a:p>
            <a:pPr lvl="0">
              <a:buClr>
                <a:srgbClr val="F79646">
                  <a:lumMod val="75000"/>
                </a:srgbClr>
              </a:buClr>
            </a:pPr>
            <a:r>
              <a:rPr lang="en-US" sz="2400" dirty="0">
                <a:solidFill>
                  <a:prstClr val="black"/>
                </a:solidFill>
              </a:rPr>
              <a:t>Insufficient H-1B Visas In Every Year Since 2004</a:t>
            </a:r>
          </a:p>
          <a:p>
            <a:pPr lvl="1">
              <a:buClr>
                <a:srgbClr val="F79646">
                  <a:lumMod val="75000"/>
                </a:srgbClr>
              </a:buClr>
            </a:pPr>
            <a:r>
              <a:rPr lang="en-US" sz="1600" dirty="0">
                <a:solidFill>
                  <a:prstClr val="black"/>
                </a:solidFill>
              </a:rPr>
              <a:t>Some years: hit the cap AFTER the start of the FY</a:t>
            </a:r>
          </a:p>
          <a:p>
            <a:pPr lvl="1">
              <a:buClr>
                <a:srgbClr val="F79646">
                  <a:lumMod val="75000"/>
                </a:srgbClr>
              </a:buClr>
            </a:pPr>
            <a:r>
              <a:rPr lang="en-US" sz="1600" dirty="0">
                <a:solidFill>
                  <a:prstClr val="black"/>
                </a:solidFill>
              </a:rPr>
              <a:t>Other years: hit the cap between filing &amp; start of the FY</a:t>
            </a:r>
          </a:p>
          <a:p>
            <a:pPr lvl="1">
              <a:buClr>
                <a:srgbClr val="F79646">
                  <a:lumMod val="75000"/>
                </a:srgbClr>
              </a:buClr>
            </a:pPr>
            <a:r>
              <a:rPr lang="en-US" sz="1600" dirty="0">
                <a:solidFill>
                  <a:prstClr val="black"/>
                </a:solidFill>
              </a:rPr>
              <a:t>2008, 2009, 2014, 2015, 2016, 2017: hit the cap on April 1</a:t>
            </a:r>
          </a:p>
          <a:p>
            <a:pPr lvl="1">
              <a:buClr>
                <a:srgbClr val="F79646">
                  <a:lumMod val="75000"/>
                </a:srgbClr>
              </a:buClr>
            </a:pPr>
            <a:r>
              <a:rPr lang="en-US" sz="1600" dirty="0">
                <a:solidFill>
                  <a:prstClr val="black"/>
                </a:solidFill>
              </a:rPr>
              <a:t>2014: 124,000 cases filed for 85,000 visas (68% chance)</a:t>
            </a:r>
          </a:p>
          <a:p>
            <a:pPr lvl="1">
              <a:buClr>
                <a:srgbClr val="F79646">
                  <a:lumMod val="75000"/>
                </a:srgbClr>
              </a:buClr>
            </a:pPr>
            <a:r>
              <a:rPr lang="en-US" sz="1600" dirty="0">
                <a:solidFill>
                  <a:prstClr val="black"/>
                </a:solidFill>
              </a:rPr>
              <a:t>2015: 174,000 cased filed for  85,000 visas (48% chance)</a:t>
            </a:r>
          </a:p>
          <a:p>
            <a:pPr lvl="1">
              <a:buClr>
                <a:srgbClr val="F79646">
                  <a:lumMod val="75000"/>
                </a:srgbClr>
              </a:buClr>
            </a:pPr>
            <a:r>
              <a:rPr lang="en-US" sz="1600" dirty="0">
                <a:solidFill>
                  <a:prstClr val="black"/>
                </a:solidFill>
              </a:rPr>
              <a:t>2016: 233,000+ cases for 85,000 (36% chance)</a:t>
            </a:r>
          </a:p>
          <a:p>
            <a:pPr lvl="1">
              <a:buClr>
                <a:srgbClr val="F79646">
                  <a:lumMod val="75000"/>
                </a:srgbClr>
              </a:buClr>
            </a:pPr>
            <a:r>
              <a:rPr lang="en-US" sz="1600" dirty="0">
                <a:solidFill>
                  <a:prstClr val="black"/>
                </a:solidFill>
              </a:rPr>
              <a:t>2017: 199,000 cases for 85,000 visas (43% chance)</a:t>
            </a:r>
          </a:p>
          <a:p>
            <a:pPr lvl="1">
              <a:buClr>
                <a:srgbClr val="F79646">
                  <a:lumMod val="75000"/>
                </a:srgbClr>
              </a:buClr>
            </a:pPr>
            <a:r>
              <a:rPr lang="en-US" sz="1600" dirty="0">
                <a:solidFill>
                  <a:prstClr val="black"/>
                </a:solidFill>
              </a:rPr>
              <a:t>2018: 190,098 cases for 85,000 visas (95,885 AD – 21% chance; 94,213 Bachelor’s 38%)</a:t>
            </a:r>
          </a:p>
          <a:p>
            <a:pPr lvl="1">
              <a:buClr>
                <a:srgbClr val="F79646">
                  <a:lumMod val="75000"/>
                </a:srgbClr>
              </a:buClr>
            </a:pPr>
            <a:r>
              <a:rPr lang="en-US" sz="1600" dirty="0">
                <a:solidFill>
                  <a:prstClr val="black"/>
                </a:solidFill>
              </a:rPr>
              <a:t>2022: 308,613 registrations; 87,500 selected</a:t>
            </a:r>
          </a:p>
          <a:p>
            <a:pPr lvl="1">
              <a:buClr>
                <a:srgbClr val="F79646">
                  <a:lumMod val="75000"/>
                </a:srgbClr>
              </a:buClr>
            </a:pPr>
            <a:endParaRPr lang="en-US" sz="1600" dirty="0">
              <a:solidFill>
                <a:prstClr val="black"/>
              </a:solidFill>
            </a:endParaRPr>
          </a:p>
          <a:p>
            <a:pPr lvl="1">
              <a:buClr>
                <a:srgbClr val="F79646">
                  <a:lumMod val="75000"/>
                </a:srgbClr>
              </a:buClr>
            </a:pPr>
            <a:endParaRPr lang="en-US" sz="1600" dirty="0">
              <a:solidFill>
                <a:prstClr val="black"/>
              </a:solidFill>
            </a:endParaRPr>
          </a:p>
          <a:p>
            <a:pPr lvl="1">
              <a:buClr>
                <a:srgbClr val="F79646">
                  <a:lumMod val="75000"/>
                </a:srgbClr>
              </a:buClr>
            </a:pPr>
            <a:endParaRPr lang="en-US" sz="16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332412" y="6324600"/>
            <a:ext cx="2844059" cy="365125"/>
          </a:xfrm>
        </p:spPr>
        <p:txBody>
          <a:bodyPr/>
          <a:lstStyle/>
          <a:p>
            <a:fld id="{6B197D27-6C10-4D9B-83B5-1034CC3301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568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H-1B Employer Registration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USCIS has implemented an Employer Registration process from which to conduct the “lottery” or selection for H-1B processing</a:t>
            </a:r>
          </a:p>
          <a:p>
            <a:r>
              <a:rPr lang="en-US" dirty="0"/>
              <a:t>March 1 – March 20 Employers can register (via their attorney representative) into the online account.  Selections will be randomly made by end of March</a:t>
            </a:r>
          </a:p>
          <a:p>
            <a:r>
              <a:rPr lang="en-US" dirty="0"/>
              <a:t>As of April 1 if selected in the on-line lottery, the Employer can then file the full H-</a:t>
            </a:r>
            <a:r>
              <a:rPr lang="en-US" dirty="0" err="1"/>
              <a:t>1B</a:t>
            </a:r>
            <a:r>
              <a:rPr lang="en-US" dirty="0"/>
              <a:t> petition on behalf of their H-</a:t>
            </a:r>
            <a:r>
              <a:rPr lang="en-US" dirty="0" err="1"/>
              <a:t>1B</a:t>
            </a:r>
            <a:r>
              <a:rPr lang="en-US" dirty="0"/>
              <a:t> employee</a:t>
            </a:r>
          </a:p>
          <a:p>
            <a:r>
              <a:rPr lang="en-US" dirty="0"/>
              <a:t>90 day window to file the H-</a:t>
            </a:r>
            <a:r>
              <a:rPr lang="en-US" dirty="0" err="1"/>
              <a:t>1B</a:t>
            </a:r>
            <a:r>
              <a:rPr lang="en-US" dirty="0"/>
              <a:t> petition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97D27-6C10-4D9B-83B5-1034CC3301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865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H-</a:t>
            </a:r>
            <a:r>
              <a:rPr lang="en-US" altLang="en-US" b="1" dirty="0" err="1"/>
              <a:t>1Bs</a:t>
            </a:r>
            <a:r>
              <a:rPr lang="en-US" altLang="en-US" b="1" dirty="0"/>
              <a:t> Cap Subject vs. Cap Exempt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altLang="en-US" sz="2600" dirty="0"/>
              <a:t>Numerical cap</a:t>
            </a:r>
          </a:p>
          <a:p>
            <a:pPr lvl="1">
              <a:lnSpc>
                <a:spcPct val="80000"/>
              </a:lnSpc>
            </a:pPr>
            <a:r>
              <a:rPr lang="en-US" altLang="en-US" sz="2200" dirty="0"/>
              <a:t>H-</a:t>
            </a:r>
            <a:r>
              <a:rPr lang="en-US" altLang="en-US" sz="2200" dirty="0" err="1"/>
              <a:t>1B</a:t>
            </a:r>
            <a:r>
              <a:rPr lang="en-US" altLang="en-US" sz="2200" dirty="0"/>
              <a:t> limited to 65,000 visas per year plus 20,000 extra for those who possess Master’s degrees from U.S. institutions</a:t>
            </a:r>
          </a:p>
          <a:p>
            <a:pPr lvl="1">
              <a:lnSpc>
                <a:spcPct val="80000"/>
              </a:lnSpc>
            </a:pPr>
            <a:r>
              <a:rPr lang="en-US" altLang="en-US" sz="2200" dirty="0"/>
              <a:t>NO numerical cap for:	</a:t>
            </a:r>
          </a:p>
          <a:p>
            <a:pPr lvl="2">
              <a:lnSpc>
                <a:spcPct val="80000"/>
              </a:lnSpc>
            </a:pPr>
            <a:r>
              <a:rPr lang="en-US" altLang="en-US" sz="1600" dirty="0"/>
              <a:t>Employees of institutions of higher education as defined by Higher Education Act of 1965</a:t>
            </a:r>
          </a:p>
          <a:p>
            <a:pPr lvl="2">
              <a:lnSpc>
                <a:spcPct val="80000"/>
              </a:lnSpc>
            </a:pPr>
            <a:r>
              <a:rPr lang="en-US" altLang="en-US" sz="1600" dirty="0"/>
              <a:t>Organizations related to/affiliated with institutions of higher education</a:t>
            </a:r>
          </a:p>
          <a:p>
            <a:pPr>
              <a:lnSpc>
                <a:spcPct val="80000"/>
              </a:lnSpc>
            </a:pPr>
            <a:r>
              <a:rPr lang="en-US" altLang="en-US" sz="2600" dirty="0"/>
              <a:t>Fee Exemption</a:t>
            </a:r>
          </a:p>
          <a:p>
            <a:pPr lvl="1">
              <a:lnSpc>
                <a:spcPct val="80000"/>
              </a:lnSpc>
            </a:pPr>
            <a:r>
              <a:rPr lang="en-US" altLang="en-US" sz="2200" dirty="0"/>
              <a:t>H-</a:t>
            </a:r>
            <a:r>
              <a:rPr lang="en-US" altLang="en-US" sz="2200" dirty="0" err="1"/>
              <a:t>1B</a:t>
            </a:r>
            <a:r>
              <a:rPr lang="en-US" altLang="en-US" sz="2200" dirty="0"/>
              <a:t> government fees normally</a:t>
            </a:r>
          </a:p>
          <a:p>
            <a:pPr lvl="2">
              <a:lnSpc>
                <a:spcPct val="80000"/>
              </a:lnSpc>
            </a:pPr>
            <a:r>
              <a:rPr lang="en-US" altLang="en-US" sz="1600" dirty="0"/>
              <a:t>$1,500 Workforce Training Fee ($750- for entities under 25 employees)</a:t>
            </a:r>
          </a:p>
          <a:p>
            <a:pPr lvl="2">
              <a:lnSpc>
                <a:spcPct val="80000"/>
              </a:lnSpc>
            </a:pPr>
            <a:r>
              <a:rPr lang="en-US" altLang="en-US" sz="1600" dirty="0"/>
              <a:t>$500 Anti-Fraud fee</a:t>
            </a:r>
          </a:p>
          <a:p>
            <a:pPr lvl="2">
              <a:lnSpc>
                <a:spcPct val="80000"/>
              </a:lnSpc>
            </a:pPr>
            <a:r>
              <a:rPr lang="en-US" altLang="en-US" sz="1600" dirty="0"/>
              <a:t>$460 I-129 Form fee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/>
              <a:t>Fee exemption for institutions of higher education</a:t>
            </a:r>
          </a:p>
          <a:p>
            <a:pPr lvl="2">
              <a:lnSpc>
                <a:spcPct val="80000"/>
              </a:lnSpc>
            </a:pPr>
            <a:r>
              <a:rPr lang="en-US" altLang="en-US" sz="1600" dirty="0"/>
              <a:t>No $1500 Workforce Training Fee</a:t>
            </a:r>
          </a:p>
          <a:p>
            <a:pPr lvl="2">
              <a:lnSpc>
                <a:spcPct val="80000"/>
              </a:lnSpc>
            </a:pPr>
            <a:r>
              <a:rPr lang="en-US" altLang="en-US" sz="1600" dirty="0"/>
              <a:t>$500 Anti-Fraud fee still required</a:t>
            </a:r>
          </a:p>
          <a:p>
            <a:pPr lvl="2">
              <a:lnSpc>
                <a:spcPct val="80000"/>
              </a:lnSpc>
            </a:pPr>
            <a:r>
              <a:rPr lang="en-US" altLang="en-US" sz="1600" dirty="0"/>
              <a:t>$460 I-129 Form fee still required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856DA9-52A0-416B-9BDF-CFAE71AD05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3" y="457200"/>
            <a:ext cx="2195529" cy="1218117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332412" y="6324600"/>
            <a:ext cx="2844059" cy="365125"/>
          </a:xfrm>
        </p:spPr>
        <p:txBody>
          <a:bodyPr/>
          <a:lstStyle/>
          <a:p>
            <a:fld id="{6B197D27-6C10-4D9B-83B5-1034CC3301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80196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2680</Words>
  <Application>Microsoft Office PowerPoint</Application>
  <PresentationFormat>Custom</PresentationFormat>
  <Paragraphs>469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Century Schoolbook</vt:lpstr>
      <vt:lpstr>Georgia</vt:lpstr>
      <vt:lpstr>Tahoma</vt:lpstr>
      <vt:lpstr>Wingdings</vt:lpstr>
      <vt:lpstr>1_Office Theme</vt:lpstr>
      <vt:lpstr>Immigration 101: Options After The F-1</vt:lpstr>
      <vt:lpstr>U.S. Immigration Basic Concepts</vt:lpstr>
      <vt:lpstr>Overview of U.S. Immigration Process </vt:lpstr>
      <vt:lpstr>The H-1B Visa: Professionals</vt:lpstr>
      <vt:lpstr>H-1B Basics</vt:lpstr>
      <vt:lpstr>H-1B Visas – The Numerical Cap </vt:lpstr>
      <vt:lpstr>The H-1B Cap</vt:lpstr>
      <vt:lpstr>H-1B Employer Registration</vt:lpstr>
      <vt:lpstr>H-1Bs Cap Subject vs. Cap Exempt</vt:lpstr>
      <vt:lpstr>Alternatives to the H-1B</vt:lpstr>
      <vt:lpstr>J-1 Cultural Exchange Visas </vt:lpstr>
      <vt:lpstr>J-1 Visas: Exchange Visitors </vt:lpstr>
      <vt:lpstr>J-1 Risk: Home Residency Requirement </vt:lpstr>
      <vt:lpstr> TN Visas : Trade NAFTA </vt:lpstr>
      <vt:lpstr>O-1A Visas</vt:lpstr>
      <vt:lpstr>Overview: Green Card Process</vt:lpstr>
      <vt:lpstr>Quotas and Priority Dates</vt:lpstr>
      <vt:lpstr>Visa Bulletin: Employment</vt:lpstr>
      <vt:lpstr>Why are waiting lists a problem?</vt:lpstr>
      <vt:lpstr>PERM Labor Certification </vt:lpstr>
      <vt:lpstr>PERM Labor Certification (cont.)</vt:lpstr>
      <vt:lpstr>Other Employment Based Green Card Options</vt:lpstr>
      <vt:lpstr>EB-1B Outstanding Researcher or Professor</vt:lpstr>
      <vt:lpstr>EB-1B Evidence Requirements</vt:lpstr>
      <vt:lpstr>Useful Resources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Immigration 101: Options After The F-1</dc:title>
  <dc:creator>Angelina Romano Stroup</dc:creator>
  <cp:lastModifiedBy>Angelina Romano Stroup</cp:lastModifiedBy>
  <cp:revision>1</cp:revision>
  <dcterms:created xsi:type="dcterms:W3CDTF">1900-01-01T05:00:00Z</dcterms:created>
  <dcterms:modified xsi:type="dcterms:W3CDTF">2022-10-26T14:13:12Z</dcterms:modified>
</cp:coreProperties>
</file>