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jpeg"/><Relationship Id="rId11" Type="http://schemas.openxmlformats.org/officeDocument/2006/relationships/image" Target="../media/image1.pn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6008-EF47-40FE-8583-BF9B2F4E3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12FD9-DD03-4AA2-9F29-A87689A04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1403D-9E3D-4B1B-9F58-E2205F98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0085-9913-4372-982E-1431CAC349E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64A86-569C-40BC-AE23-8F1729845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6083A-23FE-47E0-8DEB-2DD860BE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2379-37C8-4493-967B-FB389AE1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0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3F0F-481B-42F9-9FBA-297CF7AB3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A4D8C-F2EA-4E46-9D58-43EC13406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43CB0-8DAD-422C-B44F-ECC9BF89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0085-9913-4372-982E-1431CAC349E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69FFE-B29E-47DC-B760-735DB389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DAE61-D532-430B-8AD7-D64F3FF4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2379-37C8-4493-967B-FB389AE1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9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26BED-BB57-4DC3-86FD-9EEEA02CA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0431B-6508-4336-AB13-37B7652B5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3D250-5F47-4DA2-A09B-FC9610809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0085-9913-4372-982E-1431CAC349E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4BC53-0D6C-4DE9-9D16-65081C19B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76397-C0F1-4B4B-8BA4-9668F470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2379-37C8-4493-967B-FB389AE1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47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97725DBB-3704-451C-8B18-D3329E7DE8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1" y="0"/>
            <a:ext cx="7600951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>
            <a:extLst>
              <a:ext uri="{FF2B5EF4-FFF2-40B4-BE49-F238E27FC236}">
                <a16:creationId xmlns:a16="http://schemas.microsoft.com/office/drawing/2014/main" id="{0570AB83-7E93-40B1-941E-A845FFC9DA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301" y="6210300"/>
            <a:ext cx="3357033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01CAB081-DCE8-4068-9BE1-A4953EA83A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" y="6345239"/>
            <a:ext cx="6559551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Holder 2">
            <a:extLst>
              <a:ext uri="{FF2B5EF4-FFF2-40B4-BE49-F238E27FC236}">
                <a16:creationId xmlns:a16="http://schemas.microsoft.com/office/drawing/2014/main" id="{12E77274-FB24-4993-B1E1-BA65FF8A2A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3">
            <a:extLst>
              <a:ext uri="{FF2B5EF4-FFF2-40B4-BE49-F238E27FC236}">
                <a16:creationId xmlns:a16="http://schemas.microsoft.com/office/drawing/2014/main" id="{1C78FFB0-E16C-4DC6-9E14-BD8BEA52689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9BFFEDA-A390-4718-B129-870457E03786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7" name="Holder 4">
            <a:extLst>
              <a:ext uri="{FF2B5EF4-FFF2-40B4-BE49-F238E27FC236}">
                <a16:creationId xmlns:a16="http://schemas.microsoft.com/office/drawing/2014/main" id="{1AE1E543-5BEF-4110-95D7-E53E0896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6B681-4B78-42D1-A64C-2B47D4C34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294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k object 17">
            <a:extLst>
              <a:ext uri="{FF2B5EF4-FFF2-40B4-BE49-F238E27FC236}">
                <a16:creationId xmlns:a16="http://schemas.microsoft.com/office/drawing/2014/main" id="{A723DFEF-FF75-40B1-93F0-9E7CA2700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908050"/>
            <a:ext cx="10769600" cy="64928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1DCC331-21F3-45B6-9523-59F6DDCE03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" y="6345239"/>
            <a:ext cx="6559551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328F0F3E-C6E4-40E1-983E-690CAAEB61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301" y="6210300"/>
            <a:ext cx="3357033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1200" y="901649"/>
            <a:ext cx="10769600" cy="635000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D06F66BF-11CC-44E2-A617-D3E9CBAB4F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7E7A61-45EA-497D-8FA0-5201EDB69B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262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96939"/>
            <a:ext cx="10769600" cy="615553"/>
          </a:xfrm>
        </p:spPr>
        <p:txBody>
          <a:bodyPr/>
          <a:lstStyle>
            <a:lvl1pPr>
              <a:defRPr sz="4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46867" y="1881188"/>
            <a:ext cx="7298267" cy="307777"/>
          </a:xfrm>
        </p:spPr>
        <p:txBody>
          <a:bodyPr/>
          <a:lstStyle>
            <a:lvl1pPr>
              <a:defRPr sz="2000" b="1" i="1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3757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96939"/>
            <a:ext cx="10769600" cy="615553"/>
          </a:xfrm>
        </p:spPr>
        <p:txBody>
          <a:bodyPr/>
          <a:lstStyle>
            <a:lvl1pPr>
              <a:defRPr sz="4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9540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>
            <a:extLst>
              <a:ext uri="{FF2B5EF4-FFF2-40B4-BE49-F238E27FC236}">
                <a16:creationId xmlns:a16="http://schemas.microsoft.com/office/drawing/2014/main" id="{192CA877-AFE0-4126-8999-68347CF6F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2636839"/>
            <a:ext cx="10769600" cy="85407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" name="bk object 18">
            <a:extLst>
              <a:ext uri="{FF2B5EF4-FFF2-40B4-BE49-F238E27FC236}">
                <a16:creationId xmlns:a16="http://schemas.microsoft.com/office/drawing/2014/main" id="{4C4A6773-111C-4183-8F8F-2D0866459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67" y="1522414"/>
            <a:ext cx="9101667" cy="31210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" name="bk object 19">
            <a:extLst>
              <a:ext uri="{FF2B5EF4-FFF2-40B4-BE49-F238E27FC236}">
                <a16:creationId xmlns:a16="http://schemas.microsoft.com/office/drawing/2014/main" id="{0BB76C23-310D-4701-A34B-A66299E18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984" y="4643439"/>
            <a:ext cx="1581149" cy="8016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" name="bk object 20">
            <a:extLst>
              <a:ext uri="{FF2B5EF4-FFF2-40B4-BE49-F238E27FC236}">
                <a16:creationId xmlns:a16="http://schemas.microsoft.com/office/drawing/2014/main" id="{BCB9DCBE-4B05-42C2-AADB-B2E608052AB4}"/>
              </a:ext>
            </a:extLst>
          </p:cNvPr>
          <p:cNvSpPr>
            <a:spLocks/>
          </p:cNvSpPr>
          <p:nvPr/>
        </p:nvSpPr>
        <p:spPr bwMode="auto">
          <a:xfrm>
            <a:off x="5484284" y="4633914"/>
            <a:ext cx="1606549" cy="820737"/>
          </a:xfrm>
          <a:custGeom>
            <a:avLst/>
            <a:gdLst>
              <a:gd name="T0" fmla="*/ 0 w 1204595"/>
              <a:gd name="T1" fmla="*/ 819748 h 821054"/>
              <a:gd name="T2" fmla="*/ 1205050 w 1204595"/>
              <a:gd name="T3" fmla="*/ 819748 h 821054"/>
              <a:gd name="T4" fmla="*/ 1205050 w 1204595"/>
              <a:gd name="T5" fmla="*/ 0 h 821054"/>
              <a:gd name="T6" fmla="*/ 0 w 1204595"/>
              <a:gd name="T7" fmla="*/ 0 h 821054"/>
              <a:gd name="T8" fmla="*/ 0 w 1204595"/>
              <a:gd name="T9" fmla="*/ 819748 h 8210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4595" h="821054">
                <a:moveTo>
                  <a:pt x="0" y="820699"/>
                </a:moveTo>
                <a:lnTo>
                  <a:pt x="1204099" y="820699"/>
                </a:lnTo>
                <a:lnTo>
                  <a:pt x="1204099" y="0"/>
                </a:lnTo>
                <a:lnTo>
                  <a:pt x="0" y="0"/>
                </a:lnTo>
                <a:lnTo>
                  <a:pt x="0" y="820699"/>
                </a:lnTo>
                <a:close/>
              </a:path>
            </a:pathLst>
          </a:custGeom>
          <a:noFill/>
          <a:ln w="19050">
            <a:solidFill>
              <a:srgbClr val="C4BA8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800"/>
          </a:p>
        </p:txBody>
      </p:sp>
      <p:sp>
        <p:nvSpPr>
          <p:cNvPr id="7" name="bk object 21">
            <a:extLst>
              <a:ext uri="{FF2B5EF4-FFF2-40B4-BE49-F238E27FC236}">
                <a16:creationId xmlns:a16="http://schemas.microsoft.com/office/drawing/2014/main" id="{6C0E6935-0E39-4BBE-82F4-3A47C64D2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4934" y="4643439"/>
            <a:ext cx="2002367" cy="80168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" name="bk object 22">
            <a:extLst>
              <a:ext uri="{FF2B5EF4-FFF2-40B4-BE49-F238E27FC236}">
                <a16:creationId xmlns:a16="http://schemas.microsoft.com/office/drawing/2014/main" id="{544677B3-CAAC-405D-B5BA-966DF9CAEF82}"/>
              </a:ext>
            </a:extLst>
          </p:cNvPr>
          <p:cNvSpPr>
            <a:spLocks/>
          </p:cNvSpPr>
          <p:nvPr/>
        </p:nvSpPr>
        <p:spPr bwMode="auto">
          <a:xfrm>
            <a:off x="9402234" y="4633914"/>
            <a:ext cx="2029884" cy="820737"/>
          </a:xfrm>
          <a:custGeom>
            <a:avLst/>
            <a:gdLst>
              <a:gd name="T0" fmla="*/ 0 w 1522095"/>
              <a:gd name="T1" fmla="*/ 819748 h 821054"/>
              <a:gd name="T2" fmla="*/ 1522540 w 1522095"/>
              <a:gd name="T3" fmla="*/ 819748 h 821054"/>
              <a:gd name="T4" fmla="*/ 1522540 w 1522095"/>
              <a:gd name="T5" fmla="*/ 0 h 821054"/>
              <a:gd name="T6" fmla="*/ 0 w 1522095"/>
              <a:gd name="T7" fmla="*/ 0 h 821054"/>
              <a:gd name="T8" fmla="*/ 0 w 1522095"/>
              <a:gd name="T9" fmla="*/ 819748 h 8210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2095" h="821054">
                <a:moveTo>
                  <a:pt x="0" y="820699"/>
                </a:moveTo>
                <a:lnTo>
                  <a:pt x="1521586" y="820699"/>
                </a:lnTo>
                <a:lnTo>
                  <a:pt x="1521586" y="0"/>
                </a:lnTo>
                <a:lnTo>
                  <a:pt x="0" y="0"/>
                </a:lnTo>
                <a:lnTo>
                  <a:pt x="0" y="820699"/>
                </a:lnTo>
                <a:close/>
              </a:path>
            </a:pathLst>
          </a:custGeom>
          <a:noFill/>
          <a:ln w="19049">
            <a:solidFill>
              <a:srgbClr val="C4BA8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800"/>
          </a:p>
        </p:txBody>
      </p:sp>
      <p:sp>
        <p:nvSpPr>
          <p:cNvPr id="9" name="bk object 23">
            <a:extLst>
              <a:ext uri="{FF2B5EF4-FFF2-40B4-BE49-F238E27FC236}">
                <a16:creationId xmlns:a16="http://schemas.microsoft.com/office/drawing/2014/main" id="{EDC5FE38-47C3-417D-8F34-343544BB1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8134" y="4643439"/>
            <a:ext cx="702733" cy="80168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" name="bk object 24">
            <a:extLst>
              <a:ext uri="{FF2B5EF4-FFF2-40B4-BE49-F238E27FC236}">
                <a16:creationId xmlns:a16="http://schemas.microsoft.com/office/drawing/2014/main" id="{5A4F23C7-DA62-43CA-BE98-12F6B720C894}"/>
              </a:ext>
            </a:extLst>
          </p:cNvPr>
          <p:cNvSpPr>
            <a:spLocks/>
          </p:cNvSpPr>
          <p:nvPr/>
        </p:nvSpPr>
        <p:spPr bwMode="auto">
          <a:xfrm>
            <a:off x="7065433" y="4633914"/>
            <a:ext cx="730251" cy="820737"/>
          </a:xfrm>
          <a:custGeom>
            <a:avLst/>
            <a:gdLst>
              <a:gd name="T0" fmla="*/ 0 w 547370"/>
              <a:gd name="T1" fmla="*/ 819748 h 821054"/>
              <a:gd name="T2" fmla="*/ 547955 w 547370"/>
              <a:gd name="T3" fmla="*/ 819748 h 821054"/>
              <a:gd name="T4" fmla="*/ 547955 w 547370"/>
              <a:gd name="T5" fmla="*/ 0 h 821054"/>
              <a:gd name="T6" fmla="*/ 0 w 547370"/>
              <a:gd name="T7" fmla="*/ 0 h 821054"/>
              <a:gd name="T8" fmla="*/ 0 w 547370"/>
              <a:gd name="T9" fmla="*/ 819748 h 8210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7370" h="821054">
                <a:moveTo>
                  <a:pt x="0" y="820699"/>
                </a:moveTo>
                <a:lnTo>
                  <a:pt x="547001" y="820699"/>
                </a:lnTo>
                <a:lnTo>
                  <a:pt x="547001" y="0"/>
                </a:lnTo>
                <a:lnTo>
                  <a:pt x="0" y="0"/>
                </a:lnTo>
                <a:lnTo>
                  <a:pt x="0" y="820699"/>
                </a:lnTo>
                <a:close/>
              </a:path>
            </a:pathLst>
          </a:custGeom>
          <a:noFill/>
          <a:ln w="19050">
            <a:solidFill>
              <a:srgbClr val="C4BA8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800"/>
          </a:p>
        </p:txBody>
      </p:sp>
      <p:sp>
        <p:nvSpPr>
          <p:cNvPr id="11" name="bk object 25">
            <a:extLst>
              <a:ext uri="{FF2B5EF4-FFF2-40B4-BE49-F238E27FC236}">
                <a16:creationId xmlns:a16="http://schemas.microsoft.com/office/drawing/2014/main" id="{E445E003-4E8C-4A93-9D47-E774CFC30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5984" y="4643439"/>
            <a:ext cx="1651000" cy="801687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2" name="bk object 26">
            <a:extLst>
              <a:ext uri="{FF2B5EF4-FFF2-40B4-BE49-F238E27FC236}">
                <a16:creationId xmlns:a16="http://schemas.microsoft.com/office/drawing/2014/main" id="{8C5112C4-0E1E-46A6-9EEB-657B406693D2}"/>
              </a:ext>
            </a:extLst>
          </p:cNvPr>
          <p:cNvSpPr>
            <a:spLocks/>
          </p:cNvSpPr>
          <p:nvPr/>
        </p:nvSpPr>
        <p:spPr bwMode="auto">
          <a:xfrm>
            <a:off x="3833285" y="4633914"/>
            <a:ext cx="1678516" cy="820737"/>
          </a:xfrm>
          <a:custGeom>
            <a:avLst/>
            <a:gdLst>
              <a:gd name="T0" fmla="*/ 0 w 1257935"/>
              <a:gd name="T1" fmla="*/ 819748 h 821054"/>
              <a:gd name="T2" fmla="*/ 1260309 w 1257935"/>
              <a:gd name="T3" fmla="*/ 819748 h 821054"/>
              <a:gd name="T4" fmla="*/ 1260309 w 1257935"/>
              <a:gd name="T5" fmla="*/ 0 h 821054"/>
              <a:gd name="T6" fmla="*/ 0 w 1257935"/>
              <a:gd name="T7" fmla="*/ 0 h 821054"/>
              <a:gd name="T8" fmla="*/ 0 w 1257935"/>
              <a:gd name="T9" fmla="*/ 819748 h 8210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7935" h="821054">
                <a:moveTo>
                  <a:pt x="0" y="820699"/>
                </a:moveTo>
                <a:lnTo>
                  <a:pt x="1257452" y="820699"/>
                </a:lnTo>
                <a:lnTo>
                  <a:pt x="1257452" y="0"/>
                </a:lnTo>
                <a:lnTo>
                  <a:pt x="0" y="0"/>
                </a:lnTo>
                <a:lnTo>
                  <a:pt x="0" y="820699"/>
                </a:lnTo>
                <a:close/>
              </a:path>
            </a:pathLst>
          </a:custGeom>
          <a:noFill/>
          <a:ln w="19050">
            <a:solidFill>
              <a:srgbClr val="C4BA8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800"/>
          </a:p>
        </p:txBody>
      </p:sp>
      <p:sp>
        <p:nvSpPr>
          <p:cNvPr id="13" name="bk object 27">
            <a:extLst>
              <a:ext uri="{FF2B5EF4-FFF2-40B4-BE49-F238E27FC236}">
                <a16:creationId xmlns:a16="http://schemas.microsoft.com/office/drawing/2014/main" id="{1E6EDB85-D5DA-4E6E-BC3D-9D5E843FE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0868" y="4643439"/>
            <a:ext cx="1589617" cy="801687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4" name="bk object 28">
            <a:extLst>
              <a:ext uri="{FF2B5EF4-FFF2-40B4-BE49-F238E27FC236}">
                <a16:creationId xmlns:a16="http://schemas.microsoft.com/office/drawing/2014/main" id="{12146AE3-0F15-4310-81DE-F615FBFFFF0B}"/>
              </a:ext>
            </a:extLst>
          </p:cNvPr>
          <p:cNvSpPr>
            <a:spLocks/>
          </p:cNvSpPr>
          <p:nvPr/>
        </p:nvSpPr>
        <p:spPr bwMode="auto">
          <a:xfrm>
            <a:off x="7768167" y="4633914"/>
            <a:ext cx="1617133" cy="820737"/>
          </a:xfrm>
          <a:custGeom>
            <a:avLst/>
            <a:gdLst>
              <a:gd name="T0" fmla="*/ 0 w 1211579"/>
              <a:gd name="T1" fmla="*/ 819748 h 821054"/>
              <a:gd name="T2" fmla="*/ 1214798 w 1211579"/>
              <a:gd name="T3" fmla="*/ 819748 h 821054"/>
              <a:gd name="T4" fmla="*/ 1214798 w 1211579"/>
              <a:gd name="T5" fmla="*/ 0 h 821054"/>
              <a:gd name="T6" fmla="*/ 0 w 1211579"/>
              <a:gd name="T7" fmla="*/ 0 h 821054"/>
              <a:gd name="T8" fmla="*/ 0 w 1211579"/>
              <a:gd name="T9" fmla="*/ 819748 h 8210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11579" h="821054">
                <a:moveTo>
                  <a:pt x="0" y="820699"/>
                </a:moveTo>
                <a:lnTo>
                  <a:pt x="1210983" y="820699"/>
                </a:lnTo>
                <a:lnTo>
                  <a:pt x="1210983" y="0"/>
                </a:lnTo>
                <a:lnTo>
                  <a:pt x="0" y="0"/>
                </a:lnTo>
                <a:lnTo>
                  <a:pt x="0" y="820699"/>
                </a:lnTo>
                <a:close/>
              </a:path>
            </a:pathLst>
          </a:custGeom>
          <a:noFill/>
          <a:ln w="19050">
            <a:solidFill>
              <a:srgbClr val="C4BA8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800"/>
          </a:p>
        </p:txBody>
      </p:sp>
      <p:sp>
        <p:nvSpPr>
          <p:cNvPr id="15" name="bk object 29">
            <a:extLst>
              <a:ext uri="{FF2B5EF4-FFF2-40B4-BE49-F238E27FC236}">
                <a16:creationId xmlns:a16="http://schemas.microsoft.com/office/drawing/2014/main" id="{DCB22316-DB4E-4C78-B2E0-CC153BE33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334" y="3760789"/>
            <a:ext cx="1595967" cy="847725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6" name="bk object 30">
            <a:extLst>
              <a:ext uri="{FF2B5EF4-FFF2-40B4-BE49-F238E27FC236}">
                <a16:creationId xmlns:a16="http://schemas.microsoft.com/office/drawing/2014/main" id="{E34AC8E7-F60B-4BDB-BA4C-F903AB127FF4}"/>
              </a:ext>
            </a:extLst>
          </p:cNvPr>
          <p:cNvSpPr>
            <a:spLocks/>
          </p:cNvSpPr>
          <p:nvPr/>
        </p:nvSpPr>
        <p:spPr bwMode="auto">
          <a:xfrm>
            <a:off x="9808634" y="3751264"/>
            <a:ext cx="1623484" cy="866775"/>
          </a:xfrm>
          <a:custGeom>
            <a:avLst/>
            <a:gdLst>
              <a:gd name="T0" fmla="*/ 0 w 1217295"/>
              <a:gd name="T1" fmla="*/ 868036 h 866139"/>
              <a:gd name="T2" fmla="*/ 1217652 w 1217295"/>
              <a:gd name="T3" fmla="*/ 868036 h 866139"/>
              <a:gd name="T4" fmla="*/ 1217652 w 1217295"/>
              <a:gd name="T5" fmla="*/ 0 h 866139"/>
              <a:gd name="T6" fmla="*/ 0 w 1217295"/>
              <a:gd name="T7" fmla="*/ 0 h 866139"/>
              <a:gd name="T8" fmla="*/ 0 w 1217295"/>
              <a:gd name="T9" fmla="*/ 868036 h 866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17295" h="866139">
                <a:moveTo>
                  <a:pt x="0" y="866127"/>
                </a:moveTo>
                <a:lnTo>
                  <a:pt x="1216698" y="866127"/>
                </a:lnTo>
                <a:lnTo>
                  <a:pt x="1216698" y="0"/>
                </a:lnTo>
                <a:lnTo>
                  <a:pt x="0" y="0"/>
                </a:lnTo>
                <a:lnTo>
                  <a:pt x="0" y="866127"/>
                </a:lnTo>
                <a:close/>
              </a:path>
            </a:pathLst>
          </a:custGeom>
          <a:noFill/>
          <a:ln w="19050">
            <a:solidFill>
              <a:srgbClr val="C4BA8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800"/>
          </a:p>
        </p:txBody>
      </p:sp>
      <p:sp>
        <p:nvSpPr>
          <p:cNvPr id="17" name="bk object 31">
            <a:extLst>
              <a:ext uri="{FF2B5EF4-FFF2-40B4-BE49-F238E27FC236}">
                <a16:creationId xmlns:a16="http://schemas.microsoft.com/office/drawing/2014/main" id="{CD5C7544-04F5-4284-BBBA-0677E9CB2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5567" y="2914650"/>
            <a:ext cx="1591733" cy="801688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8" name="bk object 32">
            <a:extLst>
              <a:ext uri="{FF2B5EF4-FFF2-40B4-BE49-F238E27FC236}">
                <a16:creationId xmlns:a16="http://schemas.microsoft.com/office/drawing/2014/main" id="{00856871-B981-4058-91DE-9EA52335E4C2}"/>
              </a:ext>
            </a:extLst>
          </p:cNvPr>
          <p:cNvSpPr>
            <a:spLocks/>
          </p:cNvSpPr>
          <p:nvPr/>
        </p:nvSpPr>
        <p:spPr bwMode="auto">
          <a:xfrm>
            <a:off x="9812867" y="2905125"/>
            <a:ext cx="1617133" cy="820738"/>
          </a:xfrm>
          <a:custGeom>
            <a:avLst/>
            <a:gdLst>
              <a:gd name="T0" fmla="*/ 0 w 1212850"/>
              <a:gd name="T1" fmla="*/ 819751 h 821054"/>
              <a:gd name="T2" fmla="*/ 1212443 w 1212850"/>
              <a:gd name="T3" fmla="*/ 819751 h 821054"/>
              <a:gd name="T4" fmla="*/ 1212443 w 1212850"/>
              <a:gd name="T5" fmla="*/ 0 h 821054"/>
              <a:gd name="T6" fmla="*/ 0 w 1212850"/>
              <a:gd name="T7" fmla="*/ 0 h 821054"/>
              <a:gd name="T8" fmla="*/ 0 w 1212850"/>
              <a:gd name="T9" fmla="*/ 819751 h 8210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12850" h="821054">
                <a:moveTo>
                  <a:pt x="0" y="820699"/>
                </a:moveTo>
                <a:lnTo>
                  <a:pt x="1212443" y="820699"/>
                </a:lnTo>
                <a:lnTo>
                  <a:pt x="1212443" y="0"/>
                </a:lnTo>
                <a:lnTo>
                  <a:pt x="0" y="0"/>
                </a:lnTo>
                <a:lnTo>
                  <a:pt x="0" y="820699"/>
                </a:lnTo>
                <a:close/>
              </a:path>
            </a:pathLst>
          </a:custGeom>
          <a:noFill/>
          <a:ln w="19050">
            <a:solidFill>
              <a:srgbClr val="C4BA8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800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1AF07EF4-F10C-44E1-9432-0F7AE67121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" y="6345239"/>
            <a:ext cx="6559551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8B934626-C330-40D6-A56A-38299D7B49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301" y="6210300"/>
            <a:ext cx="3357033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96939"/>
            <a:ext cx="10769600" cy="615553"/>
          </a:xfrm>
        </p:spPr>
        <p:txBody>
          <a:bodyPr/>
          <a:lstStyle>
            <a:lvl1pPr>
              <a:defRPr sz="4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8DE3B8B2-2A61-451B-811F-BB5511FF83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2" name="Holder 4">
            <a:extLst>
              <a:ext uri="{FF2B5EF4-FFF2-40B4-BE49-F238E27FC236}">
                <a16:creationId xmlns:a16="http://schemas.microsoft.com/office/drawing/2014/main" id="{EAC2FD5E-82AF-4908-8A19-4D5333CEA58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AB1FA67E-44AE-410E-A842-D80193581E01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23" name="Holder 5">
            <a:extLst>
              <a:ext uri="{FF2B5EF4-FFF2-40B4-BE49-F238E27FC236}">
                <a16:creationId xmlns:a16="http://schemas.microsoft.com/office/drawing/2014/main" id="{4E5ACC94-294E-449E-AE84-30B96DD4B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FE66D-1E3D-42C8-BF07-509CC842DF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46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B16D0-6EBC-43BC-9F03-0253B6E4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09B2E-28A0-4000-8952-6DDE69E1A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34415-2412-43D0-A019-4ED3BD46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0085-9913-4372-982E-1431CAC349E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F414E-FFF7-4981-82C5-2CA1D3648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63089-2D03-4767-B1E7-A919B392F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2379-37C8-4493-967B-FB389AE1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9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351F2-2B62-4C83-B662-C8BF701D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1D7CE-168A-4762-8AA7-EB4A6B848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12C68-8423-4D92-B593-6ACAF2856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0085-9913-4372-982E-1431CAC349E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D8F53-513C-4C3F-92AD-4A0C2B1E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F12A-CCEF-48FD-B35B-4D56D223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2379-37C8-4493-967B-FB389AE1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9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B1A2B-5403-476E-8519-6AF03BD12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05596-625E-497D-AC31-E19DBDD22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84DFBD-34C5-48AD-9588-02F7CB626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A9FA9-999C-42D1-9B2E-5C59E63B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0085-9913-4372-982E-1431CAC349E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A8B1C-74CB-48B2-9F13-D3762450C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876EC-9E58-407C-B375-9657F339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2379-37C8-4493-967B-FB389AE1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4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1FAFB-52B0-4416-A3FA-3B1284EB2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F6088-7B14-4EDE-8DD4-856A7958C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B69F7-3C53-4819-92EA-6342939CD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176EE-358D-48C5-8ADA-B101E017C1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7BEB82-A32A-4427-AB66-FC55DB3877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817650-9014-4A2C-B7E1-2B0EAA255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0085-9913-4372-982E-1431CAC349E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A4D520-9C4D-427D-81E5-BFB8D4C82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7ECBA4-C9D4-43EB-8F5E-D663CE2F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2379-37C8-4493-967B-FB389AE1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1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4F4B6-4D16-42A6-B3B1-E8A7D89F0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EEC40-3E4B-4CB3-B34E-F13EC585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0085-9913-4372-982E-1431CAC349E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4FBC9B-9766-45DC-80DE-DC7E5862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8AFA5-0A83-44A9-9731-3AB7383D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2379-37C8-4493-967B-FB389AE1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0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E47117-7A9E-4337-AD00-B03CFC84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0085-9913-4372-982E-1431CAC349E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4E683D-6FC3-4D92-A830-FA658E27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8DE86-7256-44F9-AEC2-ED472D34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2379-37C8-4493-967B-FB389AE1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0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156D5-F056-42D7-B7EC-21B301C1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3B702-1244-41FA-AF98-AA5EEF52B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B71FF-FD8F-4A8F-AF64-C106A2493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65915-BF68-4E04-8EB0-B95196278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0085-9913-4372-982E-1431CAC349E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63BE3-0BFF-4CE6-8ACA-FE3C544C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DBEF7-F641-49C7-977C-94DC5288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2379-37C8-4493-967B-FB389AE1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6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A71A-22A1-4C19-A2D2-D5D994F9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C64E27-C7B9-4375-877A-F112DDD5A0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7D133-D14A-4C43-97A4-30A8F78AD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34463-58BD-4095-842F-AA0934C7E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0085-9913-4372-982E-1431CAC349E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227E9-77CB-4529-8420-A883DC53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D5940-84A7-414B-983B-D88537AB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2379-37C8-4493-967B-FB389AE1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7F59F6-B404-49CB-A50E-DBA05872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84AD3-BDD2-4F8A-9134-B468DDE21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20281-B151-4971-AA9E-50D78C779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60085-9913-4372-982E-1431CAC349E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2D7F-398E-4111-80A6-A4E7D00A7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617BA-ACBF-493B-BE94-380CD3AAB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D2379-37C8-4493-967B-FB389AE1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>
            <a:extLst>
              <a:ext uri="{FF2B5EF4-FFF2-40B4-BE49-F238E27FC236}">
                <a16:creationId xmlns:a16="http://schemas.microsoft.com/office/drawing/2014/main" id="{C0057D08-394E-49B3-B60B-61419E1B41B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11200" y="896939"/>
            <a:ext cx="1076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1027" name="Holder 3">
            <a:extLst>
              <a:ext uri="{FF2B5EF4-FFF2-40B4-BE49-F238E27FC236}">
                <a16:creationId xmlns:a16="http://schemas.microsoft.com/office/drawing/2014/main" id="{A72E206D-7F27-4B51-A839-1369F202C1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446867" y="1881188"/>
            <a:ext cx="72982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1D38DACA-C0B8-4249-AFCC-1BF03E1C5C3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4434" y="6378575"/>
            <a:ext cx="39031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0705F6DE-57B4-4F46-AD10-2F213FC471BD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4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80A7AAE-3C8A-48F8-BEB6-2D5C79868F1F}" type="datetimeFigureOut">
              <a:rPr lang="en-US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385A4B03-A009-4D2D-95E0-0C02C248DA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777818" y="6378575"/>
            <a:ext cx="2804583" cy="27699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fld id="{40879742-9FDA-4E6B-9B35-35FACA65E84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2">
            <a:extLst>
              <a:ext uri="{FF2B5EF4-FFF2-40B4-BE49-F238E27FC236}">
                <a16:creationId xmlns:a16="http://schemas.microsoft.com/office/drawing/2014/main" id="{49C9FE29-6E96-4BEA-8755-AA10602E0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" y="6345239"/>
            <a:ext cx="6559551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5">
            <a:extLst>
              <a:ext uri="{FF2B5EF4-FFF2-40B4-BE49-F238E27FC236}">
                <a16:creationId xmlns:a16="http://schemas.microsoft.com/office/drawing/2014/main" id="{6705114E-6CE2-40C1-BF4E-38679AEF2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301" y="6210300"/>
            <a:ext cx="3357033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91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www.canada.ca_en_immigration-2Drefugees-2Dcitizenship_services_immigrate-2Dcanada_express-2Dentry_become-2Dcandidate_eligibility_federal-2Dskilled-2Dworkers.html&amp;d=DwMFAg&amp;c=slrrB7dE8n7gBJbeO0g-IQ&amp;r=MRhaCEHOHzxaTzMpScNo5eGIHnlsYFS4bUAI25juDfo&amp;m=Qenh7CNbgCCZS9-abwo6EE6YWqjCzg1KLTU9x6ONHAU&amp;s=0PPJiLR8pxkDkppukYggANoa_Yw_cOOT37Nc_zrJ790&amp;e=" TargetMode="External"/><Relationship Id="rId7" Type="http://schemas.openxmlformats.org/officeDocument/2006/relationships/hyperlink" Target="https://urldefense.proofpoint.com/v2/url?u=http-3A__www.immigration-2Dquebec.gouv.qc.ca_en_&amp;d=DwMFAg&amp;c=slrrB7dE8n7gBJbeO0g-IQ&amp;r=MRhaCEHOHzxaTzMpScNo5eGIHnlsYFS4bUAI25juDfo&amp;m=Qenh7CNbgCCZS9-abwo6EE6YWqjCzg1KLTU9x6ONHAU&amp;s=y3Ta0Z0J2Vl30SzR-ADm7LMVLDiJ18yLdvUb7klLN-s&amp;e=" TargetMode="External"/><Relationship Id="rId2" Type="http://schemas.openxmlformats.org/officeDocument/2006/relationships/hyperlink" Target="https://www.canada.ca/en/immigration-refugees-citizenship/services/work-canada/permit/temporary/work-permit-typ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ldefense.proofpoint.com/v2/url?u=https-3A__www.canada.ca_en_immigration-2Drefugees-2Dcitizenship_services_immigrate-2Dcanada_provincial-2Dnominees.html&amp;d=DwMFAg&amp;c=slrrB7dE8n7gBJbeO0g-IQ&amp;r=MRhaCEHOHzxaTzMpScNo5eGIHnlsYFS4bUAI25juDfo&amp;m=Qenh7CNbgCCZS9-abwo6EE6YWqjCzg1KLTU9x6ONHAU&amp;s=QcmITQSkQBWeAMdO0WZcHTma9QRwF6nT9q9JuBxq5c4&amp;e=" TargetMode="External"/><Relationship Id="rId5" Type="http://schemas.openxmlformats.org/officeDocument/2006/relationships/hyperlink" Target="https://urldefense.proofpoint.com/v2/url?u=https-3A__www.canada.ca_en_immigration-2Drefugees-2Dcitizenship_services_immigrate-2Dcanada_express-2Dentry_become-2Dcandidate_eligibility_canadian-2Dexperience-2Dclass.html&amp;d=DwMFAg&amp;c=slrrB7dE8n7gBJbeO0g-IQ&amp;r=MRhaCEHOHzxaTzMpScNo5eGIHnlsYFS4bUAI25juDfo&amp;m=Qenh7CNbgCCZS9-abwo6EE6YWqjCzg1KLTU9x6ONHAU&amp;s=JieWjBMJBygbGNjIqrZshwIT7K4cEWK748cqRXlMAf4&amp;e=" TargetMode="External"/><Relationship Id="rId4" Type="http://schemas.openxmlformats.org/officeDocument/2006/relationships/hyperlink" Target="https://urldefense.proofpoint.com/v2/url?u=https-3A__www.canada.ca_en_immigration-2Drefugees-2Dcitizenship_services_immigrate-2Dcanada_express-2Dentry_become-2Dcandidate_eligibility_skilled-2Dtrades.html&amp;d=DwMFAg&amp;c=slrrB7dE8n7gBJbeO0g-IQ&amp;r=MRhaCEHOHzxaTzMpScNo5eGIHnlsYFS4bUAI25juDfo&amp;m=Qenh7CNbgCCZS9-abwo6EE6YWqjCzg1KLTU9x6ONHAU&amp;s=0eMPpa5JeyOVcqsPWxox6e7yDtAybJUjQu92gCiFnOs&amp;e=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rldefense.proofpoint.com/v2/url?u=https-3A__www.canada.ca_en_immigration-2Drefugees-2Dcitizenship_services_application_medical-2Dpolice_police-2Dcertificates_how.html&amp;d=DwMFAg&amp;c=slrrB7dE8n7gBJbeO0g-IQ&amp;r=MRhaCEHOHzxaTzMpScNo5eGIHnlsYFS4bUAI25juDfo&amp;m=Qenh7CNbgCCZS9-abwo6EE6YWqjCzg1KLTU9x6ONHAU&amp;s=NWrXtJCDSIpvB_yS8mkw9o21YZcINcZku_lNNIiv0Wg&amp;e=" TargetMode="External"/><Relationship Id="rId3" Type="http://schemas.openxmlformats.org/officeDocument/2006/relationships/hyperlink" Target="https://urldefense.proofpoint.com/v2/url?u=https-3A__www.canada.ca_en_immigration-2Drefugees-2Dcitizenship_services_work-2Dcanada.html&amp;d=DwMFAg&amp;c=slrrB7dE8n7gBJbeO0g-IQ&amp;r=MRhaCEHOHzxaTzMpScNo5eGIHnlsYFS4bUAI25juDfo&amp;m=Qenh7CNbgCCZS9-abwo6EE6YWqjCzg1KLTU9x6ONHAU&amp;s=nPgwFEAdcbIeigrzOC1ZnpWnsxXQxmJKipa7v0kV6aw&amp;e=" TargetMode="External"/><Relationship Id="rId7" Type="http://schemas.openxmlformats.org/officeDocument/2006/relationships/hyperlink" Target="https://urldefense.proofpoint.com/v2/url?u=https-3A__www.canada.ca_en_immigration-2Drefugees-2Dcitizenship_services_immigrate-2Dcanada_express-2Dentry_become-2Dcandidate_eligibility_language-2Drequirements.html&amp;d=DwMFAg&amp;c=slrrB7dE8n7gBJbeO0g-IQ&amp;r=MRhaCEHOHzxaTzMpScNo5eGIHnlsYFS4bUAI25juDfo&amp;m=Qenh7CNbgCCZS9-abwo6EE6YWqjCzg1KLTU9x6ONHAU&amp;s=EgN4tVTY_Razg8xxxR-LjtxAPmcrJrbwIeGju2UVa6k&amp;e=" TargetMode="External"/><Relationship Id="rId2" Type="http://schemas.openxmlformats.org/officeDocument/2006/relationships/hyperlink" Target="https://urldefense.proofpoint.com/v2/url?u=https-3A__www.canada.ca_en_immigration-2Drefugees-2Dcitizenship_services_study-2Dcanada_study-2Dpermit.html&amp;d=DwMFAg&amp;c=slrrB7dE8n7gBJbeO0g-IQ&amp;r=MRhaCEHOHzxaTzMpScNo5eGIHnlsYFS4bUAI25juDfo&amp;m=Qenh7CNbgCCZS9-abwo6EE6YWqjCzg1KLTU9x6ONHAU&amp;s=OND_b4MyJjudyH1zp3dnulAAZmlFM1KBU4L5cbf0Mk4&amp;e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ldefense.proofpoint.com/v2/url?u=https-3A__www.canada.ca_en_immigration-2Drefugees-2Dcitizenship_services_new-2Dimmigrants_prepare-2Dlife-2Dcanada_prepare-2Dwork_credential-2Dassessment_process.html-3F-5Fga-3D2.246823874.733434140.1524488985-2D926392089.1518447118&amp;d=DwMFAg&amp;c=slrrB7dE8n7gBJbeO0g-IQ&amp;r=MRhaCEHOHzxaTzMpScNo5eGIHnlsYFS4bUAI25juDfo&amp;m=Qenh7CNbgCCZS9-abwo6EE6YWqjCzg1KLTU9x6ONHAU&amp;s=fteu93_22af9gz1YvzydQbRrtgklD2373f46-MN6ckg&amp;e=" TargetMode="External"/><Relationship Id="rId5" Type="http://schemas.openxmlformats.org/officeDocument/2006/relationships/hyperlink" Target="https://urldefense.proofpoint.com/v2/url?u=https-3A__www.canada.ca_en_immigration-2Drefugees-2Dcitizenship_services_immigrate-2Dcanada_atlantic-2Dimmigration-2Dpilot.html&amp;d=DwMFAg&amp;c=slrrB7dE8n7gBJbeO0g-IQ&amp;r=MRhaCEHOHzxaTzMpScNo5eGIHnlsYFS4bUAI25juDfo&amp;m=Qenh7CNbgCCZS9-abwo6EE6YWqjCzg1KLTU9x6ONHAU&amp;s=aMPzsb5pVJy5jZE9DR92BeaZHTJEICnFrVTAc78teaw&amp;e=" TargetMode="External"/><Relationship Id="rId4" Type="http://schemas.openxmlformats.org/officeDocument/2006/relationships/hyperlink" Target="https://urldefense.proofpoint.com/v2/url?u=https-3A__www.canada.ca_en_immigration-2Drefugees-2Dcitizenship_services_canadians_international-2Dexperience-2Dcanada_about.html&amp;d=DwMFAg&amp;c=slrrB7dE8n7gBJbeO0g-IQ&amp;r=MRhaCEHOHzxaTzMpScNo5eGIHnlsYFS4bUAI25juDfo&amp;m=Qenh7CNbgCCZS9-abwo6EE6YWqjCzg1KLTU9x6ONHAU&amp;s=pDLbQnT0SN_CpcPWkhIV58dnppTSuIQnSudSwYIBLCQ&amp;e=" TargetMode="External"/><Relationship Id="rId9" Type="http://schemas.openxmlformats.org/officeDocument/2006/relationships/hyperlink" Target="https://urldefense.proofpoint.com/v2/url?u=https-3A__www.canada.ca_en_immigration-2Drefugees-2Dcitizenship_services_immigrate-2Dcanada_express-2Dentry_become-2Dcandidate_eligibility_find-2Dnational-2Doccupation-2Dcode.html&amp;d=DwMFAg&amp;c=slrrB7dE8n7gBJbeO0g-IQ&amp;r=MRhaCEHOHzxaTzMpScNo5eGIHnlsYFS4bUAI25juDfo&amp;m=Qenh7CNbgCCZS9-abwo6EE6YWqjCzg1KLTU9x6ONHAU&amp;s=dVVlcEiKbD6Vnrgk9r_muD6kft9peg5NTxUgNbYNLVE&amp;e=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mailto:CNGNYquestions@international.gc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67CC4B4-C1EB-46F1-B911-446157881BAF}"/>
              </a:ext>
            </a:extLst>
          </p:cNvPr>
          <p:cNvSpPr/>
          <p:nvPr/>
        </p:nvSpPr>
        <p:spPr>
          <a:xfrm>
            <a:off x="6241811" y="1524001"/>
            <a:ext cx="4153702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 panose="020B0603020202020204" pitchFamily="34" charset="0"/>
              </a:rPr>
              <a:t>Express </a:t>
            </a:r>
          </a:p>
          <a:p>
            <a:pPr algn="ctr">
              <a:defRPr/>
            </a:pPr>
            <a:r>
              <a:rPr lang="en-US" sz="8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 panose="020B0603020202020204" pitchFamily="34" charset="0"/>
              </a:rPr>
              <a:t>Entry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B100B-4B17-4E93-B5D1-23A191F30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2011"/>
            <a:ext cx="10515600" cy="1408677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CA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Thank you for attending our presentation on Wednesday, February 9, 2022 in Bird Library.</a:t>
            </a:r>
            <a:br>
              <a:rPr kumimoji="0" lang="en-CA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kumimoji="0" lang="en-CA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kumimoji="0" lang="en-CA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To find out more information in regards to working in Canada please consult the following link:</a:t>
            </a:r>
            <a:br>
              <a:rPr kumimoji="0" lang="en-CA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kumimoji="0" lang="en-CA" altLang="en-US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Types of Work Permits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D38CAB1-8325-419F-9DBD-4CB33ABA6E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985359"/>
            <a:ext cx="10919912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As mentioned during the presentation, Express Entry is used to manage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applications for permanent residence for the following programs: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·        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Federal Skilled Worker Program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·        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Federal Skilled Trades Program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·        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Canadian Experience Class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 Federal Skilled Worker Program is currently on pause. Provinces and territories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can also recruit candidates from the Express Entry pool through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Provincial Nominee Program (PNP)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to meet local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labour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market needs.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he province of Quebec does not have a PNP.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Please consult their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7"/>
              </a:rPr>
              <a:t>immigration website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to learn more about their programs.</a:t>
            </a:r>
          </a:p>
        </p:txBody>
      </p:sp>
    </p:spTree>
    <p:extLst>
      <p:ext uri="{BB962C8B-B14F-4D97-AF65-F5344CB8AC3E}">
        <p14:creationId xmlns:p14="http://schemas.microsoft.com/office/powerpoint/2010/main" val="105461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5BFD8-14EB-4685-B43E-E86F9A20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CA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Additional Links:</a:t>
            </a:r>
            <a:br>
              <a:rPr kumimoji="0" lang="en-CA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32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9BC545C-EA7F-46FF-987B-BA6A1AA000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92917"/>
            <a:ext cx="475803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Study Permit Information</a:t>
            </a:r>
            <a:endParaRPr kumimoji="0" lang="en-CA" altLang="en-US" sz="2000" b="0" i="0" u="sng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sng" strike="noStrike" cap="none" normalizeH="0" baseline="0" dirty="0">
                <a:ln>
                  <a:noFill/>
                </a:ln>
                <a:solidFill>
                  <a:srgbClr val="1F497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Work Permit</a:t>
            </a:r>
            <a:endParaRPr kumimoji="0" lang="en-CA" altLang="en-US" sz="2000" b="0" i="0" u="sng" strike="noStrike" cap="none" normalizeH="0" baseline="0" dirty="0">
              <a:ln>
                <a:noFill/>
              </a:ln>
              <a:solidFill>
                <a:srgbClr val="1F497D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International Experience Canada</a:t>
            </a:r>
            <a:endParaRPr kumimoji="0" lang="en-CA" altLang="en-US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Atlantic Immigration Pilot</a:t>
            </a:r>
            <a:endParaRPr kumimoji="0" lang="en-CA" altLang="en-US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Credential Assessment Process</a:t>
            </a:r>
            <a:endParaRPr kumimoji="0" lang="en-CA" altLang="en-US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7"/>
              </a:rPr>
              <a:t>Language requirements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hlinkClick r:id="rId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8"/>
              </a:rPr>
              <a:t>How to Get a Police Certificate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hlinkClick r:id="rId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9"/>
              </a:rPr>
              <a:t>National Occupational Classification</a:t>
            </a:r>
            <a:endParaRPr kumimoji="0" lang="en-CA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4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C9BCDE5-3D42-4578-86B3-98BE7AC3A0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7488" y="1683281"/>
            <a:ext cx="972318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Thank you for your participation and your interest in Canada.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If you have any questions please send a message 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CNGNYquestions@international.gc.ca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 Migration Team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Consulate General of Canada, NY </a:t>
            </a:r>
          </a:p>
        </p:txBody>
      </p:sp>
      <p:pic>
        <p:nvPicPr>
          <p:cNvPr id="3074" name="Picture 2" descr="1795b59998f772f6c2">
            <a:extLst>
              <a:ext uri="{FF2B5EF4-FFF2-40B4-BE49-F238E27FC236}">
                <a16:creationId xmlns:a16="http://schemas.microsoft.com/office/drawing/2014/main" id="{067F4A56-788C-4B20-AF61-EF65863D9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359" y="3574519"/>
            <a:ext cx="2486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429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207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Verdana</vt:lpstr>
      <vt:lpstr>Office Theme</vt:lpstr>
      <vt:lpstr>1_Office Theme</vt:lpstr>
      <vt:lpstr>PowerPoint Presentation</vt:lpstr>
      <vt:lpstr>Thank you for attending our presentation on Wednesday, February 9, 2022 in Bird Library.   To find out more information in regards to working in Canada please consult the following link:  Types of Work Permits </vt:lpstr>
      <vt:lpstr>Additional Links: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 Entry to Canada</dc:title>
  <dc:creator>Mary Idzior</dc:creator>
  <cp:lastModifiedBy>Angelina Romano Stroup</cp:lastModifiedBy>
  <cp:revision>2</cp:revision>
  <dcterms:created xsi:type="dcterms:W3CDTF">2022-02-17T19:14:20Z</dcterms:created>
  <dcterms:modified xsi:type="dcterms:W3CDTF">2022-02-18T18:42:40Z</dcterms:modified>
</cp:coreProperties>
</file>