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68"/>
  </p:notesMasterIdLst>
  <p:handoutMasterIdLst>
    <p:handoutMasterId r:id="rId69"/>
  </p:handoutMasterIdLst>
  <p:sldIdLst>
    <p:sldId id="268" r:id="rId2"/>
    <p:sldId id="288" r:id="rId3"/>
    <p:sldId id="332" r:id="rId4"/>
    <p:sldId id="333" r:id="rId5"/>
    <p:sldId id="273" r:id="rId6"/>
    <p:sldId id="334" r:id="rId7"/>
    <p:sldId id="336" r:id="rId8"/>
    <p:sldId id="276" r:id="rId9"/>
    <p:sldId id="339" r:id="rId10"/>
    <p:sldId id="340" r:id="rId11"/>
    <p:sldId id="304" r:id="rId12"/>
    <p:sldId id="277" r:id="rId13"/>
    <p:sldId id="342" r:id="rId14"/>
    <p:sldId id="262" r:id="rId15"/>
    <p:sldId id="329" r:id="rId16"/>
    <p:sldId id="337" r:id="rId17"/>
    <p:sldId id="395" r:id="rId18"/>
    <p:sldId id="338" r:id="rId19"/>
    <p:sldId id="330" r:id="rId20"/>
    <p:sldId id="331" r:id="rId21"/>
    <p:sldId id="358" r:id="rId22"/>
    <p:sldId id="343" r:id="rId23"/>
    <p:sldId id="360" r:id="rId24"/>
    <p:sldId id="270" r:id="rId25"/>
    <p:sldId id="345" r:id="rId26"/>
    <p:sldId id="344" r:id="rId27"/>
    <p:sldId id="346" r:id="rId28"/>
    <p:sldId id="367" r:id="rId29"/>
    <p:sldId id="368" r:id="rId30"/>
    <p:sldId id="373" r:id="rId31"/>
    <p:sldId id="376" r:id="rId32"/>
    <p:sldId id="377" r:id="rId33"/>
    <p:sldId id="374" r:id="rId34"/>
    <p:sldId id="378" r:id="rId35"/>
    <p:sldId id="379" r:id="rId36"/>
    <p:sldId id="380" r:id="rId37"/>
    <p:sldId id="383" r:id="rId38"/>
    <p:sldId id="392" r:id="rId39"/>
    <p:sldId id="390" r:id="rId40"/>
    <p:sldId id="348" r:id="rId41"/>
    <p:sldId id="387" r:id="rId42"/>
    <p:sldId id="384" r:id="rId43"/>
    <p:sldId id="306" r:id="rId44"/>
    <p:sldId id="349" r:id="rId45"/>
    <p:sldId id="289" r:id="rId46"/>
    <p:sldId id="292" r:id="rId47"/>
    <p:sldId id="313" r:id="rId48"/>
    <p:sldId id="350" r:id="rId49"/>
    <p:sldId id="314" r:id="rId50"/>
    <p:sldId id="351" r:id="rId51"/>
    <p:sldId id="352" r:id="rId52"/>
    <p:sldId id="312" r:id="rId53"/>
    <p:sldId id="307" r:id="rId54"/>
    <p:sldId id="353" r:id="rId55"/>
    <p:sldId id="315" r:id="rId56"/>
    <p:sldId id="316" r:id="rId57"/>
    <p:sldId id="355" r:id="rId58"/>
    <p:sldId id="356" r:id="rId59"/>
    <p:sldId id="354" r:id="rId60"/>
    <p:sldId id="357" r:id="rId61"/>
    <p:sldId id="317" r:id="rId62"/>
    <p:sldId id="318" r:id="rId63"/>
    <p:sldId id="319" r:id="rId64"/>
    <p:sldId id="321" r:id="rId65"/>
    <p:sldId id="322" r:id="rId66"/>
    <p:sldId id="364"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403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ie Dievendorf" initials="AD" lastIdx="1" clrIdx="0">
    <p:extLst>
      <p:ext uri="{19B8F6BF-5375-455C-9EA6-DF929625EA0E}">
        <p15:presenceInfo xmlns:p15="http://schemas.microsoft.com/office/powerpoint/2012/main" userId="S-1-5-21-3013702657-1617284395-3241962471-30118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3E3D3C"/>
    <a:srgbClr val="F62D28"/>
    <a:srgbClr val="E25414"/>
    <a:srgbClr val="6F777D"/>
    <a:srgbClr val="D44500"/>
    <a:srgbClr val="F86226"/>
    <a:srgbClr val="E04616"/>
    <a:srgbClr val="C42F16"/>
    <a:srgbClr val="C23018"/>
    <a:srgbClr val="E8EA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221" autoAdjust="0"/>
    <p:restoredTop sz="96357" autoAdjust="0"/>
  </p:normalViewPr>
  <p:slideViewPr>
    <p:cSldViewPr snapToGrid="0" snapToObjects="1" showGuides="1">
      <p:cViewPr varScale="1">
        <p:scale>
          <a:sx n="110" d="100"/>
          <a:sy n="110" d="100"/>
        </p:scale>
        <p:origin x="1080" y="96"/>
      </p:cViewPr>
      <p:guideLst>
        <p:guide orient="horz" pos="2160"/>
        <p:guide pos="3840"/>
        <p:guide pos="4032"/>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snapToObjects="1" showGuides="1">
      <p:cViewPr varScale="1">
        <p:scale>
          <a:sx n="168" d="100"/>
          <a:sy n="168" d="100"/>
        </p:scale>
        <p:origin x="5192" y="2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dirty="0"/>
              <a:t>Average</a:t>
            </a:r>
            <a:r>
              <a:rPr lang="en-US" sz="2000" baseline="0" dirty="0"/>
              <a:t> OPT processing times based on receipt date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20384049997474"/>
          <c:y val="0.13974136213431559"/>
          <c:w val="0.86469696465617907"/>
          <c:h val="0.72541421885496449"/>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Sheet1!$A$2:$A$8</c:f>
              <c:strCache>
                <c:ptCount val="7"/>
                <c:pt idx="0">
                  <c:v>Dec 16-31</c:v>
                </c:pt>
                <c:pt idx="1">
                  <c:v>Dec 1-15</c:v>
                </c:pt>
                <c:pt idx="2">
                  <c:v>Nov 16-30</c:v>
                </c:pt>
                <c:pt idx="3">
                  <c:v>Nov 1-15</c:v>
                </c:pt>
                <c:pt idx="4">
                  <c:v>Oct 16-31</c:v>
                </c:pt>
                <c:pt idx="5">
                  <c:v>Oct 1-15</c:v>
                </c:pt>
                <c:pt idx="6">
                  <c:v>Sept16-30</c:v>
                </c:pt>
              </c:strCache>
            </c:strRef>
          </c:cat>
          <c:val>
            <c:numRef>
              <c:f>Sheet1!$B$2:$B$8</c:f>
              <c:numCache>
                <c:formatCode>General</c:formatCode>
                <c:ptCount val="7"/>
                <c:pt idx="0">
                  <c:v>72</c:v>
                </c:pt>
                <c:pt idx="1">
                  <c:v>96</c:v>
                </c:pt>
                <c:pt idx="2">
                  <c:v>110</c:v>
                </c:pt>
                <c:pt idx="3">
                  <c:v>113</c:v>
                </c:pt>
                <c:pt idx="4">
                  <c:v>58</c:v>
                </c:pt>
                <c:pt idx="5">
                  <c:v>42</c:v>
                </c:pt>
                <c:pt idx="6">
                  <c:v>38</c:v>
                </c:pt>
              </c:numCache>
            </c:numRef>
          </c:val>
          <c:extLst>
            <c:ext xmlns:c16="http://schemas.microsoft.com/office/drawing/2014/chart" uri="{C3380CC4-5D6E-409C-BE32-E72D297353CC}">
              <c16:uniqueId val="{00000000-48B1-4D44-A342-DAA96378AC4D}"/>
            </c:ext>
          </c:extLst>
        </c:ser>
        <c:ser>
          <c:idx val="1"/>
          <c:order val="1"/>
          <c:tx>
            <c:strRef>
              <c:f>Sheet1!$C$1</c:f>
              <c:strCache>
                <c:ptCount val="1"/>
                <c:pt idx="0">
                  <c:v>Series 2</c:v>
                </c:pt>
              </c:strCache>
            </c:strRef>
          </c:tx>
          <c:spPr>
            <a:solidFill>
              <a:schemeClr val="accent2"/>
            </a:solidFill>
            <a:ln>
              <a:noFill/>
            </a:ln>
            <a:effectLst/>
          </c:spPr>
          <c:invertIfNegative val="0"/>
          <c:cat>
            <c:strRef>
              <c:f>Sheet1!$A$2:$A$8</c:f>
              <c:strCache>
                <c:ptCount val="7"/>
                <c:pt idx="0">
                  <c:v>Dec 16-31</c:v>
                </c:pt>
                <c:pt idx="1">
                  <c:v>Dec 1-15</c:v>
                </c:pt>
                <c:pt idx="2">
                  <c:v>Nov 16-30</c:v>
                </c:pt>
                <c:pt idx="3">
                  <c:v>Nov 1-15</c:v>
                </c:pt>
                <c:pt idx="4">
                  <c:v>Oct 16-31</c:v>
                </c:pt>
                <c:pt idx="5">
                  <c:v>Oct 1-15</c:v>
                </c:pt>
                <c:pt idx="6">
                  <c:v>Sept16-30</c:v>
                </c:pt>
              </c:strCache>
            </c:strRef>
          </c:cat>
          <c:val>
            <c:numRef>
              <c:f>Sheet1!$C$2:$C$8</c:f>
              <c:numCache>
                <c:formatCode>General</c:formatCode>
                <c:ptCount val="7"/>
              </c:numCache>
            </c:numRef>
          </c:val>
          <c:extLst>
            <c:ext xmlns:c16="http://schemas.microsoft.com/office/drawing/2014/chart" uri="{C3380CC4-5D6E-409C-BE32-E72D297353CC}">
              <c16:uniqueId val="{00000001-48B1-4D44-A342-DAA96378AC4D}"/>
            </c:ext>
          </c:extLst>
        </c:ser>
        <c:ser>
          <c:idx val="2"/>
          <c:order val="2"/>
          <c:tx>
            <c:strRef>
              <c:f>Sheet1!$D$1</c:f>
              <c:strCache>
                <c:ptCount val="1"/>
                <c:pt idx="0">
                  <c:v>Series 3</c:v>
                </c:pt>
              </c:strCache>
            </c:strRef>
          </c:tx>
          <c:spPr>
            <a:solidFill>
              <a:schemeClr val="accent3"/>
            </a:solidFill>
            <a:ln>
              <a:noFill/>
            </a:ln>
            <a:effectLst/>
          </c:spPr>
          <c:invertIfNegative val="0"/>
          <c:cat>
            <c:strRef>
              <c:f>Sheet1!$A$2:$A$8</c:f>
              <c:strCache>
                <c:ptCount val="7"/>
                <c:pt idx="0">
                  <c:v>Dec 16-31</c:v>
                </c:pt>
                <c:pt idx="1">
                  <c:v>Dec 1-15</c:v>
                </c:pt>
                <c:pt idx="2">
                  <c:v>Nov 16-30</c:v>
                </c:pt>
                <c:pt idx="3">
                  <c:v>Nov 1-15</c:v>
                </c:pt>
                <c:pt idx="4">
                  <c:v>Oct 16-31</c:v>
                </c:pt>
                <c:pt idx="5">
                  <c:v>Oct 1-15</c:v>
                </c:pt>
                <c:pt idx="6">
                  <c:v>Sept16-30</c:v>
                </c:pt>
              </c:strCache>
            </c:strRef>
          </c:cat>
          <c:val>
            <c:numRef>
              <c:f>Sheet1!$D$2:$D$8</c:f>
              <c:numCache>
                <c:formatCode>General</c:formatCode>
                <c:ptCount val="7"/>
              </c:numCache>
            </c:numRef>
          </c:val>
          <c:extLst>
            <c:ext xmlns:c16="http://schemas.microsoft.com/office/drawing/2014/chart" uri="{C3380CC4-5D6E-409C-BE32-E72D297353CC}">
              <c16:uniqueId val="{00000002-48B1-4D44-A342-DAA96378AC4D}"/>
            </c:ext>
          </c:extLst>
        </c:ser>
        <c:dLbls>
          <c:showLegendKey val="0"/>
          <c:showVal val="0"/>
          <c:showCatName val="0"/>
          <c:showSerName val="0"/>
          <c:showPercent val="0"/>
          <c:showBubbleSize val="0"/>
        </c:dLbls>
        <c:gapWidth val="182"/>
        <c:axId val="605962592"/>
        <c:axId val="605963008"/>
      </c:barChart>
      <c:catAx>
        <c:axId val="605962592"/>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b="1"/>
                  <a:t>Receipt</a:t>
                </a:r>
                <a:r>
                  <a:rPr lang="en-US" sz="2000" b="1" baseline="0"/>
                  <a:t> Date</a:t>
                </a:r>
                <a:endParaRPr lang="en-US" sz="2000" b="1"/>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5963008"/>
        <c:crosses val="autoZero"/>
        <c:auto val="1"/>
        <c:lblAlgn val="ctr"/>
        <c:lblOffset val="100"/>
        <c:noMultiLvlLbl val="0"/>
      </c:catAx>
      <c:valAx>
        <c:axId val="60596300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b="1" dirty="0"/>
                  <a:t>Number</a:t>
                </a:r>
                <a:r>
                  <a:rPr lang="en-US" sz="2000" b="1" baseline="0" dirty="0"/>
                  <a:t> of Days</a:t>
                </a:r>
                <a:endParaRPr lang="en-US" sz="2000" b="1" dirty="0"/>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59625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44B0E00-9206-3A4E-AD6C-96DEFB21C943}" type="datetimeFigureOut">
              <a:rPr lang="en-US" smtClean="0"/>
              <a:t>11/2/2021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D422BF1-4B9E-BC44-AF37-A026AB48E595}" type="slidenum">
              <a:rPr lang="en-US" smtClean="0"/>
              <a:t>‹#›</a:t>
            </a:fld>
            <a:endParaRPr lang="en-US"/>
          </a:p>
        </p:txBody>
      </p:sp>
    </p:spTree>
    <p:extLst>
      <p:ext uri="{BB962C8B-B14F-4D97-AF65-F5344CB8AC3E}">
        <p14:creationId xmlns:p14="http://schemas.microsoft.com/office/powerpoint/2010/main" val="1852062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8FCD27-4B6F-264E-84EB-01FB92F2B3E8}" type="datetimeFigureOut">
              <a:rPr lang="en-US" smtClean="0"/>
              <a:t>11/2/2021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7AE360-FF46-004C-BFD2-6B36BE4CBC0A}" type="slidenum">
              <a:rPr lang="en-US" smtClean="0"/>
              <a:t>‹#›</a:t>
            </a:fld>
            <a:endParaRPr lang="en-US"/>
          </a:p>
        </p:txBody>
      </p:sp>
    </p:spTree>
    <p:extLst>
      <p:ext uri="{BB962C8B-B14F-4D97-AF65-F5344CB8AC3E}">
        <p14:creationId xmlns:p14="http://schemas.microsoft.com/office/powerpoint/2010/main" val="1517149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1</a:t>
            </a:fld>
            <a:endParaRPr lang="en-US"/>
          </a:p>
        </p:txBody>
      </p:sp>
    </p:spTree>
    <p:extLst>
      <p:ext uri="{BB962C8B-B14F-4D97-AF65-F5344CB8AC3E}">
        <p14:creationId xmlns:p14="http://schemas.microsoft.com/office/powerpoint/2010/main" val="2113273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16</a:t>
            </a:fld>
            <a:endParaRPr lang="en-US"/>
          </a:p>
        </p:txBody>
      </p:sp>
    </p:spTree>
    <p:extLst>
      <p:ext uri="{BB962C8B-B14F-4D97-AF65-F5344CB8AC3E}">
        <p14:creationId xmlns:p14="http://schemas.microsoft.com/office/powerpoint/2010/main" val="859557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17</a:t>
            </a:fld>
            <a:endParaRPr lang="en-US"/>
          </a:p>
        </p:txBody>
      </p:sp>
    </p:spTree>
    <p:extLst>
      <p:ext uri="{BB962C8B-B14F-4D97-AF65-F5344CB8AC3E}">
        <p14:creationId xmlns:p14="http://schemas.microsoft.com/office/powerpoint/2010/main" val="2113273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18</a:t>
            </a:fld>
            <a:endParaRPr lang="en-US"/>
          </a:p>
        </p:txBody>
      </p:sp>
    </p:spTree>
    <p:extLst>
      <p:ext uri="{BB962C8B-B14F-4D97-AF65-F5344CB8AC3E}">
        <p14:creationId xmlns:p14="http://schemas.microsoft.com/office/powerpoint/2010/main" val="14019949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19</a:t>
            </a:fld>
            <a:endParaRPr lang="en-US"/>
          </a:p>
        </p:txBody>
      </p:sp>
    </p:spTree>
    <p:extLst>
      <p:ext uri="{BB962C8B-B14F-4D97-AF65-F5344CB8AC3E}">
        <p14:creationId xmlns:p14="http://schemas.microsoft.com/office/powerpoint/2010/main" val="3767626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20</a:t>
            </a:fld>
            <a:endParaRPr lang="en-US"/>
          </a:p>
        </p:txBody>
      </p:sp>
    </p:spTree>
    <p:extLst>
      <p:ext uri="{BB962C8B-B14F-4D97-AF65-F5344CB8AC3E}">
        <p14:creationId xmlns:p14="http://schemas.microsoft.com/office/powerpoint/2010/main" val="18599190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21</a:t>
            </a:fld>
            <a:endParaRPr lang="en-US"/>
          </a:p>
        </p:txBody>
      </p:sp>
    </p:spTree>
    <p:extLst>
      <p:ext uri="{BB962C8B-B14F-4D97-AF65-F5344CB8AC3E}">
        <p14:creationId xmlns:p14="http://schemas.microsoft.com/office/powerpoint/2010/main" val="3252800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22</a:t>
            </a:fld>
            <a:endParaRPr lang="en-US"/>
          </a:p>
        </p:txBody>
      </p:sp>
    </p:spTree>
    <p:extLst>
      <p:ext uri="{BB962C8B-B14F-4D97-AF65-F5344CB8AC3E}">
        <p14:creationId xmlns:p14="http://schemas.microsoft.com/office/powerpoint/2010/main" val="27683195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24</a:t>
            </a:fld>
            <a:endParaRPr lang="en-US"/>
          </a:p>
        </p:txBody>
      </p:sp>
    </p:spTree>
    <p:extLst>
      <p:ext uri="{BB962C8B-B14F-4D97-AF65-F5344CB8AC3E}">
        <p14:creationId xmlns:p14="http://schemas.microsoft.com/office/powerpoint/2010/main" val="11093567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25</a:t>
            </a:fld>
            <a:endParaRPr lang="en-US"/>
          </a:p>
        </p:txBody>
      </p:sp>
    </p:spTree>
    <p:extLst>
      <p:ext uri="{BB962C8B-B14F-4D97-AF65-F5344CB8AC3E}">
        <p14:creationId xmlns:p14="http://schemas.microsoft.com/office/powerpoint/2010/main" val="3247731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26</a:t>
            </a:fld>
            <a:endParaRPr lang="en-US"/>
          </a:p>
        </p:txBody>
      </p:sp>
    </p:spTree>
    <p:extLst>
      <p:ext uri="{BB962C8B-B14F-4D97-AF65-F5344CB8AC3E}">
        <p14:creationId xmlns:p14="http://schemas.microsoft.com/office/powerpoint/2010/main" val="863386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5</a:t>
            </a:fld>
            <a:endParaRPr lang="en-US"/>
          </a:p>
        </p:txBody>
      </p:sp>
    </p:spTree>
    <p:extLst>
      <p:ext uri="{BB962C8B-B14F-4D97-AF65-F5344CB8AC3E}">
        <p14:creationId xmlns:p14="http://schemas.microsoft.com/office/powerpoint/2010/main" val="10568523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27</a:t>
            </a:fld>
            <a:endParaRPr lang="en-US"/>
          </a:p>
        </p:txBody>
      </p:sp>
    </p:spTree>
    <p:extLst>
      <p:ext uri="{BB962C8B-B14F-4D97-AF65-F5344CB8AC3E}">
        <p14:creationId xmlns:p14="http://schemas.microsoft.com/office/powerpoint/2010/main" val="20518975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28</a:t>
            </a:fld>
            <a:endParaRPr lang="en-US"/>
          </a:p>
        </p:txBody>
      </p:sp>
    </p:spTree>
    <p:extLst>
      <p:ext uri="{BB962C8B-B14F-4D97-AF65-F5344CB8AC3E}">
        <p14:creationId xmlns:p14="http://schemas.microsoft.com/office/powerpoint/2010/main" val="8974900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29</a:t>
            </a:fld>
            <a:endParaRPr lang="en-US"/>
          </a:p>
        </p:txBody>
      </p:sp>
    </p:spTree>
    <p:extLst>
      <p:ext uri="{BB962C8B-B14F-4D97-AF65-F5344CB8AC3E}">
        <p14:creationId xmlns:p14="http://schemas.microsoft.com/office/powerpoint/2010/main" val="30468675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30</a:t>
            </a:fld>
            <a:endParaRPr lang="en-US"/>
          </a:p>
        </p:txBody>
      </p:sp>
    </p:spTree>
    <p:extLst>
      <p:ext uri="{BB962C8B-B14F-4D97-AF65-F5344CB8AC3E}">
        <p14:creationId xmlns:p14="http://schemas.microsoft.com/office/powerpoint/2010/main" val="22139542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31</a:t>
            </a:fld>
            <a:endParaRPr lang="en-US"/>
          </a:p>
        </p:txBody>
      </p:sp>
    </p:spTree>
    <p:extLst>
      <p:ext uri="{BB962C8B-B14F-4D97-AF65-F5344CB8AC3E}">
        <p14:creationId xmlns:p14="http://schemas.microsoft.com/office/powerpoint/2010/main" val="33400937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32</a:t>
            </a:fld>
            <a:endParaRPr lang="en-US"/>
          </a:p>
        </p:txBody>
      </p:sp>
    </p:spTree>
    <p:extLst>
      <p:ext uri="{BB962C8B-B14F-4D97-AF65-F5344CB8AC3E}">
        <p14:creationId xmlns:p14="http://schemas.microsoft.com/office/powerpoint/2010/main" val="34914039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33</a:t>
            </a:fld>
            <a:endParaRPr lang="en-US"/>
          </a:p>
        </p:txBody>
      </p:sp>
    </p:spTree>
    <p:extLst>
      <p:ext uri="{BB962C8B-B14F-4D97-AF65-F5344CB8AC3E}">
        <p14:creationId xmlns:p14="http://schemas.microsoft.com/office/powerpoint/2010/main" val="41266544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34</a:t>
            </a:fld>
            <a:endParaRPr lang="en-US"/>
          </a:p>
        </p:txBody>
      </p:sp>
    </p:spTree>
    <p:extLst>
      <p:ext uri="{BB962C8B-B14F-4D97-AF65-F5344CB8AC3E}">
        <p14:creationId xmlns:p14="http://schemas.microsoft.com/office/powerpoint/2010/main" val="27385751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35</a:t>
            </a:fld>
            <a:endParaRPr lang="en-US"/>
          </a:p>
        </p:txBody>
      </p:sp>
    </p:spTree>
    <p:extLst>
      <p:ext uri="{BB962C8B-B14F-4D97-AF65-F5344CB8AC3E}">
        <p14:creationId xmlns:p14="http://schemas.microsoft.com/office/powerpoint/2010/main" val="4799729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36</a:t>
            </a:fld>
            <a:endParaRPr lang="en-US"/>
          </a:p>
        </p:txBody>
      </p:sp>
    </p:spTree>
    <p:extLst>
      <p:ext uri="{BB962C8B-B14F-4D97-AF65-F5344CB8AC3E}">
        <p14:creationId xmlns:p14="http://schemas.microsoft.com/office/powerpoint/2010/main" val="800402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6</a:t>
            </a:fld>
            <a:endParaRPr lang="en-US"/>
          </a:p>
        </p:txBody>
      </p:sp>
    </p:spTree>
    <p:extLst>
      <p:ext uri="{BB962C8B-B14F-4D97-AF65-F5344CB8AC3E}">
        <p14:creationId xmlns:p14="http://schemas.microsoft.com/office/powerpoint/2010/main" val="9201678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37</a:t>
            </a:fld>
            <a:endParaRPr lang="en-US"/>
          </a:p>
        </p:txBody>
      </p:sp>
    </p:spTree>
    <p:extLst>
      <p:ext uri="{BB962C8B-B14F-4D97-AF65-F5344CB8AC3E}">
        <p14:creationId xmlns:p14="http://schemas.microsoft.com/office/powerpoint/2010/main" val="25017351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38</a:t>
            </a:fld>
            <a:endParaRPr lang="en-US"/>
          </a:p>
        </p:txBody>
      </p:sp>
    </p:spTree>
    <p:extLst>
      <p:ext uri="{BB962C8B-B14F-4D97-AF65-F5344CB8AC3E}">
        <p14:creationId xmlns:p14="http://schemas.microsoft.com/office/powerpoint/2010/main" val="1363221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40</a:t>
            </a:fld>
            <a:endParaRPr lang="en-US"/>
          </a:p>
        </p:txBody>
      </p:sp>
    </p:spTree>
    <p:extLst>
      <p:ext uri="{BB962C8B-B14F-4D97-AF65-F5344CB8AC3E}">
        <p14:creationId xmlns:p14="http://schemas.microsoft.com/office/powerpoint/2010/main" val="34709752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41</a:t>
            </a:fld>
            <a:endParaRPr lang="en-US"/>
          </a:p>
        </p:txBody>
      </p:sp>
    </p:spTree>
    <p:extLst>
      <p:ext uri="{BB962C8B-B14F-4D97-AF65-F5344CB8AC3E}">
        <p14:creationId xmlns:p14="http://schemas.microsoft.com/office/powerpoint/2010/main" val="23354662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42</a:t>
            </a:fld>
            <a:endParaRPr lang="en-US"/>
          </a:p>
        </p:txBody>
      </p:sp>
    </p:spTree>
    <p:extLst>
      <p:ext uri="{BB962C8B-B14F-4D97-AF65-F5344CB8AC3E}">
        <p14:creationId xmlns:p14="http://schemas.microsoft.com/office/powerpoint/2010/main" val="32962134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50</a:t>
            </a:fld>
            <a:endParaRPr lang="en-US"/>
          </a:p>
        </p:txBody>
      </p:sp>
    </p:spTree>
    <p:extLst>
      <p:ext uri="{BB962C8B-B14F-4D97-AF65-F5344CB8AC3E}">
        <p14:creationId xmlns:p14="http://schemas.microsoft.com/office/powerpoint/2010/main" val="19190975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51</a:t>
            </a:fld>
            <a:endParaRPr lang="en-US"/>
          </a:p>
        </p:txBody>
      </p:sp>
    </p:spTree>
    <p:extLst>
      <p:ext uri="{BB962C8B-B14F-4D97-AF65-F5344CB8AC3E}">
        <p14:creationId xmlns:p14="http://schemas.microsoft.com/office/powerpoint/2010/main" val="28166834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53</a:t>
            </a:fld>
            <a:endParaRPr lang="en-US"/>
          </a:p>
        </p:txBody>
      </p:sp>
    </p:spTree>
    <p:extLst>
      <p:ext uri="{BB962C8B-B14F-4D97-AF65-F5344CB8AC3E}">
        <p14:creationId xmlns:p14="http://schemas.microsoft.com/office/powerpoint/2010/main" val="13654588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54</a:t>
            </a:fld>
            <a:endParaRPr lang="en-US"/>
          </a:p>
        </p:txBody>
      </p:sp>
    </p:spTree>
    <p:extLst>
      <p:ext uri="{BB962C8B-B14F-4D97-AF65-F5344CB8AC3E}">
        <p14:creationId xmlns:p14="http://schemas.microsoft.com/office/powerpoint/2010/main" val="4038341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55</a:t>
            </a:fld>
            <a:endParaRPr lang="en-US"/>
          </a:p>
        </p:txBody>
      </p:sp>
    </p:spTree>
    <p:extLst>
      <p:ext uri="{BB962C8B-B14F-4D97-AF65-F5344CB8AC3E}">
        <p14:creationId xmlns:p14="http://schemas.microsoft.com/office/powerpoint/2010/main" val="2536415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7</a:t>
            </a:fld>
            <a:endParaRPr lang="en-US"/>
          </a:p>
        </p:txBody>
      </p:sp>
    </p:spTree>
    <p:extLst>
      <p:ext uri="{BB962C8B-B14F-4D97-AF65-F5344CB8AC3E}">
        <p14:creationId xmlns:p14="http://schemas.microsoft.com/office/powerpoint/2010/main" val="40226287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56</a:t>
            </a:fld>
            <a:endParaRPr lang="en-US"/>
          </a:p>
        </p:txBody>
      </p:sp>
    </p:spTree>
    <p:extLst>
      <p:ext uri="{BB962C8B-B14F-4D97-AF65-F5344CB8AC3E}">
        <p14:creationId xmlns:p14="http://schemas.microsoft.com/office/powerpoint/2010/main" val="26257094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57</a:t>
            </a:fld>
            <a:endParaRPr lang="en-US"/>
          </a:p>
        </p:txBody>
      </p:sp>
    </p:spTree>
    <p:extLst>
      <p:ext uri="{BB962C8B-B14F-4D97-AF65-F5344CB8AC3E}">
        <p14:creationId xmlns:p14="http://schemas.microsoft.com/office/powerpoint/2010/main" val="29994268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58</a:t>
            </a:fld>
            <a:endParaRPr lang="en-US"/>
          </a:p>
        </p:txBody>
      </p:sp>
    </p:spTree>
    <p:extLst>
      <p:ext uri="{BB962C8B-B14F-4D97-AF65-F5344CB8AC3E}">
        <p14:creationId xmlns:p14="http://schemas.microsoft.com/office/powerpoint/2010/main" val="42751784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59</a:t>
            </a:fld>
            <a:endParaRPr lang="en-US"/>
          </a:p>
        </p:txBody>
      </p:sp>
    </p:spTree>
    <p:extLst>
      <p:ext uri="{BB962C8B-B14F-4D97-AF65-F5344CB8AC3E}">
        <p14:creationId xmlns:p14="http://schemas.microsoft.com/office/powerpoint/2010/main" val="32510656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60</a:t>
            </a:fld>
            <a:endParaRPr lang="en-US"/>
          </a:p>
        </p:txBody>
      </p:sp>
    </p:spTree>
    <p:extLst>
      <p:ext uri="{BB962C8B-B14F-4D97-AF65-F5344CB8AC3E}">
        <p14:creationId xmlns:p14="http://schemas.microsoft.com/office/powerpoint/2010/main" val="36379960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61</a:t>
            </a:fld>
            <a:endParaRPr lang="en-US"/>
          </a:p>
        </p:txBody>
      </p:sp>
    </p:spTree>
    <p:extLst>
      <p:ext uri="{BB962C8B-B14F-4D97-AF65-F5344CB8AC3E}">
        <p14:creationId xmlns:p14="http://schemas.microsoft.com/office/powerpoint/2010/main" val="11153460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62</a:t>
            </a:fld>
            <a:endParaRPr lang="en-US"/>
          </a:p>
        </p:txBody>
      </p:sp>
    </p:spTree>
    <p:extLst>
      <p:ext uri="{BB962C8B-B14F-4D97-AF65-F5344CB8AC3E}">
        <p14:creationId xmlns:p14="http://schemas.microsoft.com/office/powerpoint/2010/main" val="10149917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63</a:t>
            </a:fld>
            <a:endParaRPr lang="en-US"/>
          </a:p>
        </p:txBody>
      </p:sp>
    </p:spTree>
    <p:extLst>
      <p:ext uri="{BB962C8B-B14F-4D97-AF65-F5344CB8AC3E}">
        <p14:creationId xmlns:p14="http://schemas.microsoft.com/office/powerpoint/2010/main" val="9301572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64</a:t>
            </a:fld>
            <a:endParaRPr lang="en-US"/>
          </a:p>
        </p:txBody>
      </p:sp>
    </p:spTree>
    <p:extLst>
      <p:ext uri="{BB962C8B-B14F-4D97-AF65-F5344CB8AC3E}">
        <p14:creationId xmlns:p14="http://schemas.microsoft.com/office/powerpoint/2010/main" val="8416245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65</a:t>
            </a:fld>
            <a:endParaRPr lang="en-US"/>
          </a:p>
        </p:txBody>
      </p:sp>
    </p:spTree>
    <p:extLst>
      <p:ext uri="{BB962C8B-B14F-4D97-AF65-F5344CB8AC3E}">
        <p14:creationId xmlns:p14="http://schemas.microsoft.com/office/powerpoint/2010/main" val="3668526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10</a:t>
            </a:fld>
            <a:endParaRPr lang="en-US"/>
          </a:p>
        </p:txBody>
      </p:sp>
    </p:spTree>
    <p:extLst>
      <p:ext uri="{BB962C8B-B14F-4D97-AF65-F5344CB8AC3E}">
        <p14:creationId xmlns:p14="http://schemas.microsoft.com/office/powerpoint/2010/main" val="30079951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66</a:t>
            </a:fld>
            <a:endParaRPr lang="en-US"/>
          </a:p>
        </p:txBody>
      </p:sp>
    </p:spTree>
    <p:extLst>
      <p:ext uri="{BB962C8B-B14F-4D97-AF65-F5344CB8AC3E}">
        <p14:creationId xmlns:p14="http://schemas.microsoft.com/office/powerpoint/2010/main" val="1360875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12</a:t>
            </a:fld>
            <a:endParaRPr lang="en-US"/>
          </a:p>
        </p:txBody>
      </p:sp>
    </p:spTree>
    <p:extLst>
      <p:ext uri="{BB962C8B-B14F-4D97-AF65-F5344CB8AC3E}">
        <p14:creationId xmlns:p14="http://schemas.microsoft.com/office/powerpoint/2010/main" val="546785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13</a:t>
            </a:fld>
            <a:endParaRPr lang="en-US"/>
          </a:p>
        </p:txBody>
      </p:sp>
    </p:spTree>
    <p:extLst>
      <p:ext uri="{BB962C8B-B14F-4D97-AF65-F5344CB8AC3E}">
        <p14:creationId xmlns:p14="http://schemas.microsoft.com/office/powerpoint/2010/main" val="1004611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14</a:t>
            </a:fld>
            <a:endParaRPr lang="en-US"/>
          </a:p>
        </p:txBody>
      </p:sp>
    </p:spTree>
    <p:extLst>
      <p:ext uri="{BB962C8B-B14F-4D97-AF65-F5344CB8AC3E}">
        <p14:creationId xmlns:p14="http://schemas.microsoft.com/office/powerpoint/2010/main" val="541209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15</a:t>
            </a:fld>
            <a:endParaRPr lang="en-US"/>
          </a:p>
        </p:txBody>
      </p:sp>
    </p:spTree>
    <p:extLst>
      <p:ext uri="{BB962C8B-B14F-4D97-AF65-F5344CB8AC3E}">
        <p14:creationId xmlns:p14="http://schemas.microsoft.com/office/powerpoint/2010/main" val="17312760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Orange sid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cNvSpPr>
            <a:spLocks noGrp="1"/>
          </p:cNvSpPr>
          <p:nvPr>
            <p:ph type="sldNum" sz="quarter" idx="10"/>
          </p:nvPr>
        </p:nvSpPr>
        <p:spPr>
          <a:xfrm>
            <a:off x="11126362" y="6325460"/>
            <a:ext cx="608437" cy="365125"/>
          </a:xfrm>
        </p:spPr>
        <p:txBody>
          <a:bodyPr/>
          <a:lstStyle/>
          <a:p>
            <a:fld id="{F343A32A-436A-8143-8894-653E98457856}" type="slidenum">
              <a:rPr lang="en-US" smtClean="0"/>
              <a:pPr/>
              <a:t>‹#›</a:t>
            </a:fld>
            <a:endParaRPr lang="en-US" dirty="0"/>
          </a:p>
        </p:txBody>
      </p:sp>
      <p:sp>
        <p:nvSpPr>
          <p:cNvPr id="2" name="Presentation Title"/>
          <p:cNvSpPr>
            <a:spLocks noGrp="1"/>
          </p:cNvSpPr>
          <p:nvPr>
            <p:ph type="title" hasCustomPrompt="1"/>
          </p:nvPr>
        </p:nvSpPr>
        <p:spPr>
          <a:xfrm>
            <a:off x="1066800" y="914400"/>
            <a:ext cx="10058400" cy="2444750"/>
          </a:xfrm>
          <a:prstGeom prst="rect">
            <a:avLst/>
          </a:prstGeom>
        </p:spPr>
        <p:txBody>
          <a:bodyPr/>
          <a:lstStyle>
            <a:lvl1pPr>
              <a:lnSpc>
                <a:spcPct val="100000"/>
              </a:lnSpc>
              <a:defRPr sz="6000">
                <a:solidFill>
                  <a:srgbClr val="D44500"/>
                </a:solidFill>
                <a:latin typeface="Georgia" charset="0"/>
                <a:ea typeface="Georgia" charset="0"/>
                <a:cs typeface="Georgia" charset="0"/>
              </a:defRPr>
            </a:lvl1pPr>
          </a:lstStyle>
          <a:p>
            <a:r>
              <a:rPr lang="en-US" dirty="0"/>
              <a:t>Click to edit Presentation Title</a:t>
            </a:r>
          </a:p>
        </p:txBody>
      </p:sp>
      <p:sp>
        <p:nvSpPr>
          <p:cNvPr id="13" name="Presenter’s Name"/>
          <p:cNvSpPr>
            <a:spLocks noGrp="1"/>
          </p:cNvSpPr>
          <p:nvPr>
            <p:ph type="body" sz="quarter" idx="12" hasCustomPrompt="1"/>
          </p:nvPr>
        </p:nvSpPr>
        <p:spPr>
          <a:xfrm>
            <a:off x="1066800" y="3436548"/>
            <a:ext cx="10058400" cy="360784"/>
          </a:xfrm>
          <a:prstGeom prst="rect">
            <a:avLst/>
          </a:prstGeom>
        </p:spPr>
        <p:txBody>
          <a:bodyPr/>
          <a:lstStyle>
            <a:lvl1pPr marL="0" indent="0">
              <a:lnSpc>
                <a:spcPct val="100000"/>
              </a:lnSpc>
              <a:spcBef>
                <a:spcPts val="0"/>
              </a:spcBef>
              <a:buNone/>
              <a:defRPr sz="2400" b="0" baseline="0">
                <a:solidFill>
                  <a:srgbClr val="D44500"/>
                </a:solidFill>
                <a:latin typeface="Trebuchet MS" charset="0"/>
                <a:ea typeface="Trebuchet MS" charset="0"/>
                <a:cs typeface="Trebuchet MS"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Presenter’s Name </a:t>
            </a:r>
          </a:p>
        </p:txBody>
      </p:sp>
      <p:sp>
        <p:nvSpPr>
          <p:cNvPr id="15" name="Presenter’s Title"/>
          <p:cNvSpPr>
            <a:spLocks noGrp="1"/>
          </p:cNvSpPr>
          <p:nvPr>
            <p:ph type="body" sz="quarter" idx="14" hasCustomPrompt="1"/>
          </p:nvPr>
        </p:nvSpPr>
        <p:spPr>
          <a:xfrm>
            <a:off x="1066800" y="3864125"/>
            <a:ext cx="7772400" cy="546510"/>
          </a:xfrm>
          <a:prstGeom prst="rect">
            <a:avLst/>
          </a:prstGeom>
        </p:spPr>
        <p:txBody>
          <a:bodyPr/>
          <a:lstStyle>
            <a:lvl1pPr marL="0" indent="0">
              <a:lnSpc>
                <a:spcPct val="100000"/>
              </a:lnSpc>
              <a:spcBef>
                <a:spcPts val="0"/>
              </a:spcBef>
              <a:buNone/>
              <a:defRPr sz="1600" b="0" i="1" baseline="0">
                <a:solidFill>
                  <a:srgbClr val="6F777D"/>
                </a:solidFill>
                <a:latin typeface="Georgia" charset="0"/>
                <a:ea typeface="Georgia" charset="0"/>
                <a:cs typeface="Georgia"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Presenter’s Title</a:t>
            </a:r>
          </a:p>
        </p:txBody>
      </p:sp>
      <p:pic>
        <p:nvPicPr>
          <p:cNvPr id="9"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3218" y="5719036"/>
            <a:ext cx="2550368" cy="324240"/>
          </a:xfrm>
          <a:prstGeom prst="rect">
            <a:avLst/>
          </a:prstGeom>
        </p:spPr>
      </p:pic>
      <p:sp>
        <p:nvSpPr>
          <p:cNvPr id="7" name="Division Name, if applicable"/>
          <p:cNvSpPr>
            <a:spLocks noGrp="1"/>
          </p:cNvSpPr>
          <p:nvPr>
            <p:ph type="body" sz="quarter" idx="19" hasCustomPrompt="1"/>
          </p:nvPr>
        </p:nvSpPr>
        <p:spPr>
          <a:xfrm>
            <a:off x="1066800" y="6030563"/>
            <a:ext cx="10058400" cy="612214"/>
          </a:xfrm>
          <a:prstGeom prst="rect">
            <a:avLst/>
          </a:prstGeom>
        </p:spPr>
        <p:txBody>
          <a:bodyPr/>
          <a:lstStyle>
            <a:lvl1pPr marL="0" indent="0">
              <a:lnSpc>
                <a:spcPct val="100000"/>
              </a:lnSpc>
              <a:spcBef>
                <a:spcPts val="0"/>
              </a:spcBef>
              <a:buNone/>
              <a:defRPr sz="1400">
                <a:solidFill>
                  <a:srgbClr val="6F777D"/>
                </a:solidFill>
                <a:latin typeface="Trebuchet MS" charset="0"/>
                <a:ea typeface="Trebuchet MS" charset="0"/>
                <a:cs typeface="Trebuchet MS"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School, Division, Office or Department Name, </a:t>
            </a:r>
            <a:r>
              <a:rPr lang="en-US"/>
              <a:t>if applicable</a:t>
            </a:r>
            <a:endParaRPr lang="en-US" dirty="0"/>
          </a:p>
        </p:txBody>
      </p:sp>
      <p:sp>
        <p:nvSpPr>
          <p:cNvPr id="16" name="Date"/>
          <p:cNvSpPr>
            <a:spLocks noGrp="1"/>
          </p:cNvSpPr>
          <p:nvPr>
            <p:ph type="body" sz="quarter" idx="17" hasCustomPrompt="1"/>
          </p:nvPr>
        </p:nvSpPr>
        <p:spPr>
          <a:xfrm>
            <a:off x="8839199" y="5771808"/>
            <a:ext cx="2895599" cy="250686"/>
          </a:xfrm>
          <a:prstGeom prst="rect">
            <a:avLst/>
          </a:prstGeom>
        </p:spPr>
        <p:txBody>
          <a:bodyPr/>
          <a:lstStyle>
            <a:lvl1pPr marL="0" indent="0" algn="r">
              <a:lnSpc>
                <a:spcPct val="100000"/>
              </a:lnSpc>
              <a:spcBef>
                <a:spcPts val="0"/>
              </a:spcBef>
              <a:buNone/>
              <a:defRPr sz="1100" b="0" baseline="0">
                <a:solidFill>
                  <a:srgbClr val="6F777D"/>
                </a:solidFill>
                <a:latin typeface="Trebuchet MS" charset="0"/>
                <a:ea typeface="Trebuchet MS" charset="0"/>
                <a:cs typeface="Trebuchet MS"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DATE</a:t>
            </a:r>
          </a:p>
        </p:txBody>
      </p:sp>
      <p:cxnSp>
        <p:nvCxnSpPr>
          <p:cNvPr id="11" name="hairline rule [design object]"/>
          <p:cNvCxnSpPr/>
          <p:nvPr userDrawn="1"/>
        </p:nvCxnSpPr>
        <p:spPr>
          <a:xfrm>
            <a:off x="1066800" y="5450913"/>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849130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ing-Only">
    <p:spTree>
      <p:nvGrpSpPr>
        <p:cNvPr id="1" name=""/>
        <p:cNvGrpSpPr/>
        <p:nvPr/>
      </p:nvGrpSpPr>
      <p:grpSpPr>
        <a:xfrm>
          <a:off x="0" y="0"/>
          <a:ext cx="0" cy="0"/>
          <a:chOff x="0" y="0"/>
          <a:chExt cx="0" cy="0"/>
        </a:xfrm>
      </p:grpSpPr>
      <p:sp>
        <p:nvSpPr>
          <p:cNvPr id="9"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cNvSpPr>
            <a:spLocks noGrp="1"/>
          </p:cNvSpPr>
          <p:nvPr>
            <p:ph type="sldNum" sz="quarter" idx="10"/>
          </p:nvPr>
        </p:nvSpPr>
        <p:spPr>
          <a:xfrm>
            <a:off x="11126362" y="6325460"/>
            <a:ext cx="608437" cy="368300"/>
          </a:xfrm>
        </p:spPr>
        <p:txBody>
          <a:bodyPr/>
          <a:lstStyle>
            <a:lvl1pPr>
              <a:defRPr b="0"/>
            </a:lvl1pPr>
          </a:lstStyle>
          <a:p>
            <a:fld id="{F343A32A-436A-8143-8894-653E98457856}" type="slidenum">
              <a:rPr lang="en-US" smtClean="0"/>
              <a:pPr/>
              <a:t>‹#›</a:t>
            </a:fld>
            <a:endParaRPr lang="en-US" dirty="0"/>
          </a:p>
        </p:txBody>
      </p:sp>
      <p:cxnSp>
        <p:nvCxnSpPr>
          <p:cNvPr id="10" name="Orange hairline rule header [design object]"/>
          <p:cNvCxnSpPr/>
          <p:nvPr userDrawn="1"/>
        </p:nvCxnSpPr>
        <p:spPr>
          <a:xfrm>
            <a:off x="1066800" y="923514"/>
            <a:ext cx="10667999" cy="0"/>
          </a:xfrm>
          <a:prstGeom prst="line">
            <a:avLst/>
          </a:prstGeom>
          <a:ln w="12700">
            <a:solidFill>
              <a:srgbClr val="D44500"/>
            </a:solidFill>
          </a:ln>
        </p:spPr>
        <p:style>
          <a:lnRef idx="1">
            <a:schemeClr val="accent1"/>
          </a:lnRef>
          <a:fillRef idx="0">
            <a:schemeClr val="accent1"/>
          </a:fillRef>
          <a:effectRef idx="0">
            <a:schemeClr val="accent1"/>
          </a:effectRef>
          <a:fontRef idx="minor">
            <a:schemeClr val="tx1"/>
          </a:fontRef>
        </p:style>
      </p:cxnSp>
      <p:sp>
        <p:nvSpPr>
          <p:cNvPr id="13" name="Slide Title"/>
          <p:cNvSpPr>
            <a:spLocks noGrp="1"/>
          </p:cNvSpPr>
          <p:nvPr>
            <p:ph type="title"/>
          </p:nvPr>
        </p:nvSpPr>
        <p:spPr>
          <a:xfrm>
            <a:off x="1066800" y="253938"/>
            <a:ext cx="10668000" cy="632988"/>
          </a:xfrm>
          <a:prstGeom prst="rect">
            <a:avLst/>
          </a:prstGeom>
        </p:spPr>
        <p:txBody>
          <a:bodyPr/>
          <a:lstStyle>
            <a:lvl1pPr>
              <a:defRPr>
                <a:solidFill>
                  <a:srgbClr val="D44500"/>
                </a:solidFill>
                <a:latin typeface="Georgia" charset="0"/>
                <a:ea typeface="Georgia" charset="0"/>
                <a:cs typeface="Georgia" charset="0"/>
              </a:defRPr>
            </a:lvl1pPr>
          </a:lstStyle>
          <a:p>
            <a:r>
              <a:rPr lang="en-US"/>
              <a:t>Click to edit Master title style</a:t>
            </a:r>
            <a:endParaRPr lang="en-US" dirty="0"/>
          </a:p>
        </p:txBody>
      </p:sp>
      <p:sp>
        <p:nvSpPr>
          <p:cNvPr id="19" name="Main slide content text"/>
          <p:cNvSpPr>
            <a:spLocks noGrp="1"/>
          </p:cNvSpPr>
          <p:nvPr>
            <p:ph type="body" sz="quarter" idx="20"/>
          </p:nvPr>
        </p:nvSpPr>
        <p:spPr>
          <a:xfrm>
            <a:off x="1066800" y="1876680"/>
            <a:ext cx="10667998" cy="3646487"/>
          </a:xfrm>
          <a:prstGeom prst="rect">
            <a:avLst/>
          </a:prstGeom>
        </p:spPr>
        <p:txBody>
          <a:bodyPr/>
          <a:lstStyle>
            <a:lvl1pPr marL="0" indent="0">
              <a:buNone/>
              <a:defRPr sz="3600">
                <a:solidFill>
                  <a:srgbClr val="3E3D3C"/>
                </a:solidFill>
                <a:latin typeface="Trebuchet MS" charset="0"/>
                <a:ea typeface="Trebuchet MS" charset="0"/>
                <a:cs typeface="Trebuchet MS"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4" name="Subtitle, if applicable"/>
          <p:cNvSpPr>
            <a:spLocks noGrp="1"/>
          </p:cNvSpPr>
          <p:nvPr>
            <p:ph sz="quarter" idx="19" hasCustomPrompt="1"/>
          </p:nvPr>
        </p:nvSpPr>
        <p:spPr>
          <a:xfrm>
            <a:off x="1066799" y="1094048"/>
            <a:ext cx="10667999" cy="481659"/>
          </a:xfrm>
          <a:prstGeom prst="rect">
            <a:avLst/>
          </a:prstGeom>
        </p:spPr>
        <p:txBody>
          <a:bodyPr/>
          <a:lstStyle>
            <a:lvl1pPr marL="0" indent="0">
              <a:buNone/>
              <a:defRPr sz="2400" i="1">
                <a:solidFill>
                  <a:srgbClr val="6F777D"/>
                </a:solidFill>
                <a:latin typeface="Georgia" charset="0"/>
                <a:ea typeface="Georgia" charset="0"/>
                <a:cs typeface="Georgia" charset="0"/>
              </a:defRPr>
            </a:lvl1pPr>
            <a:lvl2pPr marL="457200" indent="0">
              <a:buNone/>
              <a:defRPr>
                <a:latin typeface="Trebuchet MS" charset="0"/>
                <a:ea typeface="Trebuchet MS" charset="0"/>
                <a:cs typeface="Trebuchet MS" charset="0"/>
              </a:defRPr>
            </a:lvl2pPr>
            <a:lvl3pPr marL="914400" indent="0">
              <a:buNone/>
              <a:defRPr>
                <a:latin typeface="Trebuchet MS" charset="0"/>
                <a:ea typeface="Trebuchet MS" charset="0"/>
                <a:cs typeface="Trebuchet MS" charset="0"/>
              </a:defRPr>
            </a:lvl3pPr>
            <a:lvl4pPr marL="1371600" indent="0">
              <a:buNone/>
              <a:defRPr>
                <a:latin typeface="Trebuchet MS" charset="0"/>
                <a:ea typeface="Trebuchet MS" charset="0"/>
                <a:cs typeface="Trebuchet MS" charset="0"/>
              </a:defRPr>
            </a:lvl4pPr>
            <a:lvl5pPr marL="1828800" indent="0">
              <a:buNone/>
              <a:defRPr>
                <a:latin typeface="Trebuchet MS" charset="0"/>
                <a:ea typeface="Trebuchet MS" charset="0"/>
                <a:cs typeface="Trebuchet MS" charset="0"/>
              </a:defRPr>
            </a:lvl5pPr>
          </a:lstStyle>
          <a:p>
            <a:pPr lvl="0"/>
            <a:r>
              <a:rPr lang="en-US" dirty="0"/>
              <a:t>Click to add subtitle, if applicable</a:t>
            </a:r>
          </a:p>
        </p:txBody>
      </p:sp>
      <p:pic>
        <p:nvPicPr>
          <p:cNvPr id="2"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cxnSp>
        <p:nvCxnSpPr>
          <p:cNvPr id="12"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
        <p:nvSpPr>
          <p:cNvPr id="5" name="Division Name, if applicable"/>
          <p:cNvSpPr>
            <a:spLocks noGrp="1"/>
          </p:cNvSpPr>
          <p:nvPr>
            <p:ph type="body" sz="quarter" idx="21" hasCustomPrompt="1"/>
          </p:nvPr>
        </p:nvSpPr>
        <p:spPr>
          <a:xfrm>
            <a:off x="2501900" y="6334354"/>
            <a:ext cx="8623300" cy="359406"/>
          </a:xfrm>
          <a:prstGeom prst="rect">
            <a:avLst/>
          </a:prstGeom>
        </p:spPr>
        <p:txBody>
          <a:bodyPr anchor="ctr"/>
          <a:lstStyle>
            <a:lvl1pPr marL="0" indent="0">
              <a:buNone/>
              <a:defRPr sz="1000">
                <a:solidFill>
                  <a:srgbClr val="6F777D"/>
                </a:solidFill>
                <a:latin typeface="Trebuchet MS" charset="0"/>
                <a:ea typeface="Trebuchet MS" charset="0"/>
                <a:cs typeface="Trebuchet MS" charset="0"/>
              </a:defRPr>
            </a:lvl1pPr>
            <a:lvl2pPr marL="457200" indent="0">
              <a:buNone/>
              <a:defRPr>
                <a:latin typeface="Trebuchet MS" charset="0"/>
                <a:ea typeface="Trebuchet MS" charset="0"/>
                <a:cs typeface="Trebuchet MS" charset="0"/>
              </a:defRPr>
            </a:lvl2pPr>
            <a:lvl3pPr marL="914400" indent="0">
              <a:buNone/>
              <a:defRPr>
                <a:latin typeface="Trebuchet MS" charset="0"/>
                <a:ea typeface="Trebuchet MS" charset="0"/>
                <a:cs typeface="Trebuchet MS" charset="0"/>
              </a:defRPr>
            </a:lvl3pPr>
            <a:lvl4pPr marL="1371600" indent="0">
              <a:buNone/>
              <a:defRPr>
                <a:latin typeface="Trebuchet MS" charset="0"/>
                <a:ea typeface="Trebuchet MS" charset="0"/>
                <a:cs typeface="Trebuchet MS" charset="0"/>
              </a:defRPr>
            </a:lvl4pPr>
            <a:lvl5pPr marL="1828800" indent="0">
              <a:buNone/>
              <a:defRPr>
                <a:latin typeface="Trebuchet MS" charset="0"/>
                <a:ea typeface="Trebuchet MS" charset="0"/>
                <a:cs typeface="Trebuchet MS" charset="0"/>
              </a:defRPr>
            </a:lvl5pPr>
          </a:lstStyle>
          <a:p>
            <a:pPr lvl="0"/>
            <a:r>
              <a:rPr lang="en-US" dirty="0"/>
              <a:t>Click to add Division or Department Name, if applicable</a:t>
            </a:r>
          </a:p>
        </p:txBody>
      </p:sp>
    </p:spTree>
    <p:extLst>
      <p:ext uri="{BB962C8B-B14F-4D97-AF65-F5344CB8AC3E}">
        <p14:creationId xmlns:p14="http://schemas.microsoft.com/office/powerpoint/2010/main" val="200918449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w/ Photo">
    <p:bg>
      <p:bgPr>
        <a:solidFill>
          <a:schemeClr val="bg1"/>
        </a:solidFill>
        <a:effectLst/>
      </p:bgPr>
    </p:bg>
    <p:spTree>
      <p:nvGrpSpPr>
        <p:cNvPr id="1" name=""/>
        <p:cNvGrpSpPr/>
        <p:nvPr/>
      </p:nvGrpSpPr>
      <p:grpSpPr>
        <a:xfrm>
          <a:off x="0" y="0"/>
          <a:ext cx="0" cy="0"/>
          <a:chOff x="0" y="0"/>
          <a:chExt cx="0" cy="0"/>
        </a:xfrm>
      </p:grpSpPr>
      <p:sp>
        <p:nvSpPr>
          <p:cNvPr id="11"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cNvSpPr>
            <a:spLocks noGrp="1"/>
          </p:cNvSpPr>
          <p:nvPr>
            <p:ph type="sldNum" sz="quarter" idx="10"/>
          </p:nvPr>
        </p:nvSpPr>
        <p:spPr>
          <a:xfrm>
            <a:off x="11126362" y="6325460"/>
            <a:ext cx="608437" cy="368300"/>
          </a:xfrm>
        </p:spPr>
        <p:txBody>
          <a:bodyPr/>
          <a:lstStyle>
            <a:lvl1pPr>
              <a:defRPr b="0"/>
            </a:lvl1pPr>
          </a:lstStyle>
          <a:p>
            <a:fld id="{F343A32A-436A-8143-8894-653E98457856}" type="slidenum">
              <a:rPr lang="en-US" smtClean="0"/>
              <a:pPr/>
              <a:t>‹#›</a:t>
            </a:fld>
            <a:endParaRPr lang="en-US" dirty="0"/>
          </a:p>
        </p:txBody>
      </p:sp>
      <p:sp>
        <p:nvSpPr>
          <p:cNvPr id="2" name="Slide Title"/>
          <p:cNvSpPr>
            <a:spLocks noGrp="1"/>
          </p:cNvSpPr>
          <p:nvPr>
            <p:ph type="title" hasCustomPrompt="1"/>
          </p:nvPr>
        </p:nvSpPr>
        <p:spPr>
          <a:xfrm>
            <a:off x="1066801" y="2362200"/>
            <a:ext cx="4569012" cy="2819400"/>
          </a:xfrm>
          <a:prstGeom prst="rect">
            <a:avLst/>
          </a:prstGeom>
        </p:spPr>
        <p:txBody>
          <a:bodyPr/>
          <a:lstStyle>
            <a:lvl1pPr>
              <a:lnSpc>
                <a:spcPct val="100000"/>
              </a:lnSpc>
              <a:defRPr sz="4400">
                <a:solidFill>
                  <a:srgbClr val="D44500"/>
                </a:solidFill>
                <a:latin typeface="Georgia" charset="0"/>
                <a:ea typeface="Georgia" charset="0"/>
                <a:cs typeface="Georgia" charset="0"/>
              </a:defRPr>
            </a:lvl1pPr>
          </a:lstStyle>
          <a:p>
            <a:r>
              <a:rPr lang="en-US" dirty="0"/>
              <a:t>Click to edit Section Title</a:t>
            </a:r>
          </a:p>
        </p:txBody>
      </p:sp>
      <p:sp>
        <p:nvSpPr>
          <p:cNvPr id="9" name="Picture"/>
          <p:cNvSpPr>
            <a:spLocks noGrp="1"/>
          </p:cNvSpPr>
          <p:nvPr>
            <p:ph type="pic" sz="quarter" idx="14" hasCustomPrompt="1"/>
          </p:nvPr>
        </p:nvSpPr>
        <p:spPr>
          <a:xfrm>
            <a:off x="6096000" y="457202"/>
            <a:ext cx="5638800" cy="5739712"/>
          </a:xfrm>
          <a:prstGeom prst="rect">
            <a:avLst/>
          </a:prstGeom>
        </p:spPr>
        <p:txBody>
          <a:bodyPr/>
          <a:lstStyle>
            <a:lvl1pPr marL="0" indent="0">
              <a:buNone/>
              <a:defRPr sz="1800">
                <a:latin typeface="Trebuchet MS" charset="0"/>
                <a:ea typeface="Trebuchet MS" charset="0"/>
                <a:cs typeface="Trebuchet MS" charset="0"/>
              </a:defRPr>
            </a:lvl1pPr>
          </a:lstStyle>
          <a:p>
            <a:r>
              <a:rPr lang="en-US" dirty="0"/>
              <a:t>Drag photo here or click image icon to select a photo</a:t>
            </a:r>
          </a:p>
        </p:txBody>
      </p:sp>
      <p:pic>
        <p:nvPicPr>
          <p:cNvPr id="12"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sp>
        <p:nvSpPr>
          <p:cNvPr id="15" name="Division Name, if applicable"/>
          <p:cNvSpPr>
            <a:spLocks noGrp="1"/>
          </p:cNvSpPr>
          <p:nvPr>
            <p:ph type="body" sz="quarter" idx="18" hasCustomPrompt="1"/>
          </p:nvPr>
        </p:nvSpPr>
        <p:spPr>
          <a:xfrm>
            <a:off x="2496966" y="6328635"/>
            <a:ext cx="8629396" cy="365125"/>
          </a:xfrm>
          <a:prstGeom prst="rect">
            <a:avLst/>
          </a:prstGeom>
        </p:spPr>
        <p:txBody>
          <a:bodyPr anchor="ctr"/>
          <a:lstStyle>
            <a:lvl1pPr marL="0" indent="0">
              <a:buNone/>
              <a:defRPr sz="1000" baseline="0">
                <a:solidFill>
                  <a:srgbClr val="6F777D"/>
                </a:solidFill>
                <a:latin typeface="Trebuchet MS" charset="0"/>
                <a:ea typeface="Trebuchet MS" charset="0"/>
                <a:cs typeface="Trebuchet MS" charset="0"/>
              </a:defRPr>
            </a:lvl1pPr>
          </a:lstStyle>
          <a:p>
            <a:pPr lvl="0"/>
            <a:r>
              <a:rPr lang="en-US" dirty="0"/>
              <a:t>Click to add Division or Department Name, if applicable</a:t>
            </a:r>
          </a:p>
        </p:txBody>
      </p:sp>
      <p:cxnSp>
        <p:nvCxnSpPr>
          <p:cNvPr id="17"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no photo)">
    <p:bg>
      <p:bgPr>
        <a:solidFill>
          <a:schemeClr val="bg1"/>
        </a:solidFill>
        <a:effectLst/>
      </p:bgPr>
    </p:bg>
    <p:spTree>
      <p:nvGrpSpPr>
        <p:cNvPr id="1" name=""/>
        <p:cNvGrpSpPr/>
        <p:nvPr/>
      </p:nvGrpSpPr>
      <p:grpSpPr>
        <a:xfrm>
          <a:off x="0" y="0"/>
          <a:ext cx="0" cy="0"/>
          <a:chOff x="0" y="0"/>
          <a:chExt cx="0" cy="0"/>
        </a:xfrm>
      </p:grpSpPr>
      <p:sp>
        <p:nvSpPr>
          <p:cNvPr id="18"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cNvSpPr>
            <a:spLocks noGrp="1"/>
          </p:cNvSpPr>
          <p:nvPr>
            <p:ph type="sldNum" sz="quarter" idx="10"/>
          </p:nvPr>
        </p:nvSpPr>
        <p:spPr>
          <a:xfrm>
            <a:off x="11126362" y="6325460"/>
            <a:ext cx="608437" cy="368300"/>
          </a:xfrm>
        </p:spPr>
        <p:txBody>
          <a:bodyPr/>
          <a:lstStyle>
            <a:lvl1pPr>
              <a:defRPr b="0"/>
            </a:lvl1pPr>
          </a:lstStyle>
          <a:p>
            <a:fld id="{F343A32A-436A-8143-8894-653E98457856}" type="slidenum">
              <a:rPr lang="en-US" smtClean="0"/>
              <a:pPr/>
              <a:t>‹#›</a:t>
            </a:fld>
            <a:endParaRPr lang="en-US" dirty="0"/>
          </a:p>
        </p:txBody>
      </p:sp>
      <p:sp>
        <p:nvSpPr>
          <p:cNvPr id="2" name="Section Title"/>
          <p:cNvSpPr>
            <a:spLocks noGrp="1"/>
          </p:cNvSpPr>
          <p:nvPr>
            <p:ph type="title" hasCustomPrompt="1"/>
          </p:nvPr>
        </p:nvSpPr>
        <p:spPr>
          <a:xfrm>
            <a:off x="1066800" y="2362200"/>
            <a:ext cx="10058400" cy="2819400"/>
          </a:xfrm>
          <a:prstGeom prst="rect">
            <a:avLst/>
          </a:prstGeom>
        </p:spPr>
        <p:txBody>
          <a:bodyPr/>
          <a:lstStyle>
            <a:lvl1pPr>
              <a:lnSpc>
                <a:spcPct val="100000"/>
              </a:lnSpc>
              <a:defRPr sz="4400">
                <a:solidFill>
                  <a:srgbClr val="D44500"/>
                </a:solidFill>
                <a:latin typeface="Georgia" charset="0"/>
                <a:ea typeface="Georgia" charset="0"/>
                <a:cs typeface="Georgia" charset="0"/>
              </a:defRPr>
            </a:lvl1pPr>
          </a:lstStyle>
          <a:p>
            <a:r>
              <a:rPr lang="en-US" dirty="0"/>
              <a:t>Click to edit Section Title</a:t>
            </a:r>
          </a:p>
        </p:txBody>
      </p:sp>
      <p:pic>
        <p:nvPicPr>
          <p:cNvPr id="15"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sp>
        <p:nvSpPr>
          <p:cNvPr id="16" name="Division Name, if applicable"/>
          <p:cNvSpPr>
            <a:spLocks noGrp="1"/>
          </p:cNvSpPr>
          <p:nvPr>
            <p:ph type="body" sz="quarter" idx="18" hasCustomPrompt="1"/>
          </p:nvPr>
        </p:nvSpPr>
        <p:spPr>
          <a:xfrm>
            <a:off x="2496966" y="6328635"/>
            <a:ext cx="8629396" cy="365125"/>
          </a:xfrm>
          <a:prstGeom prst="rect">
            <a:avLst/>
          </a:prstGeom>
        </p:spPr>
        <p:txBody>
          <a:bodyPr anchor="ctr"/>
          <a:lstStyle>
            <a:lvl1pPr marL="0" indent="0">
              <a:buNone/>
              <a:defRPr sz="1000" baseline="0">
                <a:solidFill>
                  <a:srgbClr val="6F777D"/>
                </a:solidFill>
                <a:latin typeface="Trebuchet MS" charset="0"/>
                <a:ea typeface="Trebuchet MS" charset="0"/>
                <a:cs typeface="Trebuchet MS" charset="0"/>
              </a:defRPr>
            </a:lvl1pPr>
          </a:lstStyle>
          <a:p>
            <a:pPr lvl="0"/>
            <a:r>
              <a:rPr lang="en-US" dirty="0"/>
              <a:t>Click to add Division or Department Name, if applicable</a:t>
            </a:r>
          </a:p>
        </p:txBody>
      </p:sp>
      <p:cxnSp>
        <p:nvCxnSpPr>
          <p:cNvPr id="17"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w/ Bullets + Photo">
    <p:spTree>
      <p:nvGrpSpPr>
        <p:cNvPr id="1" name=""/>
        <p:cNvGrpSpPr/>
        <p:nvPr/>
      </p:nvGrpSpPr>
      <p:grpSpPr>
        <a:xfrm>
          <a:off x="0" y="0"/>
          <a:ext cx="0" cy="0"/>
          <a:chOff x="0" y="0"/>
          <a:chExt cx="0" cy="0"/>
        </a:xfrm>
      </p:grpSpPr>
      <p:sp>
        <p:nvSpPr>
          <p:cNvPr id="20" name="Slide Number"/>
          <p:cNvSpPr>
            <a:spLocks noGrp="1"/>
          </p:cNvSpPr>
          <p:nvPr>
            <p:ph type="sldNum" sz="quarter" idx="10"/>
          </p:nvPr>
        </p:nvSpPr>
        <p:spPr>
          <a:xfrm>
            <a:off x="11126362" y="6325460"/>
            <a:ext cx="608437" cy="368300"/>
          </a:xfrm>
        </p:spPr>
        <p:txBody>
          <a:bodyPr/>
          <a:lstStyle>
            <a:lvl1pPr>
              <a:defRPr b="0"/>
            </a:lvl1pPr>
          </a:lstStyle>
          <a:p>
            <a:fld id="{F343A32A-436A-8143-8894-653E98457856}" type="slidenum">
              <a:rPr lang="en-US" smtClean="0"/>
              <a:pPr/>
              <a:t>‹#›</a:t>
            </a:fld>
            <a:endParaRPr lang="en-US" dirty="0"/>
          </a:p>
        </p:txBody>
      </p:sp>
      <p:sp>
        <p:nvSpPr>
          <p:cNvPr id="15" name="Slide Title"/>
          <p:cNvSpPr>
            <a:spLocks noGrp="1"/>
          </p:cNvSpPr>
          <p:nvPr>
            <p:ph type="title"/>
          </p:nvPr>
        </p:nvSpPr>
        <p:spPr>
          <a:xfrm>
            <a:off x="1066800" y="253938"/>
            <a:ext cx="10668000" cy="632988"/>
          </a:xfrm>
          <a:prstGeom prst="rect">
            <a:avLst/>
          </a:prstGeom>
        </p:spPr>
        <p:txBody>
          <a:bodyPr/>
          <a:lstStyle>
            <a:lvl1pPr>
              <a:defRPr>
                <a:solidFill>
                  <a:srgbClr val="D44500"/>
                </a:solidFill>
                <a:latin typeface="Georgia" charset="0"/>
                <a:ea typeface="Georgia" charset="0"/>
                <a:cs typeface="Georgia" charset="0"/>
              </a:defRPr>
            </a:lvl1pPr>
          </a:lstStyle>
          <a:p>
            <a:r>
              <a:rPr lang="en-US"/>
              <a:t>Click to edit Master title style</a:t>
            </a:r>
            <a:endParaRPr lang="en-US" dirty="0"/>
          </a:p>
        </p:txBody>
      </p:sp>
      <p:sp>
        <p:nvSpPr>
          <p:cNvPr id="28" name="Subtitle, if applicable"/>
          <p:cNvSpPr>
            <a:spLocks noGrp="1"/>
          </p:cNvSpPr>
          <p:nvPr>
            <p:ph sz="quarter" idx="19" hasCustomPrompt="1"/>
          </p:nvPr>
        </p:nvSpPr>
        <p:spPr>
          <a:xfrm>
            <a:off x="1066799" y="1094048"/>
            <a:ext cx="4567883" cy="808231"/>
          </a:xfrm>
          <a:prstGeom prst="rect">
            <a:avLst/>
          </a:prstGeom>
        </p:spPr>
        <p:txBody>
          <a:bodyPr/>
          <a:lstStyle>
            <a:lvl1pPr marL="0" indent="0">
              <a:buNone/>
              <a:defRPr sz="2400" i="1">
                <a:solidFill>
                  <a:srgbClr val="6F777D"/>
                </a:solidFill>
                <a:latin typeface="Georgia" charset="0"/>
                <a:ea typeface="Georgia" charset="0"/>
                <a:cs typeface="Georgia" charset="0"/>
              </a:defRPr>
            </a:lvl1pPr>
            <a:lvl2pPr marL="457200" indent="0">
              <a:buNone/>
              <a:defRPr>
                <a:latin typeface="Trebuchet MS" charset="0"/>
                <a:ea typeface="Trebuchet MS" charset="0"/>
                <a:cs typeface="Trebuchet MS" charset="0"/>
              </a:defRPr>
            </a:lvl2pPr>
            <a:lvl3pPr marL="914400" indent="0">
              <a:buNone/>
              <a:defRPr>
                <a:latin typeface="Trebuchet MS" charset="0"/>
                <a:ea typeface="Trebuchet MS" charset="0"/>
                <a:cs typeface="Trebuchet MS" charset="0"/>
              </a:defRPr>
            </a:lvl3pPr>
            <a:lvl4pPr marL="1371600" indent="0">
              <a:buNone/>
              <a:defRPr>
                <a:latin typeface="Trebuchet MS" charset="0"/>
                <a:ea typeface="Trebuchet MS" charset="0"/>
                <a:cs typeface="Trebuchet MS" charset="0"/>
              </a:defRPr>
            </a:lvl4pPr>
            <a:lvl5pPr marL="1828800" indent="0">
              <a:buNone/>
              <a:defRPr>
                <a:latin typeface="Trebuchet MS" charset="0"/>
                <a:ea typeface="Trebuchet MS" charset="0"/>
                <a:cs typeface="Trebuchet MS" charset="0"/>
              </a:defRPr>
            </a:lvl5pPr>
          </a:lstStyle>
          <a:p>
            <a:pPr lvl="0"/>
            <a:r>
              <a:rPr lang="en-US" dirty="0"/>
              <a:t>Click to add subtitle, if applicable</a:t>
            </a:r>
          </a:p>
        </p:txBody>
      </p:sp>
      <p:sp>
        <p:nvSpPr>
          <p:cNvPr id="3" name="Main heading and bullets text"/>
          <p:cNvSpPr>
            <a:spLocks noGrp="1"/>
          </p:cNvSpPr>
          <p:nvPr>
            <p:ph type="body" sz="quarter" idx="21"/>
          </p:nvPr>
        </p:nvSpPr>
        <p:spPr>
          <a:xfrm>
            <a:off x="1066800" y="2122595"/>
            <a:ext cx="4567882" cy="3225693"/>
          </a:xfrm>
          <a:prstGeom prst="rect">
            <a:avLst/>
          </a:prstGeom>
        </p:spPr>
        <p:txBody>
          <a:bodyPr/>
          <a:lstStyle>
            <a:lvl1pPr marL="0" indent="0">
              <a:buSzPct val="60000"/>
              <a:buNone/>
              <a:defRPr>
                <a:solidFill>
                  <a:srgbClr val="3E3D3C"/>
                </a:solidFill>
                <a:latin typeface="Trebuchet MS" charset="0"/>
                <a:ea typeface="Trebuchet MS" charset="0"/>
                <a:cs typeface="Trebuchet MS" charset="0"/>
              </a:defRPr>
            </a:lvl1pPr>
            <a:lvl2pPr>
              <a:buSzPct val="60000"/>
              <a:defRPr>
                <a:solidFill>
                  <a:srgbClr val="3E3D3C"/>
                </a:solidFill>
                <a:latin typeface="Trebuchet MS" charset="0"/>
                <a:ea typeface="Trebuchet MS" charset="0"/>
                <a:cs typeface="Trebuchet MS" charset="0"/>
              </a:defRPr>
            </a:lvl2pPr>
            <a:lvl3pPr>
              <a:buSzPct val="60000"/>
              <a:defRPr>
                <a:solidFill>
                  <a:srgbClr val="3E3D3C"/>
                </a:solidFill>
                <a:latin typeface="Trebuchet MS" charset="0"/>
                <a:ea typeface="Trebuchet MS" charset="0"/>
                <a:cs typeface="Trebuchet MS" charset="0"/>
              </a:defRPr>
            </a:lvl3pPr>
            <a:lvl4pPr>
              <a:buSzPct val="60000"/>
              <a:defRPr>
                <a:solidFill>
                  <a:srgbClr val="3E3D3C"/>
                </a:solidFill>
                <a:latin typeface="Trebuchet MS" charset="0"/>
                <a:ea typeface="Trebuchet MS" charset="0"/>
                <a:cs typeface="Trebuchet MS" charset="0"/>
              </a:defRPr>
            </a:lvl4pPr>
            <a:lvl5pPr>
              <a:buSzPct val="60000"/>
              <a:defRPr>
                <a:solidFill>
                  <a:srgbClr val="3E3D3C"/>
                </a:solidFill>
                <a:latin typeface="Trebuchet MS" charset="0"/>
                <a:ea typeface="Trebuchet MS" charset="0"/>
                <a:cs typeface="Trebuchet MS"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6" name="Orange hairline rule header [design object]"/>
          <p:cNvCxnSpPr/>
          <p:nvPr userDrawn="1"/>
        </p:nvCxnSpPr>
        <p:spPr>
          <a:xfrm>
            <a:off x="1066800" y="923514"/>
            <a:ext cx="10667999" cy="0"/>
          </a:xfrm>
          <a:prstGeom prst="line">
            <a:avLst/>
          </a:prstGeom>
          <a:ln w="12700">
            <a:solidFill>
              <a:srgbClr val="D44500"/>
            </a:solidFill>
          </a:ln>
        </p:spPr>
        <p:style>
          <a:lnRef idx="1">
            <a:schemeClr val="accent1"/>
          </a:lnRef>
          <a:fillRef idx="0">
            <a:schemeClr val="accent1"/>
          </a:fillRef>
          <a:effectRef idx="0">
            <a:schemeClr val="accent1"/>
          </a:effectRef>
          <a:fontRef idx="minor">
            <a:schemeClr val="tx1"/>
          </a:fontRef>
        </p:style>
      </p:cxnSp>
      <p:sp>
        <p:nvSpPr>
          <p:cNvPr id="9" name="Picture"/>
          <p:cNvSpPr>
            <a:spLocks noGrp="1"/>
          </p:cNvSpPr>
          <p:nvPr>
            <p:ph type="pic" sz="quarter" idx="14" hasCustomPrompt="1"/>
          </p:nvPr>
        </p:nvSpPr>
        <p:spPr>
          <a:xfrm>
            <a:off x="6096000" y="926689"/>
            <a:ext cx="5638800" cy="5270225"/>
          </a:xfrm>
          <a:prstGeom prst="rect">
            <a:avLst/>
          </a:prstGeom>
        </p:spPr>
        <p:txBody>
          <a:bodyPr/>
          <a:lstStyle>
            <a:lvl1pPr marL="0" indent="0">
              <a:buNone/>
              <a:defRPr sz="1800">
                <a:latin typeface="Trebuchet MS" charset="0"/>
                <a:ea typeface="Trebuchet MS" charset="0"/>
                <a:cs typeface="Trebuchet MS" charset="0"/>
              </a:defRPr>
            </a:lvl1pPr>
          </a:lstStyle>
          <a:p>
            <a:r>
              <a:rPr lang="en-US" dirty="0"/>
              <a:t>Drag photo here or click image icon to select a photo</a:t>
            </a:r>
          </a:p>
        </p:txBody>
      </p:sp>
      <p:pic>
        <p:nvPicPr>
          <p:cNvPr id="21"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cxnSp>
        <p:nvCxnSpPr>
          <p:cNvPr id="23"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
        <p:nvSpPr>
          <p:cNvPr id="25"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ivision Name, if applicable"/>
          <p:cNvSpPr>
            <a:spLocks noGrp="1"/>
          </p:cNvSpPr>
          <p:nvPr>
            <p:ph type="body" sz="quarter" idx="22" hasCustomPrompt="1"/>
          </p:nvPr>
        </p:nvSpPr>
        <p:spPr>
          <a:xfrm>
            <a:off x="2501900" y="6334354"/>
            <a:ext cx="8623300" cy="359406"/>
          </a:xfrm>
          <a:prstGeom prst="rect">
            <a:avLst/>
          </a:prstGeom>
        </p:spPr>
        <p:txBody>
          <a:bodyPr anchor="ctr"/>
          <a:lstStyle>
            <a:lvl1pPr marL="0" indent="0">
              <a:buNone/>
              <a:defRPr sz="1000">
                <a:solidFill>
                  <a:srgbClr val="6F777D"/>
                </a:solidFill>
                <a:latin typeface="Trebuchet MS" charset="0"/>
                <a:ea typeface="Trebuchet MS" charset="0"/>
                <a:cs typeface="Trebuchet MS" charset="0"/>
              </a:defRPr>
            </a:lvl1pPr>
            <a:lvl2pPr marL="457200" indent="0">
              <a:buNone/>
              <a:defRPr>
                <a:latin typeface="Trebuchet MS" charset="0"/>
                <a:ea typeface="Trebuchet MS" charset="0"/>
                <a:cs typeface="Trebuchet MS" charset="0"/>
              </a:defRPr>
            </a:lvl2pPr>
            <a:lvl3pPr marL="914400" indent="0">
              <a:buNone/>
              <a:defRPr>
                <a:latin typeface="Trebuchet MS" charset="0"/>
                <a:ea typeface="Trebuchet MS" charset="0"/>
                <a:cs typeface="Trebuchet MS" charset="0"/>
              </a:defRPr>
            </a:lvl3pPr>
            <a:lvl4pPr marL="1371600" indent="0">
              <a:buNone/>
              <a:defRPr>
                <a:latin typeface="Trebuchet MS" charset="0"/>
                <a:ea typeface="Trebuchet MS" charset="0"/>
                <a:cs typeface="Trebuchet MS" charset="0"/>
              </a:defRPr>
            </a:lvl4pPr>
            <a:lvl5pPr marL="1828800" indent="0">
              <a:buNone/>
              <a:defRPr>
                <a:latin typeface="Trebuchet MS" charset="0"/>
                <a:ea typeface="Trebuchet MS" charset="0"/>
                <a:cs typeface="Trebuchet MS" charset="0"/>
              </a:defRPr>
            </a:lvl5pPr>
          </a:lstStyle>
          <a:p>
            <a:pPr lvl="0"/>
            <a:r>
              <a:rPr lang="en-US" dirty="0"/>
              <a:t>Click to add Division or Department Name, if applicable</a:t>
            </a: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 w/ Bullets (no photo)">
    <p:spTree>
      <p:nvGrpSpPr>
        <p:cNvPr id="1" name=""/>
        <p:cNvGrpSpPr/>
        <p:nvPr/>
      </p:nvGrpSpPr>
      <p:grpSpPr>
        <a:xfrm>
          <a:off x="0" y="0"/>
          <a:ext cx="0" cy="0"/>
          <a:chOff x="0" y="0"/>
          <a:chExt cx="0" cy="0"/>
        </a:xfrm>
      </p:grpSpPr>
      <p:sp>
        <p:nvSpPr>
          <p:cNvPr id="18" name="Slide Number"/>
          <p:cNvSpPr>
            <a:spLocks noGrp="1"/>
          </p:cNvSpPr>
          <p:nvPr>
            <p:ph type="sldNum" sz="quarter" idx="10"/>
          </p:nvPr>
        </p:nvSpPr>
        <p:spPr>
          <a:xfrm>
            <a:off x="11126362" y="6325460"/>
            <a:ext cx="608437" cy="368300"/>
          </a:xfrm>
        </p:spPr>
        <p:txBody>
          <a:bodyPr/>
          <a:lstStyle>
            <a:lvl1pPr>
              <a:defRPr b="0"/>
            </a:lvl1pPr>
          </a:lstStyle>
          <a:p>
            <a:fld id="{F343A32A-436A-8143-8894-653E98457856}" type="slidenum">
              <a:rPr lang="en-US" smtClean="0"/>
              <a:pPr/>
              <a:t>‹#›</a:t>
            </a:fld>
            <a:endParaRPr lang="en-US" dirty="0"/>
          </a:p>
        </p:txBody>
      </p:sp>
      <p:sp>
        <p:nvSpPr>
          <p:cNvPr id="19" name="Slide Title"/>
          <p:cNvSpPr>
            <a:spLocks noGrp="1"/>
          </p:cNvSpPr>
          <p:nvPr>
            <p:ph type="title"/>
          </p:nvPr>
        </p:nvSpPr>
        <p:spPr>
          <a:xfrm>
            <a:off x="1066800" y="253938"/>
            <a:ext cx="10668000" cy="632988"/>
          </a:xfrm>
          <a:prstGeom prst="rect">
            <a:avLst/>
          </a:prstGeom>
        </p:spPr>
        <p:txBody>
          <a:bodyPr/>
          <a:lstStyle>
            <a:lvl1pPr>
              <a:defRPr>
                <a:solidFill>
                  <a:srgbClr val="D44500"/>
                </a:solidFill>
                <a:latin typeface="Georgia" charset="0"/>
                <a:ea typeface="Georgia" charset="0"/>
                <a:cs typeface="Georgia" charset="0"/>
              </a:defRPr>
            </a:lvl1pPr>
          </a:lstStyle>
          <a:p>
            <a:r>
              <a:rPr lang="en-US"/>
              <a:t>Click to edit Master title style</a:t>
            </a:r>
            <a:endParaRPr lang="en-US" dirty="0"/>
          </a:p>
        </p:txBody>
      </p:sp>
      <p:cxnSp>
        <p:nvCxnSpPr>
          <p:cNvPr id="20" name="Orange hairline rule header [design object]"/>
          <p:cNvCxnSpPr/>
          <p:nvPr userDrawn="1"/>
        </p:nvCxnSpPr>
        <p:spPr>
          <a:xfrm>
            <a:off x="1066800" y="923514"/>
            <a:ext cx="10667999" cy="0"/>
          </a:xfrm>
          <a:prstGeom prst="line">
            <a:avLst/>
          </a:prstGeom>
          <a:ln w="12700">
            <a:solidFill>
              <a:srgbClr val="D44500"/>
            </a:solidFill>
          </a:ln>
        </p:spPr>
        <p:style>
          <a:lnRef idx="1">
            <a:schemeClr val="accent1"/>
          </a:lnRef>
          <a:fillRef idx="0">
            <a:schemeClr val="accent1"/>
          </a:fillRef>
          <a:effectRef idx="0">
            <a:schemeClr val="accent1"/>
          </a:effectRef>
          <a:fontRef idx="minor">
            <a:schemeClr val="tx1"/>
          </a:fontRef>
        </p:style>
      </p:cxnSp>
      <p:sp>
        <p:nvSpPr>
          <p:cNvPr id="14" name="Subtitle, if applicable"/>
          <p:cNvSpPr>
            <a:spLocks noGrp="1"/>
          </p:cNvSpPr>
          <p:nvPr>
            <p:ph sz="quarter" idx="19" hasCustomPrompt="1"/>
          </p:nvPr>
        </p:nvSpPr>
        <p:spPr>
          <a:xfrm>
            <a:off x="1066799" y="1094049"/>
            <a:ext cx="10668000" cy="590332"/>
          </a:xfrm>
          <a:prstGeom prst="rect">
            <a:avLst/>
          </a:prstGeom>
        </p:spPr>
        <p:txBody>
          <a:bodyPr/>
          <a:lstStyle>
            <a:lvl1pPr marL="0" indent="0">
              <a:buNone/>
              <a:defRPr sz="2400" i="1">
                <a:solidFill>
                  <a:srgbClr val="6F777D"/>
                </a:solidFill>
                <a:latin typeface="Georgia" charset="0"/>
                <a:ea typeface="Georgia" charset="0"/>
                <a:cs typeface="Georgia" charset="0"/>
              </a:defRPr>
            </a:lvl1pPr>
            <a:lvl2pPr marL="457200" indent="0">
              <a:buNone/>
              <a:defRPr>
                <a:latin typeface="Trebuchet MS" charset="0"/>
                <a:ea typeface="Trebuchet MS" charset="0"/>
                <a:cs typeface="Trebuchet MS" charset="0"/>
              </a:defRPr>
            </a:lvl2pPr>
            <a:lvl3pPr marL="914400" indent="0">
              <a:buNone/>
              <a:defRPr>
                <a:latin typeface="Trebuchet MS" charset="0"/>
                <a:ea typeface="Trebuchet MS" charset="0"/>
                <a:cs typeface="Trebuchet MS" charset="0"/>
              </a:defRPr>
            </a:lvl3pPr>
            <a:lvl4pPr marL="1371600" indent="0">
              <a:buNone/>
              <a:defRPr>
                <a:latin typeface="Trebuchet MS" charset="0"/>
                <a:ea typeface="Trebuchet MS" charset="0"/>
                <a:cs typeface="Trebuchet MS" charset="0"/>
              </a:defRPr>
            </a:lvl4pPr>
            <a:lvl5pPr marL="1828800" indent="0">
              <a:buNone/>
              <a:defRPr>
                <a:latin typeface="Trebuchet MS" charset="0"/>
                <a:ea typeface="Trebuchet MS" charset="0"/>
                <a:cs typeface="Trebuchet MS" charset="0"/>
              </a:defRPr>
            </a:lvl5pPr>
          </a:lstStyle>
          <a:p>
            <a:pPr lvl="0"/>
            <a:r>
              <a:rPr lang="en-US" dirty="0"/>
              <a:t>Click to add subtitle, if applicable</a:t>
            </a:r>
          </a:p>
        </p:txBody>
      </p:sp>
      <p:sp>
        <p:nvSpPr>
          <p:cNvPr id="4" name="Main heading and bullets text"/>
          <p:cNvSpPr>
            <a:spLocks noGrp="1"/>
          </p:cNvSpPr>
          <p:nvPr>
            <p:ph type="body" sz="quarter" idx="20"/>
          </p:nvPr>
        </p:nvSpPr>
        <p:spPr>
          <a:xfrm>
            <a:off x="1066800" y="1890713"/>
            <a:ext cx="10668000" cy="3832225"/>
          </a:xfrm>
          <a:prstGeom prst="rect">
            <a:avLst/>
          </a:prstGeom>
        </p:spPr>
        <p:txBody>
          <a:bodyPr/>
          <a:lstStyle>
            <a:lvl1pPr marL="0" indent="0">
              <a:spcAft>
                <a:spcPts val="600"/>
              </a:spcAft>
              <a:buSzPct val="60000"/>
              <a:buNone/>
              <a:defRPr sz="3600">
                <a:solidFill>
                  <a:srgbClr val="3E3D3C"/>
                </a:solidFill>
                <a:latin typeface="Trebuchet MS" charset="0"/>
                <a:ea typeface="Trebuchet MS" charset="0"/>
                <a:cs typeface="Trebuchet MS" charset="0"/>
              </a:defRPr>
            </a:lvl1pPr>
            <a:lvl2pPr>
              <a:buSzPct val="60000"/>
              <a:defRPr sz="3200">
                <a:solidFill>
                  <a:srgbClr val="3E3D3C"/>
                </a:solidFill>
                <a:latin typeface="Trebuchet MS" charset="0"/>
                <a:ea typeface="Trebuchet MS" charset="0"/>
                <a:cs typeface="Trebuchet MS" charset="0"/>
              </a:defRPr>
            </a:lvl2pPr>
            <a:lvl3pPr>
              <a:buSzPct val="60000"/>
              <a:defRPr sz="2400">
                <a:solidFill>
                  <a:srgbClr val="3E3D3C"/>
                </a:solidFill>
                <a:latin typeface="Trebuchet MS" charset="0"/>
                <a:ea typeface="Trebuchet MS" charset="0"/>
                <a:cs typeface="Trebuchet MS" charset="0"/>
              </a:defRPr>
            </a:lvl3pPr>
            <a:lvl4pPr>
              <a:buSzPct val="60000"/>
              <a:defRPr sz="2000">
                <a:solidFill>
                  <a:srgbClr val="3E3D3C"/>
                </a:solidFill>
                <a:latin typeface="Trebuchet MS" charset="0"/>
                <a:ea typeface="Trebuchet MS" charset="0"/>
                <a:cs typeface="Trebuchet MS" charset="0"/>
              </a:defRPr>
            </a:lvl4pPr>
            <a:lvl5pPr>
              <a:buSzPct val="60000"/>
              <a:defRPr sz="2000">
                <a:solidFill>
                  <a:srgbClr val="3E3D3C"/>
                </a:solidFill>
                <a:latin typeface="Trebuchet MS" charset="0"/>
                <a:ea typeface="Trebuchet MS" charset="0"/>
                <a:cs typeface="Trebuchet MS"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1"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sp>
        <p:nvSpPr>
          <p:cNvPr id="22" name="Division, if applicable"/>
          <p:cNvSpPr>
            <a:spLocks noGrp="1"/>
          </p:cNvSpPr>
          <p:nvPr>
            <p:ph type="body" sz="quarter" idx="18" hasCustomPrompt="1"/>
          </p:nvPr>
        </p:nvSpPr>
        <p:spPr>
          <a:xfrm>
            <a:off x="2496966" y="6328635"/>
            <a:ext cx="8629396" cy="365125"/>
          </a:xfrm>
          <a:prstGeom prst="rect">
            <a:avLst/>
          </a:prstGeom>
        </p:spPr>
        <p:txBody>
          <a:bodyPr anchor="ctr"/>
          <a:lstStyle>
            <a:lvl1pPr marL="0" indent="0">
              <a:buNone/>
              <a:defRPr sz="1000" baseline="0">
                <a:solidFill>
                  <a:srgbClr val="6F777D"/>
                </a:solidFill>
                <a:latin typeface="Trebuchet MS" charset="0"/>
                <a:ea typeface="Trebuchet MS" charset="0"/>
                <a:cs typeface="Trebuchet MS" charset="0"/>
              </a:defRPr>
            </a:lvl1pPr>
          </a:lstStyle>
          <a:p>
            <a:pPr lvl="0"/>
            <a:r>
              <a:rPr lang="en-US" dirty="0"/>
              <a:t>Click to add Division or Department Name, if applicable</a:t>
            </a:r>
          </a:p>
        </p:txBody>
      </p:sp>
      <p:cxnSp>
        <p:nvCxnSpPr>
          <p:cNvPr id="23"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
        <p:nvSpPr>
          <p:cNvPr id="24"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Large Photo w/ Sidebar">
    <p:bg>
      <p:bgRef idx="1001">
        <a:schemeClr val="bg1"/>
      </p:bgRef>
    </p:bg>
    <p:spTree>
      <p:nvGrpSpPr>
        <p:cNvPr id="1" name=""/>
        <p:cNvGrpSpPr/>
        <p:nvPr/>
      </p:nvGrpSpPr>
      <p:grpSpPr>
        <a:xfrm>
          <a:off x="0" y="0"/>
          <a:ext cx="0" cy="0"/>
          <a:chOff x="0" y="0"/>
          <a:chExt cx="0" cy="0"/>
        </a:xfrm>
      </p:grpSpPr>
      <p:sp>
        <p:nvSpPr>
          <p:cNvPr id="15" name="Slide Number"/>
          <p:cNvSpPr>
            <a:spLocks noGrp="1"/>
          </p:cNvSpPr>
          <p:nvPr>
            <p:ph type="sldNum" sz="quarter" idx="10"/>
          </p:nvPr>
        </p:nvSpPr>
        <p:spPr>
          <a:xfrm>
            <a:off x="11126362" y="6328634"/>
            <a:ext cx="608437" cy="365125"/>
          </a:xfrm>
        </p:spPr>
        <p:txBody>
          <a:bodyPr/>
          <a:lstStyle>
            <a:lvl1pPr>
              <a:defRPr b="0"/>
            </a:lvl1pPr>
          </a:lstStyle>
          <a:p>
            <a:fld id="{F343A32A-436A-8143-8894-653E98457856}" type="slidenum">
              <a:rPr lang="en-US" smtClean="0"/>
              <a:pPr/>
              <a:t>‹#›</a:t>
            </a:fld>
            <a:endParaRPr lang="en-US" dirty="0"/>
          </a:p>
        </p:txBody>
      </p:sp>
      <p:sp>
        <p:nvSpPr>
          <p:cNvPr id="2" name="Title"/>
          <p:cNvSpPr>
            <a:spLocks noGrp="1"/>
          </p:cNvSpPr>
          <p:nvPr>
            <p:ph type="title" hasCustomPrompt="1"/>
          </p:nvPr>
        </p:nvSpPr>
        <p:spPr>
          <a:xfrm>
            <a:off x="8839201" y="914399"/>
            <a:ext cx="2895598" cy="1120141"/>
          </a:xfrm>
          <a:prstGeom prst="rect">
            <a:avLst/>
          </a:prstGeom>
        </p:spPr>
        <p:txBody>
          <a:bodyPr/>
          <a:lstStyle>
            <a:lvl1pPr>
              <a:lnSpc>
                <a:spcPct val="100000"/>
              </a:lnSpc>
              <a:defRPr sz="2400" baseline="0">
                <a:solidFill>
                  <a:srgbClr val="D44500"/>
                </a:solidFill>
                <a:latin typeface="Georgia" charset="0"/>
                <a:ea typeface="Georgia" charset="0"/>
                <a:cs typeface="Georgia" charset="0"/>
              </a:defRPr>
            </a:lvl1pPr>
          </a:lstStyle>
          <a:p>
            <a:r>
              <a:rPr lang="en-US" dirty="0"/>
              <a:t>Click to </a:t>
            </a:r>
            <a:r>
              <a:rPr lang="en-US"/>
              <a:t>edit Title</a:t>
            </a:r>
            <a:endParaRPr lang="en-US" dirty="0"/>
          </a:p>
        </p:txBody>
      </p:sp>
      <p:sp>
        <p:nvSpPr>
          <p:cNvPr id="4" name="Main content or caption text"/>
          <p:cNvSpPr>
            <a:spLocks noGrp="1"/>
          </p:cNvSpPr>
          <p:nvPr>
            <p:ph type="body" sz="quarter" idx="19" hasCustomPrompt="1"/>
          </p:nvPr>
        </p:nvSpPr>
        <p:spPr>
          <a:xfrm>
            <a:off x="8839200" y="2362200"/>
            <a:ext cx="2895600" cy="3467100"/>
          </a:xfrm>
          <a:prstGeom prst="rect">
            <a:avLst/>
          </a:prstGeom>
        </p:spPr>
        <p:txBody>
          <a:bodyPr/>
          <a:lstStyle>
            <a:lvl1pPr marL="0" indent="0">
              <a:buNone/>
              <a:defRPr sz="1600" baseline="0">
                <a:solidFill>
                  <a:srgbClr val="D445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sz="1600" dirty="0"/>
              <a:t>Click to add text </a:t>
            </a:r>
            <a:endParaRPr lang="en-US" dirty="0"/>
          </a:p>
        </p:txBody>
      </p:sp>
      <p:sp>
        <p:nvSpPr>
          <p:cNvPr id="9" name="Picture"/>
          <p:cNvSpPr>
            <a:spLocks noGrp="1"/>
          </p:cNvSpPr>
          <p:nvPr>
            <p:ph type="pic" sz="quarter" idx="15" hasCustomPrompt="1"/>
          </p:nvPr>
        </p:nvSpPr>
        <p:spPr>
          <a:xfrm>
            <a:off x="1066799" y="457202"/>
            <a:ext cx="7578503" cy="5739712"/>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800">
                <a:latin typeface="Trebuchet MS" charset="0"/>
                <a:ea typeface="Trebuchet MS" charset="0"/>
                <a:cs typeface="Trebuchet MS"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Drag photo here or click image icon to select a photo</a:t>
            </a:r>
          </a:p>
        </p:txBody>
      </p:sp>
      <p:pic>
        <p:nvPicPr>
          <p:cNvPr id="17"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cxnSp>
        <p:nvCxnSpPr>
          <p:cNvPr id="19"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
        <p:nvSpPr>
          <p:cNvPr id="20"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ivision Name, if applicable"/>
          <p:cNvSpPr>
            <a:spLocks noGrp="1"/>
          </p:cNvSpPr>
          <p:nvPr>
            <p:ph type="body" sz="quarter" idx="22" hasCustomPrompt="1"/>
          </p:nvPr>
        </p:nvSpPr>
        <p:spPr>
          <a:xfrm>
            <a:off x="2501900" y="6334354"/>
            <a:ext cx="8623300" cy="359406"/>
          </a:xfrm>
          <a:prstGeom prst="rect">
            <a:avLst/>
          </a:prstGeom>
        </p:spPr>
        <p:txBody>
          <a:bodyPr anchor="ctr"/>
          <a:lstStyle>
            <a:lvl1pPr marL="0" indent="0">
              <a:buNone/>
              <a:defRPr sz="1000">
                <a:solidFill>
                  <a:srgbClr val="6F777D"/>
                </a:solidFill>
                <a:latin typeface="Trebuchet MS" charset="0"/>
                <a:ea typeface="Trebuchet MS" charset="0"/>
                <a:cs typeface="Trebuchet MS" charset="0"/>
              </a:defRPr>
            </a:lvl1pPr>
            <a:lvl2pPr marL="457200" indent="0">
              <a:buNone/>
              <a:defRPr>
                <a:latin typeface="Trebuchet MS" charset="0"/>
                <a:ea typeface="Trebuchet MS" charset="0"/>
                <a:cs typeface="Trebuchet MS" charset="0"/>
              </a:defRPr>
            </a:lvl2pPr>
            <a:lvl3pPr marL="914400" indent="0">
              <a:buNone/>
              <a:defRPr>
                <a:latin typeface="Trebuchet MS" charset="0"/>
                <a:ea typeface="Trebuchet MS" charset="0"/>
                <a:cs typeface="Trebuchet MS" charset="0"/>
              </a:defRPr>
            </a:lvl3pPr>
            <a:lvl4pPr marL="1371600" indent="0">
              <a:buNone/>
              <a:defRPr>
                <a:latin typeface="Trebuchet MS" charset="0"/>
                <a:ea typeface="Trebuchet MS" charset="0"/>
                <a:cs typeface="Trebuchet MS" charset="0"/>
              </a:defRPr>
            </a:lvl4pPr>
            <a:lvl5pPr marL="1828800" indent="0">
              <a:buNone/>
              <a:defRPr>
                <a:latin typeface="Trebuchet MS" charset="0"/>
                <a:ea typeface="Trebuchet MS" charset="0"/>
                <a:cs typeface="Trebuchet MS" charset="0"/>
              </a:defRPr>
            </a:lvl5pPr>
          </a:lstStyle>
          <a:p>
            <a:pPr lvl="0"/>
            <a:r>
              <a:rPr lang="en-US" dirty="0"/>
              <a:t>Click to add Division or Department Name, if applicable</a:t>
            </a:r>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3" name="Slide Number"/>
          <p:cNvSpPr>
            <a:spLocks noGrp="1"/>
          </p:cNvSpPr>
          <p:nvPr>
            <p:ph type="sldNum" sz="quarter" idx="10"/>
          </p:nvPr>
        </p:nvSpPr>
        <p:spPr>
          <a:xfrm>
            <a:off x="11126362" y="6325460"/>
            <a:ext cx="608437" cy="368300"/>
          </a:xfrm>
        </p:spPr>
        <p:txBody>
          <a:bodyPr/>
          <a:lstStyle>
            <a:lvl1pPr>
              <a:defRPr b="0"/>
            </a:lvl1pPr>
          </a:lstStyle>
          <a:p>
            <a:fld id="{F343A32A-436A-8143-8894-653E98457856}" type="slidenum">
              <a:rPr lang="en-US" smtClean="0"/>
              <a:pPr/>
              <a:t>‹#›</a:t>
            </a:fld>
            <a:endParaRPr lang="en-US" dirty="0"/>
          </a:p>
        </p:txBody>
      </p:sp>
      <p:sp>
        <p:nvSpPr>
          <p:cNvPr id="18" name="Slide Title"/>
          <p:cNvSpPr>
            <a:spLocks noGrp="1"/>
          </p:cNvSpPr>
          <p:nvPr>
            <p:ph type="title"/>
          </p:nvPr>
        </p:nvSpPr>
        <p:spPr>
          <a:xfrm>
            <a:off x="1066800" y="253938"/>
            <a:ext cx="10668000" cy="632988"/>
          </a:xfrm>
          <a:prstGeom prst="rect">
            <a:avLst/>
          </a:prstGeom>
        </p:spPr>
        <p:txBody>
          <a:bodyPr/>
          <a:lstStyle>
            <a:lvl1pPr>
              <a:defRPr>
                <a:solidFill>
                  <a:srgbClr val="D44500"/>
                </a:solidFill>
                <a:latin typeface="Georgia" charset="0"/>
                <a:ea typeface="Georgia" charset="0"/>
                <a:cs typeface="Georgia" charset="0"/>
              </a:defRPr>
            </a:lvl1pPr>
          </a:lstStyle>
          <a:p>
            <a:r>
              <a:rPr lang="en-US"/>
              <a:t>Click to edit Master title style</a:t>
            </a:r>
            <a:endParaRPr lang="en-US" dirty="0"/>
          </a:p>
        </p:txBody>
      </p:sp>
      <p:sp>
        <p:nvSpPr>
          <p:cNvPr id="17" name="Table content"/>
          <p:cNvSpPr>
            <a:spLocks noGrp="1"/>
          </p:cNvSpPr>
          <p:nvPr>
            <p:ph type="tbl" sz="quarter" idx="11" hasCustomPrompt="1"/>
          </p:nvPr>
        </p:nvSpPr>
        <p:spPr>
          <a:xfrm>
            <a:off x="1066800" y="1806575"/>
            <a:ext cx="10058402" cy="3858245"/>
          </a:xfrm>
          <a:prstGeom prst="rect">
            <a:avLst/>
          </a:prstGeom>
        </p:spPr>
        <p:txBody>
          <a:bodyPr/>
          <a:lstStyle>
            <a:lvl1pPr marL="0" indent="0">
              <a:buNone/>
              <a:defRPr>
                <a:latin typeface="Trebuchet MS" charset="0"/>
                <a:ea typeface="Trebuchet MS" charset="0"/>
                <a:cs typeface="Trebuchet MS" charset="0"/>
              </a:defRPr>
            </a:lvl1pPr>
          </a:lstStyle>
          <a:p>
            <a:r>
              <a:rPr lang="en-US" dirty="0"/>
              <a:t>Click to add table</a:t>
            </a:r>
          </a:p>
        </p:txBody>
      </p:sp>
      <p:cxnSp>
        <p:nvCxnSpPr>
          <p:cNvPr id="12" name="Orange hairline rule header [design object]"/>
          <p:cNvCxnSpPr/>
          <p:nvPr userDrawn="1"/>
        </p:nvCxnSpPr>
        <p:spPr>
          <a:xfrm>
            <a:off x="1066800" y="923514"/>
            <a:ext cx="10667999" cy="0"/>
          </a:xfrm>
          <a:prstGeom prst="line">
            <a:avLst/>
          </a:prstGeom>
          <a:ln w="12700">
            <a:solidFill>
              <a:srgbClr val="D44500"/>
            </a:solidFill>
          </a:ln>
        </p:spPr>
        <p:style>
          <a:lnRef idx="1">
            <a:schemeClr val="accent1"/>
          </a:lnRef>
          <a:fillRef idx="0">
            <a:schemeClr val="accent1"/>
          </a:fillRef>
          <a:effectRef idx="0">
            <a:schemeClr val="accent1"/>
          </a:effectRef>
          <a:fontRef idx="minor">
            <a:schemeClr val="tx1"/>
          </a:fontRef>
        </p:style>
      </p:cxnSp>
      <p:pic>
        <p:nvPicPr>
          <p:cNvPr id="14"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sp>
        <p:nvSpPr>
          <p:cNvPr id="15" name="Division, if applicable"/>
          <p:cNvSpPr>
            <a:spLocks noGrp="1"/>
          </p:cNvSpPr>
          <p:nvPr>
            <p:ph type="body" sz="quarter" idx="18" hasCustomPrompt="1"/>
          </p:nvPr>
        </p:nvSpPr>
        <p:spPr>
          <a:xfrm>
            <a:off x="2496966" y="6328635"/>
            <a:ext cx="8629396" cy="365125"/>
          </a:xfrm>
          <a:prstGeom prst="rect">
            <a:avLst/>
          </a:prstGeom>
        </p:spPr>
        <p:txBody>
          <a:bodyPr anchor="ctr"/>
          <a:lstStyle>
            <a:lvl1pPr marL="0" indent="0">
              <a:buNone/>
              <a:defRPr sz="1000" baseline="0">
                <a:solidFill>
                  <a:srgbClr val="6F777D"/>
                </a:solidFill>
                <a:latin typeface="Trebuchet MS" charset="0"/>
                <a:ea typeface="Trebuchet MS" charset="0"/>
                <a:cs typeface="Trebuchet MS" charset="0"/>
              </a:defRPr>
            </a:lvl1pPr>
          </a:lstStyle>
          <a:p>
            <a:pPr lvl="0"/>
            <a:r>
              <a:rPr lang="en-US" dirty="0"/>
              <a:t>Click to add Division or Department Name, if applicable</a:t>
            </a:r>
          </a:p>
        </p:txBody>
      </p:sp>
      <p:sp>
        <p:nvSpPr>
          <p:cNvPr id="11"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665595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991600" y="6325460"/>
            <a:ext cx="2743200" cy="365125"/>
          </a:xfrm>
          <a:prstGeom prst="rect">
            <a:avLst/>
          </a:prstGeom>
        </p:spPr>
        <p:txBody>
          <a:bodyPr vert="horz" lIns="91440" tIns="45720" rIns="91440" bIns="45720" rtlCol="0" anchor="ctr"/>
          <a:lstStyle>
            <a:lvl1pPr algn="r">
              <a:defRPr sz="1000" b="1">
                <a:solidFill>
                  <a:srgbClr val="D44500"/>
                </a:solidFill>
                <a:latin typeface="Trebuchet MS" charset="0"/>
                <a:ea typeface="Trebuchet MS" charset="0"/>
                <a:cs typeface="Trebuchet MS" charset="0"/>
              </a:defRPr>
            </a:lvl1pPr>
          </a:lstStyle>
          <a:p>
            <a:fld id="{F343A32A-436A-8143-8894-653E98457856}" type="slidenum">
              <a:rPr lang="en-US" smtClean="0"/>
              <a:pPr/>
              <a:t>‹#›</a:t>
            </a:fld>
            <a:endParaRPr lang="en-US" dirty="0"/>
          </a:p>
        </p:txBody>
      </p:sp>
    </p:spTree>
    <p:extLst>
      <p:ext uri="{BB962C8B-B14F-4D97-AF65-F5344CB8AC3E}">
        <p14:creationId xmlns:p14="http://schemas.microsoft.com/office/powerpoint/2010/main" val="2054839871"/>
      </p:ext>
    </p:extLst>
  </p:cSld>
  <p:clrMap bg1="lt1" tx1="dk1" bg2="lt2" tx2="dk2" accent1="accent1" accent2="accent2" accent3="accent3" accent4="accent4" accent5="accent5" accent6="accent6" hlink="hlink" folHlink="folHlink"/>
  <p:sldLayoutIdLst>
    <p:sldLayoutId id="2147483657" r:id="rId1"/>
    <p:sldLayoutId id="2147483649" r:id="rId2"/>
    <p:sldLayoutId id="2147483658" r:id="rId3"/>
    <p:sldLayoutId id="2147483661" r:id="rId4"/>
    <p:sldLayoutId id="2147483660" r:id="rId5"/>
    <p:sldLayoutId id="2147483662" r:id="rId6"/>
    <p:sldLayoutId id="2147483663" r:id="rId7"/>
    <p:sldLayoutId id="2147483665" r:id="rId8"/>
  </p:sldLayoutIdLst>
  <p:transition>
    <p:fade/>
  </p:transition>
  <p:hf hdr="0" ftr="0" dt="0"/>
  <p:txStyles>
    <p:titleStyle>
      <a:lvl1pPr algn="l" defTabSz="914400" rtl="0" eaLnBrk="1" latinLnBrk="0" hangingPunct="1">
        <a:lnSpc>
          <a:spcPct val="90000"/>
        </a:lnSpc>
        <a:spcBef>
          <a:spcPct val="0"/>
        </a:spcBef>
        <a:buNone/>
        <a:defRPr sz="3600" kern="1200">
          <a:solidFill>
            <a:schemeClr val="bg1"/>
          </a:solidFill>
          <a:latin typeface="Trebuchet MS" charset="0"/>
          <a:ea typeface="Trebuchet MS" charset="0"/>
          <a:cs typeface="Trebuchet MS"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userDrawn="1">
          <p15:clr>
            <a:srgbClr val="F26B43"/>
          </p15:clr>
        </p15:guide>
        <p15:guide id="3" pos="288" userDrawn="1">
          <p15:clr>
            <a:srgbClr val="F26B43"/>
          </p15:clr>
        </p15:guide>
        <p15:guide id="4" pos="7392" userDrawn="1">
          <p15:clr>
            <a:srgbClr val="F26B43"/>
          </p15:clr>
        </p15:guide>
        <p15:guide id="5" orient="horz" pos="2376" userDrawn="1">
          <p15:clr>
            <a:srgbClr val="F26B43"/>
          </p15:clr>
        </p15:guide>
        <p15:guide id="6" orient="horz" pos="3264" userDrawn="1">
          <p15:clr>
            <a:srgbClr val="F26B43"/>
          </p15:clr>
        </p15:guide>
        <p15:guide id="7" orient="horz" pos="1488" userDrawn="1">
          <p15:clr>
            <a:srgbClr val="F26B43"/>
          </p15:clr>
        </p15:guide>
        <p15:guide id="8" orient="horz" pos="4128" userDrawn="1">
          <p15:clr>
            <a:srgbClr val="F26B43"/>
          </p15:clr>
        </p15:guide>
        <p15:guide id="9" orient="horz" pos="576" userDrawn="1">
          <p15:clr>
            <a:srgbClr val="F26B43"/>
          </p15:clr>
        </p15:guide>
        <p15:guide id="10" pos="5568" userDrawn="1">
          <p15:clr>
            <a:srgbClr val="F26B43"/>
          </p15:clr>
        </p15:guide>
        <p15:guide id="11" pos="672" userDrawn="1">
          <p15:clr>
            <a:srgbClr val="F26B43"/>
          </p15:clr>
        </p15:guide>
        <p15:guide id="12" pos="700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hyperlink" Target="https://myaccount.uscis.go/"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egov.uscis.gov/casestatus/landing.do" TargetMode="Externa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mailto:international@syr.edu"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studyinthestates.dhs.gov/students-and-the-form-i-983"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esentation Title"/>
          <p:cNvSpPr>
            <a:spLocks noGrp="1"/>
          </p:cNvSpPr>
          <p:nvPr>
            <p:ph type="title"/>
          </p:nvPr>
        </p:nvSpPr>
        <p:spPr>
          <a:xfrm>
            <a:off x="1066800" y="914399"/>
            <a:ext cx="10058400" cy="3004457"/>
          </a:xfrm>
        </p:spPr>
        <p:txBody>
          <a:bodyPr/>
          <a:lstStyle/>
          <a:p>
            <a:r>
              <a:rPr lang="en-US" dirty="0"/>
              <a:t>F-1 Optional Practical Training Seminar-</a:t>
            </a:r>
            <a:br>
              <a:rPr lang="en-US" dirty="0"/>
            </a:br>
            <a:r>
              <a:rPr lang="en-US" dirty="0"/>
              <a:t>Filing Online</a:t>
            </a:r>
          </a:p>
        </p:txBody>
      </p:sp>
      <p:sp>
        <p:nvSpPr>
          <p:cNvPr id="7" name="Division Name, if applicable"/>
          <p:cNvSpPr>
            <a:spLocks noGrp="1"/>
          </p:cNvSpPr>
          <p:nvPr>
            <p:ph type="body" sz="quarter" idx="19"/>
          </p:nvPr>
        </p:nvSpPr>
        <p:spPr/>
        <p:txBody>
          <a:bodyPr/>
          <a:lstStyle/>
          <a:p>
            <a:r>
              <a:rPr lang="en-US" dirty="0"/>
              <a:t>Center for International Services</a:t>
            </a:r>
          </a:p>
        </p:txBody>
      </p:sp>
    </p:spTree>
    <p:extLst>
      <p:ext uri="{BB962C8B-B14F-4D97-AF65-F5344CB8AC3E}">
        <p14:creationId xmlns:p14="http://schemas.microsoft.com/office/powerpoint/2010/main" val="18500016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6624" y="4174944"/>
            <a:ext cx="2546916" cy="1968072"/>
          </a:xfrm>
          <a:prstGeom prst="rect">
            <a:avLst/>
          </a:prstGeom>
        </p:spPr>
      </p:pic>
      <p:sp>
        <p:nvSpPr>
          <p:cNvPr id="2" name="Slide Number Placeholder 1"/>
          <p:cNvSpPr>
            <a:spLocks noGrp="1"/>
          </p:cNvSpPr>
          <p:nvPr>
            <p:ph type="sldNum" sz="quarter" idx="10"/>
          </p:nvPr>
        </p:nvSpPr>
        <p:spPr/>
        <p:txBody>
          <a:bodyPr/>
          <a:lstStyle/>
          <a:p>
            <a:fld id="{F343A32A-436A-8143-8894-653E98457856}" type="slidenum">
              <a:rPr lang="en-US" smtClean="0"/>
              <a:pPr/>
              <a:t>10</a:t>
            </a:fld>
            <a:endParaRPr lang="en-US" dirty="0"/>
          </a:p>
        </p:txBody>
      </p:sp>
      <p:sp>
        <p:nvSpPr>
          <p:cNvPr id="3" name="Title 2"/>
          <p:cNvSpPr>
            <a:spLocks noGrp="1"/>
          </p:cNvSpPr>
          <p:nvPr>
            <p:ph type="title"/>
          </p:nvPr>
        </p:nvSpPr>
        <p:spPr/>
        <p:txBody>
          <a:bodyPr/>
          <a:lstStyle/>
          <a:p>
            <a:r>
              <a:rPr lang="en-US" dirty="0"/>
              <a:t>What Would Make Me Ineligible for OPT? </a:t>
            </a:r>
          </a:p>
        </p:txBody>
      </p:sp>
      <p:sp>
        <p:nvSpPr>
          <p:cNvPr id="4" name="Text Placeholder 3"/>
          <p:cNvSpPr>
            <a:spLocks noGrp="1"/>
          </p:cNvSpPr>
          <p:nvPr>
            <p:ph type="body" sz="quarter" idx="20"/>
          </p:nvPr>
        </p:nvSpPr>
        <p:spPr>
          <a:xfrm>
            <a:off x="1066800" y="1155032"/>
            <a:ext cx="10743398" cy="3122000"/>
          </a:xfrm>
        </p:spPr>
        <p:txBody>
          <a:bodyPr/>
          <a:lstStyle/>
          <a:p>
            <a:pPr marL="342900" indent="-342900">
              <a:lnSpc>
                <a:spcPct val="80000"/>
              </a:lnSpc>
              <a:spcBef>
                <a:spcPct val="20000"/>
              </a:spcBef>
              <a:buFont typeface="Arial" panose="020B0604020202020204" pitchFamily="34" charset="0"/>
              <a:buChar char="•"/>
              <a:defRPr/>
            </a:pPr>
            <a:r>
              <a:rPr lang="en-US" altLang="en-US" sz="2400" kern="0" dirty="0">
                <a:solidFill>
                  <a:schemeClr val="tx1">
                    <a:lumMod val="75000"/>
                    <a:lumOff val="25000"/>
                  </a:schemeClr>
                </a:solidFill>
                <a:cs typeface="Tahoma" panose="020B0604030504040204" pitchFamily="34" charset="0"/>
              </a:rPr>
              <a:t>You cannot have utilized an equivalent of 12 months of OPT at the same degree level or for a higher degree</a:t>
            </a:r>
          </a:p>
          <a:p>
            <a:pPr marL="800100" lvl="1" indent="-342900">
              <a:lnSpc>
                <a:spcPct val="80000"/>
              </a:lnSpc>
              <a:spcBef>
                <a:spcPct val="20000"/>
              </a:spcBef>
              <a:buFont typeface="Arial" panose="020B0604020202020204" pitchFamily="34" charset="0"/>
              <a:buChar char="•"/>
              <a:defRPr/>
            </a:pPr>
            <a:r>
              <a:rPr lang="en-US" altLang="en-US" kern="0" dirty="0">
                <a:solidFill>
                  <a:schemeClr val="tx1">
                    <a:lumMod val="75000"/>
                    <a:lumOff val="25000"/>
                  </a:schemeClr>
                </a:solidFill>
                <a:cs typeface="Tahoma" panose="020B0604030504040204" pitchFamily="34" charset="0"/>
              </a:rPr>
              <a:t>Can do a Bachelor’s degree and get 12 months of OPT then do a Masters degree and get 12 months of OPT and do a Ph.D. degree and get 12 months of OPT</a:t>
            </a:r>
          </a:p>
          <a:p>
            <a:pPr marL="800100" lvl="1" indent="-342900">
              <a:lnSpc>
                <a:spcPct val="80000"/>
              </a:lnSpc>
              <a:spcBef>
                <a:spcPct val="20000"/>
              </a:spcBef>
              <a:buFont typeface="Arial" panose="020B0604020202020204" pitchFamily="34" charset="0"/>
              <a:buChar char="•"/>
              <a:defRPr/>
            </a:pPr>
            <a:r>
              <a:rPr lang="en-US" altLang="en-US" kern="0" dirty="0">
                <a:solidFill>
                  <a:schemeClr val="tx1">
                    <a:lumMod val="75000"/>
                    <a:lumOff val="25000"/>
                  </a:schemeClr>
                </a:solidFill>
                <a:cs typeface="Tahoma" panose="020B0604030504040204" pitchFamily="34" charset="0"/>
              </a:rPr>
              <a:t>Cannot do two Masters degrees and get two 12 month periods of OPT</a:t>
            </a:r>
          </a:p>
          <a:p>
            <a:pPr lvl="1">
              <a:lnSpc>
                <a:spcPct val="80000"/>
              </a:lnSpc>
              <a:spcBef>
                <a:spcPct val="20000"/>
              </a:spcBef>
              <a:defRPr/>
            </a:pPr>
            <a:endParaRPr lang="en-US" altLang="en-US" kern="0" dirty="0">
              <a:solidFill>
                <a:schemeClr val="tx1">
                  <a:lumMod val="75000"/>
                  <a:lumOff val="25000"/>
                </a:schemeClr>
              </a:solidFill>
              <a:cs typeface="Tahoma" panose="020B0604030504040204" pitchFamily="34" charset="0"/>
            </a:endParaRPr>
          </a:p>
          <a:p>
            <a:pPr marL="342900" indent="-342900">
              <a:lnSpc>
                <a:spcPct val="80000"/>
              </a:lnSpc>
              <a:spcBef>
                <a:spcPct val="20000"/>
              </a:spcBef>
              <a:buFont typeface="Arial" panose="020B0604020202020204" pitchFamily="34" charset="0"/>
              <a:buChar char="•"/>
              <a:defRPr/>
            </a:pPr>
            <a:r>
              <a:rPr lang="en-US" altLang="en-US" sz="2400" kern="0" dirty="0">
                <a:solidFill>
                  <a:schemeClr val="tx1">
                    <a:lumMod val="75000"/>
                    <a:lumOff val="25000"/>
                  </a:schemeClr>
                </a:solidFill>
                <a:latin typeface="+mn-lt"/>
                <a:cs typeface="Tahoma" panose="020B0604030504040204" pitchFamily="34" charset="0"/>
              </a:rPr>
              <a:t>You cannot have done 365 days of full-time Curricular Practical Training (CPT) at the same degree level</a:t>
            </a:r>
          </a:p>
        </p:txBody>
      </p:sp>
      <p:sp>
        <p:nvSpPr>
          <p:cNvPr id="6" name="Text Placeholder 5"/>
          <p:cNvSpPr>
            <a:spLocks noGrp="1"/>
          </p:cNvSpPr>
          <p:nvPr>
            <p:ph type="body" sz="quarter" idx="21"/>
          </p:nvPr>
        </p:nvSpPr>
        <p:spPr/>
        <p:txBody>
          <a:bodyPr/>
          <a:lstStyle/>
          <a:p>
            <a:r>
              <a:rPr lang="en-US" dirty="0"/>
              <a:t>Center for International Services</a:t>
            </a:r>
          </a:p>
        </p:txBody>
      </p:sp>
      <p:pic>
        <p:nvPicPr>
          <p:cNvPr id="5" name="Picture 4"/>
          <p:cNvPicPr>
            <a:picLocks noChangeAspect="1"/>
          </p:cNvPicPr>
          <p:nvPr/>
        </p:nvPicPr>
        <p:blipFill rotWithShape="1">
          <a:blip r:embed="rId4"/>
          <a:srcRect l="17758" t="21468" r="18943" b="21868"/>
          <a:stretch/>
        </p:blipFill>
        <p:spPr>
          <a:xfrm>
            <a:off x="561184" y="4122116"/>
            <a:ext cx="2609600" cy="2005526"/>
          </a:xfrm>
          <a:prstGeom prst="rect">
            <a:avLst/>
          </a:prstGeom>
        </p:spPr>
      </p:pic>
      <p:sp>
        <p:nvSpPr>
          <p:cNvPr id="8" name="TextBox 7"/>
          <p:cNvSpPr txBox="1"/>
          <p:nvPr/>
        </p:nvSpPr>
        <p:spPr>
          <a:xfrm>
            <a:off x="2644877" y="4816533"/>
            <a:ext cx="1386349" cy="646331"/>
          </a:xfrm>
          <a:prstGeom prst="rect">
            <a:avLst/>
          </a:prstGeom>
          <a:noFill/>
        </p:spPr>
        <p:txBody>
          <a:bodyPr wrap="square" rtlCol="0">
            <a:spAutoFit/>
          </a:bodyPr>
          <a:lstStyle/>
          <a:p>
            <a:r>
              <a:rPr lang="en-US" dirty="0"/>
              <a:t>+ 12 Months of OPT</a:t>
            </a:r>
          </a:p>
        </p:txBody>
      </p:sp>
      <p:grpSp>
        <p:nvGrpSpPr>
          <p:cNvPr id="14" name="Group 13"/>
          <p:cNvGrpSpPr/>
          <p:nvPr/>
        </p:nvGrpSpPr>
        <p:grpSpPr>
          <a:xfrm>
            <a:off x="4031226" y="4122116"/>
            <a:ext cx="2782324" cy="2020900"/>
            <a:chOff x="4031226" y="4122116"/>
            <a:chExt cx="2782324" cy="2020900"/>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8267" y="4122116"/>
              <a:ext cx="2615283" cy="2020900"/>
            </a:xfrm>
            <a:prstGeom prst="rect">
              <a:avLst/>
            </a:prstGeom>
          </p:spPr>
        </p:pic>
        <p:sp>
          <p:nvSpPr>
            <p:cNvPr id="11" name="Right Arrow 10"/>
            <p:cNvSpPr/>
            <p:nvPr/>
          </p:nvSpPr>
          <p:spPr>
            <a:xfrm>
              <a:off x="4031226" y="5031952"/>
              <a:ext cx="599768" cy="23429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sp>
        <p:nvSpPr>
          <p:cNvPr id="12" name="Right Arrow 11"/>
          <p:cNvSpPr/>
          <p:nvPr/>
        </p:nvSpPr>
        <p:spPr>
          <a:xfrm>
            <a:off x="7696526" y="5031377"/>
            <a:ext cx="599768" cy="23429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TextBox 9"/>
          <p:cNvSpPr txBox="1"/>
          <p:nvPr/>
        </p:nvSpPr>
        <p:spPr>
          <a:xfrm>
            <a:off x="10235380" y="4912096"/>
            <a:ext cx="1386349" cy="646331"/>
          </a:xfrm>
          <a:prstGeom prst="rect">
            <a:avLst/>
          </a:prstGeom>
          <a:noFill/>
        </p:spPr>
        <p:txBody>
          <a:bodyPr wrap="square" rtlCol="0">
            <a:spAutoFit/>
          </a:bodyPr>
          <a:lstStyle/>
          <a:p>
            <a:r>
              <a:rPr lang="en-US" dirty="0"/>
              <a:t>+ 12 Months of OPT</a:t>
            </a:r>
          </a:p>
        </p:txBody>
      </p:sp>
      <p:sp>
        <p:nvSpPr>
          <p:cNvPr id="9" name="TextBox 8"/>
          <p:cNvSpPr txBox="1"/>
          <p:nvPr/>
        </p:nvSpPr>
        <p:spPr>
          <a:xfrm>
            <a:off x="6310177" y="4809400"/>
            <a:ext cx="1386349" cy="646331"/>
          </a:xfrm>
          <a:prstGeom prst="rect">
            <a:avLst/>
          </a:prstGeom>
          <a:noFill/>
        </p:spPr>
        <p:txBody>
          <a:bodyPr wrap="square" rtlCol="0">
            <a:spAutoFit/>
          </a:bodyPr>
          <a:lstStyle/>
          <a:p>
            <a:r>
              <a:rPr lang="en-US" dirty="0"/>
              <a:t>+ 12 Months of OPT</a:t>
            </a: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6580" y="4034647"/>
            <a:ext cx="2615283" cy="2020900"/>
          </a:xfrm>
          <a:prstGeom prst="rect">
            <a:avLst/>
          </a:prstGeom>
        </p:spPr>
      </p:pic>
      <p:sp>
        <p:nvSpPr>
          <p:cNvPr id="16" name="TextBox 15"/>
          <p:cNvSpPr txBox="1"/>
          <p:nvPr/>
        </p:nvSpPr>
        <p:spPr>
          <a:xfrm>
            <a:off x="6310176" y="4721932"/>
            <a:ext cx="1386349" cy="646331"/>
          </a:xfrm>
          <a:prstGeom prst="rect">
            <a:avLst/>
          </a:prstGeom>
          <a:noFill/>
        </p:spPr>
        <p:txBody>
          <a:bodyPr wrap="square" rtlCol="0">
            <a:spAutoFit/>
          </a:bodyPr>
          <a:lstStyle/>
          <a:p>
            <a:r>
              <a:rPr lang="en-US" dirty="0"/>
              <a:t>+ 12 Months of OPT</a:t>
            </a:r>
          </a:p>
        </p:txBody>
      </p:sp>
      <p:grpSp>
        <p:nvGrpSpPr>
          <p:cNvPr id="17" name="Group 16"/>
          <p:cNvGrpSpPr/>
          <p:nvPr/>
        </p:nvGrpSpPr>
        <p:grpSpPr>
          <a:xfrm>
            <a:off x="7622724" y="4020927"/>
            <a:ext cx="2782324" cy="2020900"/>
            <a:chOff x="4031226" y="4122116"/>
            <a:chExt cx="2782324" cy="2020900"/>
          </a:xfrm>
        </p:grpSpPr>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8267" y="4122116"/>
              <a:ext cx="2615283" cy="2020900"/>
            </a:xfrm>
            <a:prstGeom prst="rect">
              <a:avLst/>
            </a:prstGeom>
          </p:spPr>
        </p:pic>
        <p:sp>
          <p:nvSpPr>
            <p:cNvPr id="19" name="Right Arrow 18"/>
            <p:cNvSpPr/>
            <p:nvPr/>
          </p:nvSpPr>
          <p:spPr>
            <a:xfrm>
              <a:off x="4031226" y="5031952"/>
              <a:ext cx="599768" cy="23429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22" name="Group 21"/>
          <p:cNvGrpSpPr/>
          <p:nvPr/>
        </p:nvGrpSpPr>
        <p:grpSpPr>
          <a:xfrm>
            <a:off x="10210203" y="4604855"/>
            <a:ext cx="1386349" cy="1040047"/>
            <a:chOff x="10168408" y="3453884"/>
            <a:chExt cx="1386349" cy="1040047"/>
          </a:xfrm>
        </p:grpSpPr>
        <p:sp>
          <p:nvSpPr>
            <p:cNvPr id="20" name="TextBox 19"/>
            <p:cNvSpPr txBox="1"/>
            <p:nvPr/>
          </p:nvSpPr>
          <p:spPr>
            <a:xfrm>
              <a:off x="10168408" y="3697761"/>
              <a:ext cx="1386349" cy="646331"/>
            </a:xfrm>
            <a:prstGeom prst="rect">
              <a:avLst/>
            </a:prstGeom>
            <a:noFill/>
          </p:spPr>
          <p:txBody>
            <a:bodyPr wrap="square" rtlCol="0">
              <a:spAutoFit/>
            </a:bodyPr>
            <a:lstStyle/>
            <a:p>
              <a:r>
                <a:rPr lang="en-US" dirty="0"/>
                <a:t>+ 12 Months of OPT</a:t>
              </a:r>
            </a:p>
          </p:txBody>
        </p:sp>
        <p:sp>
          <p:nvSpPr>
            <p:cNvPr id="21" name="&quot;No&quot; Symbol 20"/>
            <p:cNvSpPr/>
            <p:nvPr/>
          </p:nvSpPr>
          <p:spPr>
            <a:xfrm>
              <a:off x="10218682" y="3453884"/>
              <a:ext cx="1216681" cy="1040047"/>
            </a:xfrm>
            <a:prstGeom prst="noSmoking">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668081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0-#ppt_w/2"/>
                                          </p:val>
                                        </p:tav>
                                        <p:tav tm="100000">
                                          <p:val>
                                            <p:strVal val="#ppt_x"/>
                                          </p:val>
                                        </p:tav>
                                      </p:tavLst>
                                    </p:anim>
                                    <p:anim calcmode="lin" valueType="num">
                                      <p:cBhvr additive="base">
                                        <p:cTn id="1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5"/>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8"/>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9"/>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3"/>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2"/>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0"/>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fill="hold"/>
                                        <p:tgtEl>
                                          <p:spTgt spid="15"/>
                                        </p:tgtEl>
                                        <p:attrNameLst>
                                          <p:attrName>ppt_x</p:attrName>
                                        </p:attrNameLst>
                                      </p:cBhvr>
                                      <p:tavLst>
                                        <p:tav tm="0">
                                          <p:val>
                                            <p:strVal val="0-#ppt_w/2"/>
                                          </p:val>
                                        </p:tav>
                                        <p:tav tm="100000">
                                          <p:val>
                                            <p:strVal val="#ppt_x"/>
                                          </p:val>
                                        </p:tav>
                                      </p:tavLst>
                                    </p:anim>
                                    <p:anim calcmode="lin" valueType="num">
                                      <p:cBhvr additive="base">
                                        <p:cTn id="5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additive="base">
                                        <p:cTn id="67" dur="500" fill="hold"/>
                                        <p:tgtEl>
                                          <p:spTgt spid="17"/>
                                        </p:tgtEl>
                                        <p:attrNameLst>
                                          <p:attrName>ppt_x</p:attrName>
                                        </p:attrNameLst>
                                      </p:cBhvr>
                                      <p:tavLst>
                                        <p:tav tm="0">
                                          <p:val>
                                            <p:strVal val="0-#ppt_w/2"/>
                                          </p:val>
                                        </p:tav>
                                        <p:tav tm="100000">
                                          <p:val>
                                            <p:strVal val="#ppt_x"/>
                                          </p:val>
                                        </p:tav>
                                      </p:tavLst>
                                    </p:anim>
                                    <p:anim calcmode="lin" valueType="num">
                                      <p:cBhvr additive="base">
                                        <p:cTn id="6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31" presetClass="entr" presetSubtype="0" fill="hold" nodeType="clickEffect">
                                  <p:stCondLst>
                                    <p:cond delay="0"/>
                                  </p:stCondLst>
                                  <p:childTnLst>
                                    <p:set>
                                      <p:cBhvr>
                                        <p:cTn id="72" dur="1" fill="hold">
                                          <p:stCondLst>
                                            <p:cond delay="0"/>
                                          </p:stCondLst>
                                        </p:cTn>
                                        <p:tgtEl>
                                          <p:spTgt spid="22"/>
                                        </p:tgtEl>
                                        <p:attrNameLst>
                                          <p:attrName>style.visibility</p:attrName>
                                        </p:attrNameLst>
                                      </p:cBhvr>
                                      <p:to>
                                        <p:strVal val="visible"/>
                                      </p:to>
                                    </p:set>
                                    <p:anim calcmode="lin" valueType="num">
                                      <p:cBhvr>
                                        <p:cTn id="73" dur="1000" fill="hold"/>
                                        <p:tgtEl>
                                          <p:spTgt spid="22"/>
                                        </p:tgtEl>
                                        <p:attrNameLst>
                                          <p:attrName>ppt_w</p:attrName>
                                        </p:attrNameLst>
                                      </p:cBhvr>
                                      <p:tavLst>
                                        <p:tav tm="0">
                                          <p:val>
                                            <p:fltVal val="0"/>
                                          </p:val>
                                        </p:tav>
                                        <p:tav tm="100000">
                                          <p:val>
                                            <p:strVal val="#ppt_w"/>
                                          </p:val>
                                        </p:tav>
                                      </p:tavLst>
                                    </p:anim>
                                    <p:anim calcmode="lin" valueType="num">
                                      <p:cBhvr>
                                        <p:cTn id="74" dur="1000" fill="hold"/>
                                        <p:tgtEl>
                                          <p:spTgt spid="22"/>
                                        </p:tgtEl>
                                        <p:attrNameLst>
                                          <p:attrName>ppt_h</p:attrName>
                                        </p:attrNameLst>
                                      </p:cBhvr>
                                      <p:tavLst>
                                        <p:tav tm="0">
                                          <p:val>
                                            <p:fltVal val="0"/>
                                          </p:val>
                                        </p:tav>
                                        <p:tav tm="100000">
                                          <p:val>
                                            <p:strVal val="#ppt_h"/>
                                          </p:val>
                                        </p:tav>
                                      </p:tavLst>
                                    </p:anim>
                                    <p:anim calcmode="lin" valueType="num">
                                      <p:cBhvr>
                                        <p:cTn id="75" dur="1000" fill="hold"/>
                                        <p:tgtEl>
                                          <p:spTgt spid="22"/>
                                        </p:tgtEl>
                                        <p:attrNameLst>
                                          <p:attrName>style.rotation</p:attrName>
                                        </p:attrNameLst>
                                      </p:cBhvr>
                                      <p:tavLst>
                                        <p:tav tm="0">
                                          <p:val>
                                            <p:fltVal val="90"/>
                                          </p:val>
                                        </p:tav>
                                        <p:tav tm="100000">
                                          <p:val>
                                            <p:fltVal val="0"/>
                                          </p:val>
                                        </p:tav>
                                      </p:tavLst>
                                    </p:anim>
                                    <p:animEffect transition="in" filter="fade">
                                      <p:cBhvr>
                                        <p:cTn id="76"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2" grpId="0" animBg="1"/>
      <p:bldP spid="12" grpId="1" animBg="1"/>
      <p:bldP spid="10" grpId="0"/>
      <p:bldP spid="10" grpId="1"/>
      <p:bldP spid="9" grpId="0"/>
      <p:bldP spid="9" grpId="1"/>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343A32A-436A-8143-8894-653E98457856}" type="slidenum">
              <a:rPr lang="en-US" smtClean="0"/>
              <a:pPr/>
              <a:t>11</a:t>
            </a:fld>
            <a:endParaRPr lang="en-US" dirty="0"/>
          </a:p>
        </p:txBody>
      </p:sp>
      <p:sp>
        <p:nvSpPr>
          <p:cNvPr id="3" name="Title 2"/>
          <p:cNvSpPr>
            <a:spLocks noGrp="1"/>
          </p:cNvSpPr>
          <p:nvPr>
            <p:ph type="title"/>
          </p:nvPr>
        </p:nvSpPr>
        <p:spPr/>
        <p:txBody>
          <a:bodyPr/>
          <a:lstStyle/>
          <a:p>
            <a:r>
              <a:rPr lang="en-US" dirty="0"/>
              <a:t>When Can I Use OPT?</a:t>
            </a:r>
          </a:p>
        </p:txBody>
      </p:sp>
      <p:sp>
        <p:nvSpPr>
          <p:cNvPr id="4" name="Text Placeholder 3"/>
          <p:cNvSpPr>
            <a:spLocks noGrp="1"/>
          </p:cNvSpPr>
          <p:nvPr>
            <p:ph type="body" sz="quarter" idx="20"/>
          </p:nvPr>
        </p:nvSpPr>
        <p:spPr>
          <a:xfrm>
            <a:off x="1066800" y="1145406"/>
            <a:ext cx="10464265" cy="4995511"/>
          </a:xfrm>
        </p:spPr>
        <p:txBody>
          <a:bodyPr/>
          <a:lstStyle/>
          <a:p>
            <a:pPr>
              <a:spcBef>
                <a:spcPct val="0"/>
              </a:spcBef>
            </a:pPr>
            <a:r>
              <a:rPr lang="en-US" altLang="en-US" sz="2800" b="1" dirty="0">
                <a:solidFill>
                  <a:schemeClr val="tx1">
                    <a:lumMod val="75000"/>
                    <a:lumOff val="25000"/>
                  </a:schemeClr>
                </a:solidFill>
                <a:latin typeface="+mn-lt"/>
                <a:cs typeface="Tahoma" panose="020B0604030504040204" pitchFamily="34" charset="0"/>
              </a:rPr>
              <a:t>Pre-Completion of program </a:t>
            </a:r>
            <a:r>
              <a:rPr lang="en-US" altLang="en-US" sz="2800" dirty="0">
                <a:solidFill>
                  <a:schemeClr val="tx1">
                    <a:lumMod val="75000"/>
                    <a:lumOff val="25000"/>
                  </a:schemeClr>
                </a:solidFill>
                <a:latin typeface="+mn-lt"/>
                <a:cs typeface="Tahoma" panose="020B0604030504040204" pitchFamily="34" charset="0"/>
              </a:rPr>
              <a:t>(before program end date on your I-20)</a:t>
            </a:r>
          </a:p>
          <a:p>
            <a:pPr marL="457200" indent="-457200">
              <a:spcBef>
                <a:spcPct val="0"/>
              </a:spcBef>
              <a:buFont typeface="Arial" panose="020B0604020202020204" pitchFamily="34" charset="0"/>
              <a:buChar char="•"/>
            </a:pPr>
            <a:r>
              <a:rPr lang="en-US" altLang="en-US" sz="2800" dirty="0">
                <a:solidFill>
                  <a:schemeClr val="tx1">
                    <a:lumMod val="75000"/>
                    <a:lumOff val="25000"/>
                  </a:schemeClr>
                </a:solidFill>
                <a:latin typeface="+mn-lt"/>
                <a:cs typeface="Tahoma" panose="020B0604030504040204" pitchFamily="34" charset="0"/>
              </a:rPr>
              <a:t>During annual/summer vacation- Part-time or Full-time</a:t>
            </a:r>
          </a:p>
          <a:p>
            <a:pPr marL="457200" indent="-457200">
              <a:spcBef>
                <a:spcPct val="0"/>
              </a:spcBef>
              <a:buFont typeface="Arial" panose="020B0604020202020204" pitchFamily="34" charset="0"/>
              <a:buChar char="•"/>
            </a:pPr>
            <a:r>
              <a:rPr lang="en-US" altLang="en-US" sz="2800" dirty="0">
                <a:solidFill>
                  <a:schemeClr val="tx1">
                    <a:lumMod val="75000"/>
                    <a:lumOff val="25000"/>
                  </a:schemeClr>
                </a:solidFill>
                <a:latin typeface="+mn-lt"/>
                <a:cs typeface="Tahoma" panose="020B0604030504040204" pitchFamily="34" charset="0"/>
              </a:rPr>
              <a:t>While school is in session- Part-time</a:t>
            </a:r>
          </a:p>
          <a:p>
            <a:pPr marL="457200" indent="-457200">
              <a:spcBef>
                <a:spcPct val="0"/>
              </a:spcBef>
              <a:buFont typeface="Arial" panose="020B0604020202020204" pitchFamily="34" charset="0"/>
              <a:buChar char="•"/>
            </a:pPr>
            <a:r>
              <a:rPr lang="en-US" altLang="en-US" sz="2800" dirty="0">
                <a:solidFill>
                  <a:schemeClr val="tx1">
                    <a:lumMod val="75000"/>
                    <a:lumOff val="25000"/>
                  </a:schemeClr>
                </a:solidFill>
                <a:latin typeface="+mn-lt"/>
                <a:cs typeface="Tahoma" panose="020B0604030504040204" pitchFamily="34" charset="0"/>
              </a:rPr>
              <a:t>After you have completed all course work and are working on your thesis or dissertation- Part-time or Full-time</a:t>
            </a:r>
          </a:p>
          <a:p>
            <a:pPr>
              <a:spcBef>
                <a:spcPct val="0"/>
              </a:spcBef>
            </a:pPr>
            <a:endParaRPr lang="en-US" altLang="en-US" sz="2800" dirty="0">
              <a:solidFill>
                <a:schemeClr val="tx1">
                  <a:lumMod val="75000"/>
                  <a:lumOff val="25000"/>
                </a:schemeClr>
              </a:solidFill>
              <a:latin typeface="+mn-lt"/>
              <a:cs typeface="Tahoma" panose="020B0604030504040204" pitchFamily="34" charset="0"/>
            </a:endParaRPr>
          </a:p>
          <a:p>
            <a:pPr>
              <a:spcBef>
                <a:spcPct val="0"/>
              </a:spcBef>
            </a:pPr>
            <a:r>
              <a:rPr lang="en-US" altLang="en-US" sz="2800" dirty="0">
                <a:solidFill>
                  <a:schemeClr val="tx1">
                    <a:lumMod val="75000"/>
                    <a:lumOff val="25000"/>
                  </a:schemeClr>
                </a:solidFill>
                <a:latin typeface="+mn-lt"/>
                <a:cs typeface="Tahoma" panose="020B0604030504040204" pitchFamily="34" charset="0"/>
              </a:rPr>
              <a:t>Most students use CPT for these experiences because opportunities for Internships, Practicum, Field Experience are plentiful at SU</a:t>
            </a:r>
            <a:br>
              <a:rPr lang="en-US" altLang="en-US" sz="2800" dirty="0">
                <a:solidFill>
                  <a:schemeClr val="tx1">
                    <a:lumMod val="75000"/>
                    <a:lumOff val="25000"/>
                  </a:schemeClr>
                </a:solidFill>
                <a:latin typeface="+mn-lt"/>
                <a:cs typeface="Tahoma" panose="020B0604030504040204" pitchFamily="34" charset="0"/>
              </a:rPr>
            </a:br>
            <a:endParaRPr lang="en-US" altLang="en-US" sz="2800" dirty="0">
              <a:solidFill>
                <a:schemeClr val="tx1">
                  <a:lumMod val="75000"/>
                  <a:lumOff val="25000"/>
                </a:schemeClr>
              </a:solidFill>
              <a:latin typeface="+mn-lt"/>
              <a:cs typeface="Tahoma" panose="020B0604030504040204" pitchFamily="34" charset="0"/>
            </a:endParaRPr>
          </a:p>
          <a:p>
            <a:pPr>
              <a:spcBef>
                <a:spcPct val="0"/>
              </a:spcBef>
            </a:pPr>
            <a:r>
              <a:rPr lang="en-US" altLang="en-US" sz="2800" b="1" dirty="0">
                <a:solidFill>
                  <a:schemeClr val="tx1">
                    <a:lumMod val="75000"/>
                    <a:lumOff val="25000"/>
                  </a:schemeClr>
                </a:solidFill>
                <a:latin typeface="+mn-lt"/>
                <a:cs typeface="Tahoma" panose="020B0604030504040204" pitchFamily="34" charset="0"/>
              </a:rPr>
              <a:t>Post-completion of program </a:t>
            </a:r>
            <a:r>
              <a:rPr lang="en-US" altLang="en-US" sz="2800" dirty="0">
                <a:solidFill>
                  <a:schemeClr val="tx1">
                    <a:lumMod val="75000"/>
                    <a:lumOff val="25000"/>
                  </a:schemeClr>
                </a:solidFill>
                <a:latin typeface="+mn-lt"/>
                <a:cs typeface="Tahoma" panose="020B0604030504040204" pitchFamily="34" charset="0"/>
              </a:rPr>
              <a:t>(start date of OPT is after the program end date on your I-20)-when most students use OPT</a:t>
            </a:r>
          </a:p>
          <a:p>
            <a:pPr lvl="1">
              <a:spcBef>
                <a:spcPct val="0"/>
              </a:spcBef>
            </a:pPr>
            <a:endParaRPr lang="en-US" sz="2800" dirty="0"/>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8" name="AutoShape 8" descr="Image result for syracuse university schine student center"/>
          <p:cNvSpPr>
            <a:spLocks noChangeAspect="1" noChangeArrowheads="1"/>
          </p:cNvSpPr>
          <p:nvPr/>
        </p:nvSpPr>
        <p:spPr bwMode="auto">
          <a:xfrm>
            <a:off x="287087" y="177096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0" descr="Image result for syracuse university schine student cente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83520830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343A32A-436A-8143-8894-653E98457856}" type="slidenum">
              <a:rPr lang="en-US" smtClean="0"/>
              <a:pPr/>
              <a:t>12</a:t>
            </a:fld>
            <a:endParaRPr lang="en-US" dirty="0"/>
          </a:p>
        </p:txBody>
      </p:sp>
      <p:sp>
        <p:nvSpPr>
          <p:cNvPr id="3" name="Title 2"/>
          <p:cNvSpPr>
            <a:spLocks noGrp="1"/>
          </p:cNvSpPr>
          <p:nvPr>
            <p:ph type="title"/>
          </p:nvPr>
        </p:nvSpPr>
        <p:spPr>
          <a:xfrm>
            <a:off x="895149" y="369445"/>
            <a:ext cx="9744498" cy="669849"/>
          </a:xfrm>
        </p:spPr>
        <p:txBody>
          <a:bodyPr/>
          <a:lstStyle/>
          <a:p>
            <a:r>
              <a:rPr lang="en-US" sz="3600" dirty="0">
                <a:solidFill>
                  <a:srgbClr val="E25414"/>
                </a:solidFill>
              </a:rPr>
              <a:t>How Much OPT am I eligible for?</a:t>
            </a:r>
          </a:p>
        </p:txBody>
      </p:sp>
      <p:sp>
        <p:nvSpPr>
          <p:cNvPr id="6" name="Text Placeholder 5"/>
          <p:cNvSpPr>
            <a:spLocks noGrp="1"/>
          </p:cNvSpPr>
          <p:nvPr>
            <p:ph type="body" sz="quarter" idx="22"/>
          </p:nvPr>
        </p:nvSpPr>
        <p:spPr/>
        <p:txBody>
          <a:bodyPr/>
          <a:lstStyle/>
          <a:p>
            <a:r>
              <a:rPr lang="en-US" dirty="0"/>
              <a:t>Center for International Services</a:t>
            </a:r>
          </a:p>
        </p:txBody>
      </p:sp>
      <p:sp>
        <p:nvSpPr>
          <p:cNvPr id="17" name="TextBox 16"/>
          <p:cNvSpPr txBox="1"/>
          <p:nvPr/>
        </p:nvSpPr>
        <p:spPr>
          <a:xfrm rot="20682845">
            <a:off x="7714859" y="5080651"/>
            <a:ext cx="2451151" cy="338554"/>
          </a:xfrm>
          <a:prstGeom prst="rect">
            <a:avLst/>
          </a:prstGeom>
          <a:noFill/>
        </p:spPr>
        <p:txBody>
          <a:bodyPr wrap="square" rtlCol="0">
            <a:spAutoFit/>
          </a:bodyPr>
          <a:lstStyle/>
          <a:p>
            <a:r>
              <a:rPr lang="en-US" sz="1600" dirty="0">
                <a:solidFill>
                  <a:schemeClr val="bg1"/>
                </a:solidFill>
                <a:latin typeface="Trebuchet MS" panose="020B0603020202020204" pitchFamily="34" charset="0"/>
              </a:rPr>
              <a:t>$25 Replacement Fee!</a:t>
            </a:r>
          </a:p>
        </p:txBody>
      </p:sp>
      <p:sp>
        <p:nvSpPr>
          <p:cNvPr id="7" name="Text Placeholder 6"/>
          <p:cNvSpPr>
            <a:spLocks noGrp="1"/>
          </p:cNvSpPr>
          <p:nvPr>
            <p:ph type="body" sz="quarter" idx="19"/>
          </p:nvPr>
        </p:nvSpPr>
        <p:spPr>
          <a:xfrm>
            <a:off x="1024066" y="1042916"/>
            <a:ext cx="10406514" cy="4899259"/>
          </a:xfrm>
        </p:spPr>
        <p:txBody>
          <a:bodyPr/>
          <a:lstStyle/>
          <a:p>
            <a:pPr>
              <a:defRPr/>
            </a:pPr>
            <a:r>
              <a:rPr lang="en-US" altLang="en-US" sz="2800" dirty="0">
                <a:solidFill>
                  <a:schemeClr val="tx1">
                    <a:lumMod val="75000"/>
                    <a:lumOff val="25000"/>
                  </a:schemeClr>
                </a:solidFill>
                <a:cs typeface="Tahoma" panose="020B0604030504040204" pitchFamily="34" charset="0"/>
              </a:rPr>
              <a:t>Maximum authorization = 12 months</a:t>
            </a:r>
          </a:p>
          <a:p>
            <a:pPr>
              <a:defRPr/>
            </a:pPr>
            <a:endParaRPr lang="en-US" altLang="en-US" sz="2800" dirty="0">
              <a:solidFill>
                <a:schemeClr val="tx1">
                  <a:lumMod val="75000"/>
                  <a:lumOff val="25000"/>
                </a:schemeClr>
              </a:solidFill>
              <a:cs typeface="Tahoma" panose="020B0604030504040204" pitchFamily="34" charset="0"/>
            </a:endParaRPr>
          </a:p>
          <a:p>
            <a:pPr>
              <a:defRPr/>
            </a:pPr>
            <a:r>
              <a:rPr lang="en-US" altLang="en-US" sz="2800" dirty="0">
                <a:solidFill>
                  <a:schemeClr val="tx1">
                    <a:lumMod val="75000"/>
                    <a:lumOff val="25000"/>
                  </a:schemeClr>
                </a:solidFill>
                <a:cs typeface="Tahoma" panose="020B0604030504040204" pitchFamily="34" charset="0"/>
              </a:rPr>
              <a:t>If you use any pre-completion OPT (prior to completion of your program) :</a:t>
            </a:r>
          </a:p>
          <a:p>
            <a:pPr marL="914400" lvl="1" indent="-457200">
              <a:buFont typeface="Arial" panose="020B0604020202020204" pitchFamily="34" charset="0"/>
              <a:buChar char="•"/>
              <a:defRPr/>
            </a:pPr>
            <a:r>
              <a:rPr lang="en-US" altLang="en-US" sz="2800" dirty="0">
                <a:solidFill>
                  <a:schemeClr val="tx1">
                    <a:lumMod val="75000"/>
                    <a:lumOff val="25000"/>
                  </a:schemeClr>
                </a:solidFill>
                <a:cs typeface="Tahoma" panose="020B0604030504040204" pitchFamily="34" charset="0"/>
              </a:rPr>
              <a:t>Full-time authorization is subtracted from the twelve months </a:t>
            </a:r>
          </a:p>
          <a:p>
            <a:pPr marL="1371600" lvl="2" indent="-457200">
              <a:buFont typeface="Arial" panose="020B0604020202020204" pitchFamily="34" charset="0"/>
              <a:buChar char="•"/>
              <a:defRPr/>
            </a:pPr>
            <a:r>
              <a:rPr lang="en-US" altLang="en-US" sz="2800" dirty="0">
                <a:solidFill>
                  <a:schemeClr val="tx1">
                    <a:lumMod val="75000"/>
                    <a:lumOff val="25000"/>
                  </a:schemeClr>
                </a:solidFill>
                <a:cs typeface="Tahoma" panose="020B0604030504040204" pitchFamily="34" charset="0"/>
              </a:rPr>
              <a:t>three months of full-time summer OPT would leave you with 9 months of OPT </a:t>
            </a:r>
          </a:p>
          <a:p>
            <a:pPr marL="914400" lvl="1" indent="-457200">
              <a:buFont typeface="Arial" panose="020B0604020202020204" pitchFamily="34" charset="0"/>
              <a:buChar char="•"/>
              <a:defRPr/>
            </a:pPr>
            <a:r>
              <a:rPr lang="en-US" altLang="en-US" sz="2800" dirty="0">
                <a:solidFill>
                  <a:schemeClr val="tx1">
                    <a:lumMod val="75000"/>
                    <a:lumOff val="25000"/>
                  </a:schemeClr>
                </a:solidFill>
                <a:cs typeface="Tahoma" panose="020B0604030504040204" pitchFamily="34" charset="0"/>
              </a:rPr>
              <a:t>Part time authorization is subtracted from the 12 months at ½ the rate</a:t>
            </a:r>
          </a:p>
          <a:p>
            <a:pPr marL="1371600" lvl="2" indent="-457200">
              <a:buFont typeface="Arial" panose="020B0604020202020204" pitchFamily="34" charset="0"/>
              <a:buChar char="•"/>
              <a:defRPr/>
            </a:pPr>
            <a:r>
              <a:rPr lang="en-US" altLang="en-US" sz="2800" dirty="0">
                <a:solidFill>
                  <a:schemeClr val="tx1">
                    <a:lumMod val="75000"/>
                    <a:lumOff val="25000"/>
                  </a:schemeClr>
                </a:solidFill>
                <a:cs typeface="Tahoma" panose="020B0604030504040204" pitchFamily="34" charset="0"/>
              </a:rPr>
              <a:t>four months of part-time authorization would leave you with 10 months of OPT  </a:t>
            </a:r>
          </a:p>
          <a:p>
            <a:endParaRPr lang="en-US" dirty="0"/>
          </a:p>
        </p:txBody>
      </p:sp>
    </p:spTree>
    <p:extLst>
      <p:ext uri="{BB962C8B-B14F-4D97-AF65-F5344CB8AC3E}">
        <p14:creationId xmlns:p14="http://schemas.microsoft.com/office/powerpoint/2010/main" val="350364264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343A32A-436A-8143-8894-653E98457856}" type="slidenum">
              <a:rPr lang="en-US" smtClean="0"/>
              <a:pPr/>
              <a:t>13</a:t>
            </a:fld>
            <a:endParaRPr lang="en-US" dirty="0"/>
          </a:p>
        </p:txBody>
      </p:sp>
      <p:sp>
        <p:nvSpPr>
          <p:cNvPr id="3" name="Title 2"/>
          <p:cNvSpPr>
            <a:spLocks noGrp="1"/>
          </p:cNvSpPr>
          <p:nvPr>
            <p:ph type="title"/>
          </p:nvPr>
        </p:nvSpPr>
        <p:spPr>
          <a:xfrm>
            <a:off x="600182" y="215731"/>
            <a:ext cx="10952721" cy="718334"/>
          </a:xfrm>
        </p:spPr>
        <p:txBody>
          <a:bodyPr/>
          <a:lstStyle/>
          <a:p>
            <a:r>
              <a:rPr lang="en-US" sz="2800" dirty="0">
                <a:solidFill>
                  <a:srgbClr val="E25414"/>
                </a:solidFill>
              </a:rPr>
              <a:t>Does Approval for CPT Affect How Much OPT I am Eligible for ?</a:t>
            </a:r>
          </a:p>
        </p:txBody>
      </p:sp>
      <p:sp>
        <p:nvSpPr>
          <p:cNvPr id="6" name="Text Placeholder 5"/>
          <p:cNvSpPr>
            <a:spLocks noGrp="1"/>
          </p:cNvSpPr>
          <p:nvPr>
            <p:ph type="body" sz="quarter" idx="22"/>
          </p:nvPr>
        </p:nvSpPr>
        <p:spPr/>
        <p:txBody>
          <a:bodyPr/>
          <a:lstStyle/>
          <a:p>
            <a:r>
              <a:rPr lang="en-US" dirty="0"/>
              <a:t>Center for International Services</a:t>
            </a:r>
          </a:p>
        </p:txBody>
      </p:sp>
      <p:sp>
        <p:nvSpPr>
          <p:cNvPr id="17" name="TextBox 16"/>
          <p:cNvSpPr txBox="1"/>
          <p:nvPr/>
        </p:nvSpPr>
        <p:spPr>
          <a:xfrm rot="20682845">
            <a:off x="7714859" y="5080651"/>
            <a:ext cx="2451151" cy="338554"/>
          </a:xfrm>
          <a:prstGeom prst="rect">
            <a:avLst/>
          </a:prstGeom>
          <a:noFill/>
        </p:spPr>
        <p:txBody>
          <a:bodyPr wrap="square" rtlCol="0">
            <a:spAutoFit/>
          </a:bodyPr>
          <a:lstStyle/>
          <a:p>
            <a:r>
              <a:rPr lang="en-US" sz="1600" dirty="0">
                <a:solidFill>
                  <a:schemeClr val="bg1"/>
                </a:solidFill>
                <a:latin typeface="Trebuchet MS" panose="020B0603020202020204" pitchFamily="34" charset="0"/>
              </a:rPr>
              <a:t>$25 Replacement Fee!</a:t>
            </a:r>
          </a:p>
        </p:txBody>
      </p:sp>
      <p:sp>
        <p:nvSpPr>
          <p:cNvPr id="7" name="Text Placeholder 6"/>
          <p:cNvSpPr>
            <a:spLocks noGrp="1"/>
          </p:cNvSpPr>
          <p:nvPr>
            <p:ph type="body" sz="quarter" idx="19"/>
          </p:nvPr>
        </p:nvSpPr>
        <p:spPr>
          <a:xfrm>
            <a:off x="954661" y="977139"/>
            <a:ext cx="10406514" cy="4292867"/>
          </a:xfrm>
        </p:spPr>
        <p:txBody>
          <a:bodyPr/>
          <a:lstStyle/>
          <a:p>
            <a:pPr marL="457200" indent="-457200">
              <a:buFont typeface="Arial" panose="020B0604020202020204" pitchFamily="34" charset="0"/>
              <a:buChar char="•"/>
              <a:defRPr/>
            </a:pPr>
            <a:r>
              <a:rPr lang="en-US" altLang="en-US" sz="2800" dirty="0" err="1">
                <a:solidFill>
                  <a:schemeClr val="tx1">
                    <a:lumMod val="75000"/>
                    <a:lumOff val="25000"/>
                  </a:schemeClr>
                </a:solidFill>
                <a:cs typeface="Tahoma" panose="020B0604030504040204" pitchFamily="34" charset="0"/>
              </a:rPr>
              <a:t>CPT</a:t>
            </a:r>
            <a:r>
              <a:rPr lang="en-US" altLang="en-US" sz="2800" dirty="0">
                <a:solidFill>
                  <a:schemeClr val="tx1">
                    <a:lumMod val="75000"/>
                    <a:lumOff val="25000"/>
                  </a:schemeClr>
                </a:solidFill>
                <a:cs typeface="Tahoma" panose="020B0604030504040204" pitchFamily="34" charset="0"/>
              </a:rPr>
              <a:t> is never deducted from OPT; you can use CPT and OPT </a:t>
            </a:r>
          </a:p>
          <a:p>
            <a:pPr marL="457200" indent="-457200">
              <a:buFont typeface="Arial" panose="020B0604020202020204" pitchFamily="34" charset="0"/>
              <a:buChar char="•"/>
              <a:defRPr/>
            </a:pPr>
            <a:endParaRPr lang="en-US" altLang="en-US" sz="2800" dirty="0">
              <a:solidFill>
                <a:schemeClr val="tx1">
                  <a:lumMod val="75000"/>
                  <a:lumOff val="25000"/>
                </a:schemeClr>
              </a:solidFill>
              <a:cs typeface="Tahoma" panose="020B0604030504040204" pitchFamily="34" charset="0"/>
            </a:endParaRPr>
          </a:p>
          <a:p>
            <a:pPr marL="457200" indent="-457200">
              <a:buFont typeface="Arial" panose="020B0604020202020204" pitchFamily="34" charset="0"/>
              <a:buChar char="•"/>
              <a:defRPr/>
            </a:pPr>
            <a:r>
              <a:rPr lang="en-US" altLang="en-US" sz="2800" dirty="0">
                <a:solidFill>
                  <a:schemeClr val="tx1">
                    <a:lumMod val="75000"/>
                    <a:lumOff val="25000"/>
                  </a:schemeClr>
                </a:solidFill>
                <a:cs typeface="Tahoma" panose="020B0604030504040204" pitchFamily="34" charset="0"/>
              </a:rPr>
              <a:t>But if you use 12 months of full-time CPT, then you will not be eligible for any OPT</a:t>
            </a:r>
          </a:p>
          <a:p>
            <a:pPr>
              <a:defRPr/>
            </a:pPr>
            <a:endParaRPr lang="en-US" altLang="en-US" sz="2800" dirty="0">
              <a:solidFill>
                <a:schemeClr val="tx1">
                  <a:lumMod val="75000"/>
                  <a:lumOff val="25000"/>
                </a:schemeClr>
              </a:solidFill>
              <a:cs typeface="Tahoma" panose="020B0604030504040204" pitchFamily="34" charset="0"/>
            </a:endParaRPr>
          </a:p>
          <a:p>
            <a:pPr marL="457200" indent="-457200">
              <a:buFont typeface="Arial" panose="020B0604020202020204" pitchFamily="34" charset="0"/>
              <a:buChar char="•"/>
              <a:defRPr/>
            </a:pPr>
            <a:r>
              <a:rPr lang="en-US" altLang="en-US" sz="2800" dirty="0">
                <a:solidFill>
                  <a:schemeClr val="tx1">
                    <a:lumMod val="75000"/>
                    <a:lumOff val="25000"/>
                  </a:schemeClr>
                </a:solidFill>
                <a:cs typeface="Tahoma" panose="020B0604030504040204" pitchFamily="34" charset="0"/>
              </a:rPr>
              <a:t>You can use as much part-time CPT and “up to 364 days” of full-time CPT and still be eligible for OPT</a:t>
            </a:r>
          </a:p>
          <a:p>
            <a:pPr marL="914400" lvl="1" indent="-457200">
              <a:buFont typeface="Arial" panose="020B0604020202020204" pitchFamily="34" charset="0"/>
              <a:buChar char="•"/>
              <a:defRPr/>
            </a:pPr>
            <a:r>
              <a:rPr lang="en-US" altLang="en-US" sz="2800" dirty="0">
                <a:solidFill>
                  <a:schemeClr val="tx1">
                    <a:lumMod val="75000"/>
                    <a:lumOff val="25000"/>
                  </a:schemeClr>
                </a:solidFill>
                <a:cs typeface="Tahoma" panose="020B0604030504040204" pitchFamily="34" charset="0"/>
              </a:rPr>
              <a:t>USCIS is closely examining extended periods of full-time CPT authorization </a:t>
            </a:r>
          </a:p>
          <a:p>
            <a:endParaRPr lang="en-US" dirty="0"/>
          </a:p>
        </p:txBody>
      </p:sp>
    </p:spTree>
    <p:extLst>
      <p:ext uri="{BB962C8B-B14F-4D97-AF65-F5344CB8AC3E}">
        <p14:creationId xmlns:p14="http://schemas.microsoft.com/office/powerpoint/2010/main" val="370397195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14</a:t>
            </a:fld>
            <a:endParaRPr lang="en-US" dirty="0"/>
          </a:p>
        </p:txBody>
      </p:sp>
      <p:sp>
        <p:nvSpPr>
          <p:cNvPr id="3" name="Section Title"/>
          <p:cNvSpPr>
            <a:spLocks noGrp="1"/>
          </p:cNvSpPr>
          <p:nvPr>
            <p:ph type="title"/>
          </p:nvPr>
        </p:nvSpPr>
        <p:spPr>
          <a:xfrm>
            <a:off x="837398" y="160337"/>
            <a:ext cx="10048775" cy="724785"/>
          </a:xfrm>
        </p:spPr>
        <p:txBody>
          <a:bodyPr/>
          <a:lstStyle/>
          <a:p>
            <a:r>
              <a:rPr lang="en-US" altLang="en-US" sz="3600" dirty="0">
                <a:solidFill>
                  <a:srgbClr val="E25414"/>
                </a:solidFill>
                <a:latin typeface="Georgia" panose="02040502050405020303" pitchFamily="18" charset="0"/>
                <a:cs typeface="Tahoma" panose="020B0604030504040204" pitchFamily="34" charset="0"/>
              </a:rPr>
              <a:t>When Can/Should I Apply for OPT?</a:t>
            </a:r>
            <a:endParaRPr lang="en-US" sz="3600" dirty="0">
              <a:solidFill>
                <a:srgbClr val="E25414"/>
              </a:solidFill>
              <a:latin typeface="Georgia" panose="02040502050405020303" pitchFamily="18" charset="0"/>
            </a:endParaRPr>
          </a:p>
        </p:txBody>
      </p:sp>
      <p:sp>
        <p:nvSpPr>
          <p:cNvPr id="2" name="Division Name, if applicable"/>
          <p:cNvSpPr>
            <a:spLocks noGrp="1"/>
          </p:cNvSpPr>
          <p:nvPr>
            <p:ph type="body" sz="quarter" idx="18"/>
          </p:nvPr>
        </p:nvSpPr>
        <p:spPr/>
        <p:txBody>
          <a:bodyPr/>
          <a:lstStyle/>
          <a:p>
            <a:r>
              <a:rPr lang="en-US" dirty="0"/>
              <a:t>Center for International Services</a:t>
            </a:r>
          </a:p>
        </p:txBody>
      </p:sp>
      <p:sp>
        <p:nvSpPr>
          <p:cNvPr id="8" name="AutoShape 2" descr="Image result for syracuse university tou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Image result for syracuse university tou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962526" y="798897"/>
            <a:ext cx="10163836" cy="4186980"/>
          </a:xfrm>
          <a:prstGeom prst="rect">
            <a:avLst/>
          </a:prstGeom>
        </p:spPr>
        <p:txBody>
          <a:bodyPr wrap="square">
            <a:spAutoFit/>
          </a:bodyPr>
          <a:lstStyle/>
          <a:p>
            <a:pPr>
              <a:lnSpc>
                <a:spcPct val="80000"/>
              </a:lnSpc>
            </a:pPr>
            <a:r>
              <a:rPr lang="en-US" altLang="en-US" sz="2800" dirty="0">
                <a:solidFill>
                  <a:schemeClr val="tx1">
                    <a:lumMod val="75000"/>
                    <a:lumOff val="25000"/>
                  </a:schemeClr>
                </a:solidFill>
                <a:cs typeface="Tahoma" panose="020B0604030504040204" pitchFamily="34" charset="0"/>
              </a:rPr>
              <a:t>If Applying for </a:t>
            </a:r>
            <a:r>
              <a:rPr lang="en-US" altLang="en-US" sz="2800" b="1" dirty="0">
                <a:solidFill>
                  <a:schemeClr val="tx1">
                    <a:lumMod val="75000"/>
                    <a:lumOff val="25000"/>
                  </a:schemeClr>
                </a:solidFill>
                <a:cs typeface="Tahoma" panose="020B0604030504040204" pitchFamily="34" charset="0"/>
              </a:rPr>
              <a:t>Pre-Completion OPT</a:t>
            </a:r>
          </a:p>
          <a:p>
            <a:pPr lvl="1">
              <a:lnSpc>
                <a:spcPct val="80000"/>
              </a:lnSpc>
            </a:pPr>
            <a:endParaRPr lang="en-US" altLang="en-US" sz="2800" dirty="0">
              <a:solidFill>
                <a:schemeClr val="tx1">
                  <a:lumMod val="75000"/>
                  <a:lumOff val="25000"/>
                </a:schemeClr>
              </a:solidFill>
              <a:cs typeface="Tahoma" panose="020B0604030504040204" pitchFamily="34" charset="0"/>
            </a:endParaRPr>
          </a:p>
          <a:p>
            <a:pPr marL="914400" lvl="1" indent="-457200">
              <a:lnSpc>
                <a:spcPct val="80000"/>
              </a:lnSpc>
              <a:buFont typeface="Arial" panose="020B0604020202020204" pitchFamily="34" charset="0"/>
              <a:buChar char="•"/>
            </a:pPr>
            <a:r>
              <a:rPr lang="en-US" altLang="en-US" sz="2800" dirty="0">
                <a:solidFill>
                  <a:schemeClr val="tx1">
                    <a:lumMod val="75000"/>
                    <a:lumOff val="25000"/>
                  </a:schemeClr>
                </a:solidFill>
                <a:cs typeface="Tahoma" panose="020B0604030504040204" pitchFamily="34" charset="0"/>
              </a:rPr>
              <a:t>If applying during your 1</a:t>
            </a:r>
            <a:r>
              <a:rPr lang="en-US" altLang="en-US" sz="2800" baseline="30000" dirty="0">
                <a:solidFill>
                  <a:schemeClr val="tx1">
                    <a:lumMod val="75000"/>
                    <a:lumOff val="25000"/>
                  </a:schemeClr>
                </a:solidFill>
                <a:cs typeface="Tahoma" panose="020B0604030504040204" pitchFamily="34" charset="0"/>
              </a:rPr>
              <a:t>st</a:t>
            </a:r>
            <a:r>
              <a:rPr lang="en-US" altLang="en-US" sz="2800" dirty="0">
                <a:solidFill>
                  <a:schemeClr val="tx1">
                    <a:lumMod val="75000"/>
                    <a:lumOff val="25000"/>
                  </a:schemeClr>
                </a:solidFill>
                <a:cs typeface="Tahoma" panose="020B0604030504040204" pitchFamily="34" charset="0"/>
              </a:rPr>
              <a:t> year of study</a:t>
            </a:r>
          </a:p>
          <a:p>
            <a:pPr marL="1371600" lvl="2" indent="-457200">
              <a:lnSpc>
                <a:spcPct val="80000"/>
              </a:lnSpc>
              <a:buFont typeface="Arial" panose="020B0604020202020204" pitchFamily="34" charset="0"/>
              <a:buChar char="•"/>
            </a:pPr>
            <a:r>
              <a:rPr lang="en-US" altLang="en-US" sz="2800" dirty="0">
                <a:solidFill>
                  <a:schemeClr val="tx1">
                    <a:lumMod val="75000"/>
                    <a:lumOff val="25000"/>
                  </a:schemeClr>
                </a:solidFill>
                <a:cs typeface="Tahoma" panose="020B0604030504040204" pitchFamily="34" charset="0"/>
              </a:rPr>
              <a:t>You can apply no more than 90 days before completing your first academic year</a:t>
            </a:r>
          </a:p>
          <a:p>
            <a:pPr marL="1828800" lvl="3" indent="-457200">
              <a:lnSpc>
                <a:spcPct val="80000"/>
              </a:lnSpc>
              <a:buFont typeface="Arial" panose="020B0604020202020204" pitchFamily="34" charset="0"/>
              <a:buChar char="•"/>
            </a:pPr>
            <a:r>
              <a:rPr lang="en-US" altLang="en-US" sz="2800" dirty="0">
                <a:solidFill>
                  <a:schemeClr val="tx1">
                    <a:lumMod val="75000"/>
                    <a:lumOff val="25000"/>
                  </a:schemeClr>
                </a:solidFill>
                <a:cs typeface="Tahoma" panose="020B0604030504040204" pitchFamily="34" charset="0"/>
              </a:rPr>
              <a:t>because you are not eligible for OPT until you have been a full-time student for two semesters </a:t>
            </a:r>
          </a:p>
          <a:p>
            <a:pPr marL="914400" lvl="1" indent="-457200">
              <a:lnSpc>
                <a:spcPct val="80000"/>
              </a:lnSpc>
              <a:buFont typeface="Arial" panose="020B0604020202020204" pitchFamily="34" charset="0"/>
              <a:buChar char="•"/>
            </a:pPr>
            <a:endParaRPr lang="en-US" altLang="en-US" sz="2800" dirty="0">
              <a:solidFill>
                <a:schemeClr val="tx1">
                  <a:lumMod val="75000"/>
                  <a:lumOff val="25000"/>
                </a:schemeClr>
              </a:solidFill>
              <a:cs typeface="Tahoma" panose="020B0604030504040204" pitchFamily="34" charset="0"/>
            </a:endParaRPr>
          </a:p>
          <a:p>
            <a:pPr marL="914400" lvl="1" indent="-457200">
              <a:lnSpc>
                <a:spcPct val="80000"/>
              </a:lnSpc>
              <a:buFont typeface="Arial" panose="020B0604020202020204" pitchFamily="34" charset="0"/>
              <a:buChar char="•"/>
            </a:pPr>
            <a:r>
              <a:rPr lang="en-US" altLang="en-US" sz="2800" dirty="0">
                <a:solidFill>
                  <a:schemeClr val="tx1">
                    <a:lumMod val="75000"/>
                    <a:lumOff val="25000"/>
                  </a:schemeClr>
                </a:solidFill>
                <a:cs typeface="Tahoma" panose="020B0604030504040204" pitchFamily="34" charset="0"/>
              </a:rPr>
              <a:t>If applying after your 1</a:t>
            </a:r>
            <a:r>
              <a:rPr lang="en-US" altLang="en-US" sz="2800" baseline="30000" dirty="0">
                <a:solidFill>
                  <a:schemeClr val="tx1">
                    <a:lumMod val="75000"/>
                    <a:lumOff val="25000"/>
                  </a:schemeClr>
                </a:solidFill>
                <a:cs typeface="Tahoma" panose="020B0604030504040204" pitchFamily="34" charset="0"/>
              </a:rPr>
              <a:t>st</a:t>
            </a:r>
            <a:r>
              <a:rPr lang="en-US" altLang="en-US" sz="2800" dirty="0">
                <a:solidFill>
                  <a:schemeClr val="tx1">
                    <a:lumMod val="75000"/>
                    <a:lumOff val="25000"/>
                  </a:schemeClr>
                </a:solidFill>
                <a:cs typeface="Tahoma" panose="020B0604030504040204" pitchFamily="34" charset="0"/>
              </a:rPr>
              <a:t> year of study</a:t>
            </a:r>
          </a:p>
          <a:p>
            <a:pPr marL="1371600" lvl="2" indent="-457200">
              <a:lnSpc>
                <a:spcPct val="80000"/>
              </a:lnSpc>
              <a:buFont typeface="Arial" panose="020B0604020202020204" pitchFamily="34" charset="0"/>
              <a:buChar char="•"/>
            </a:pPr>
            <a:r>
              <a:rPr lang="en-US" altLang="en-US" sz="2800" dirty="0">
                <a:solidFill>
                  <a:schemeClr val="tx1">
                    <a:lumMod val="75000"/>
                    <a:lumOff val="25000"/>
                  </a:schemeClr>
                </a:solidFill>
                <a:cs typeface="Tahoma" panose="020B0604030504040204" pitchFamily="34" charset="0"/>
              </a:rPr>
              <a:t>You can apply no more than 90 days prior to the work authorization start date you request  	</a:t>
            </a:r>
          </a:p>
          <a:p>
            <a:pPr>
              <a:lnSpc>
                <a:spcPct val="80000"/>
              </a:lnSpc>
              <a:buFont typeface="Wingdings" panose="05000000000000000000" pitchFamily="2" charset="2"/>
              <a:buNone/>
            </a:pPr>
            <a:endParaRPr lang="en-US" altLang="en-US" sz="2400" dirty="0">
              <a:cs typeface="Tahoma" panose="020B0604030504040204" pitchFamily="34" charset="0"/>
            </a:endParaRPr>
          </a:p>
        </p:txBody>
      </p:sp>
    </p:spTree>
    <p:extLst>
      <p:ext uri="{BB962C8B-B14F-4D97-AF65-F5344CB8AC3E}">
        <p14:creationId xmlns:p14="http://schemas.microsoft.com/office/powerpoint/2010/main" val="9404384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15</a:t>
            </a:fld>
            <a:endParaRPr lang="en-US" dirty="0"/>
          </a:p>
        </p:txBody>
      </p:sp>
      <p:sp>
        <p:nvSpPr>
          <p:cNvPr id="3" name="Section Title"/>
          <p:cNvSpPr>
            <a:spLocks noGrp="1"/>
          </p:cNvSpPr>
          <p:nvPr>
            <p:ph type="title"/>
          </p:nvPr>
        </p:nvSpPr>
        <p:spPr>
          <a:xfrm>
            <a:off x="837398" y="45153"/>
            <a:ext cx="10048775" cy="839970"/>
          </a:xfrm>
        </p:spPr>
        <p:txBody>
          <a:bodyPr/>
          <a:lstStyle/>
          <a:p>
            <a:r>
              <a:rPr lang="en-US" altLang="en-US" sz="3600" dirty="0">
                <a:solidFill>
                  <a:srgbClr val="E25414"/>
                </a:solidFill>
                <a:latin typeface="Georgia" panose="02040502050405020303" pitchFamily="18" charset="0"/>
                <a:cs typeface="Tahoma" panose="020B0604030504040204" pitchFamily="34" charset="0"/>
              </a:rPr>
              <a:t>When Can/Should I Apply for OPT?</a:t>
            </a:r>
            <a:endParaRPr lang="en-US" sz="3600" dirty="0">
              <a:solidFill>
                <a:srgbClr val="E25414"/>
              </a:solidFill>
              <a:latin typeface="Georgia" panose="02040502050405020303" pitchFamily="18" charset="0"/>
            </a:endParaRPr>
          </a:p>
        </p:txBody>
      </p:sp>
      <p:sp>
        <p:nvSpPr>
          <p:cNvPr id="2" name="Division Name, if applicable"/>
          <p:cNvSpPr>
            <a:spLocks noGrp="1"/>
          </p:cNvSpPr>
          <p:nvPr>
            <p:ph type="body" sz="quarter" idx="18"/>
          </p:nvPr>
        </p:nvSpPr>
        <p:spPr/>
        <p:txBody>
          <a:bodyPr/>
          <a:lstStyle/>
          <a:p>
            <a:r>
              <a:rPr lang="en-US" dirty="0"/>
              <a:t>Center for International Services</a:t>
            </a:r>
          </a:p>
        </p:txBody>
      </p:sp>
      <p:sp>
        <p:nvSpPr>
          <p:cNvPr id="8" name="AutoShape 2" descr="Image result for syracuse university tou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Image result for syracuse university tou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962526" y="798897"/>
            <a:ext cx="10163836" cy="3054362"/>
          </a:xfrm>
          <a:prstGeom prst="rect">
            <a:avLst/>
          </a:prstGeom>
        </p:spPr>
        <p:txBody>
          <a:bodyPr wrap="square">
            <a:spAutoFit/>
          </a:bodyPr>
          <a:lstStyle/>
          <a:p>
            <a:pPr>
              <a:lnSpc>
                <a:spcPct val="80000"/>
              </a:lnSpc>
            </a:pPr>
            <a:r>
              <a:rPr lang="en-US" altLang="en-US" sz="2400" dirty="0">
                <a:solidFill>
                  <a:schemeClr val="tx1">
                    <a:lumMod val="75000"/>
                    <a:lumOff val="25000"/>
                  </a:schemeClr>
                </a:solidFill>
                <a:cs typeface="Tahoma" panose="020B0604030504040204" pitchFamily="34" charset="0"/>
              </a:rPr>
              <a:t>If applying for </a:t>
            </a:r>
            <a:r>
              <a:rPr lang="en-US" altLang="en-US" sz="2400" b="1" dirty="0">
                <a:solidFill>
                  <a:schemeClr val="tx1">
                    <a:lumMod val="75000"/>
                    <a:lumOff val="25000"/>
                  </a:schemeClr>
                </a:solidFill>
                <a:cs typeface="Tahoma" panose="020B0604030504040204" pitchFamily="34" charset="0"/>
              </a:rPr>
              <a:t>Post-completion OPT</a:t>
            </a:r>
            <a:r>
              <a:rPr lang="en-US" altLang="en-US" sz="2400" dirty="0">
                <a:solidFill>
                  <a:schemeClr val="tx1">
                    <a:lumMod val="75000"/>
                    <a:lumOff val="25000"/>
                  </a:schemeClr>
                </a:solidFill>
                <a:cs typeface="Tahoma" panose="020B0604030504040204" pitchFamily="34" charset="0"/>
              </a:rPr>
              <a:t>:  there is a 5 month window for application</a:t>
            </a:r>
          </a:p>
          <a:p>
            <a:pPr>
              <a:lnSpc>
                <a:spcPct val="80000"/>
              </a:lnSpc>
            </a:pPr>
            <a:endParaRPr lang="en-US" altLang="en-US" sz="2400" dirty="0">
              <a:solidFill>
                <a:schemeClr val="tx1">
                  <a:lumMod val="75000"/>
                  <a:lumOff val="25000"/>
                </a:schemeClr>
              </a:solidFill>
              <a:cs typeface="Tahoma" panose="020B0604030504040204" pitchFamily="34" charset="0"/>
            </a:endParaRPr>
          </a:p>
          <a:p>
            <a:pPr marL="914400" lvl="1" indent="-457200">
              <a:lnSpc>
                <a:spcPct val="80000"/>
              </a:lnSpc>
              <a:buFont typeface="Arial" panose="020B0604020202020204" pitchFamily="34" charset="0"/>
              <a:buChar char="•"/>
            </a:pPr>
            <a:r>
              <a:rPr lang="en-US" altLang="en-US" sz="2400" dirty="0">
                <a:solidFill>
                  <a:schemeClr val="tx1">
                    <a:lumMod val="75000"/>
                    <a:lumOff val="25000"/>
                  </a:schemeClr>
                </a:solidFill>
                <a:cs typeface="Tahoma" panose="020B0604030504040204" pitchFamily="34" charset="0"/>
              </a:rPr>
              <a:t>No more than 90 days/3 months prior to your program end date and up to 60 days/2 months after your program end date </a:t>
            </a:r>
          </a:p>
          <a:p>
            <a:pPr marL="914400" lvl="1" indent="-457200">
              <a:lnSpc>
                <a:spcPct val="80000"/>
              </a:lnSpc>
              <a:buFont typeface="Arial" panose="020B0604020202020204" pitchFamily="34" charset="0"/>
              <a:buChar char="•"/>
            </a:pPr>
            <a:endParaRPr lang="en-US" altLang="en-US" sz="2400" dirty="0">
              <a:solidFill>
                <a:schemeClr val="tx1">
                  <a:lumMod val="75000"/>
                  <a:lumOff val="25000"/>
                </a:schemeClr>
              </a:solidFill>
              <a:cs typeface="Tahoma" panose="020B0604030504040204" pitchFamily="34" charset="0"/>
            </a:endParaRPr>
          </a:p>
          <a:p>
            <a:pPr marL="914400" lvl="1" indent="-457200">
              <a:lnSpc>
                <a:spcPct val="80000"/>
              </a:lnSpc>
              <a:buFont typeface="Arial" panose="020B0604020202020204" pitchFamily="34" charset="0"/>
              <a:buChar char="•"/>
            </a:pPr>
            <a:r>
              <a:rPr lang="en-US" altLang="en-US" sz="2400" dirty="0">
                <a:solidFill>
                  <a:schemeClr val="tx1">
                    <a:lumMod val="75000"/>
                    <a:lumOff val="25000"/>
                  </a:schemeClr>
                </a:solidFill>
                <a:cs typeface="Tahoma" panose="020B0604030504040204" pitchFamily="34" charset="0"/>
              </a:rPr>
              <a:t>Your application must be </a:t>
            </a:r>
            <a:r>
              <a:rPr lang="en-US" altLang="en-US" sz="2400" i="1" dirty="0">
                <a:solidFill>
                  <a:schemeClr val="tx1">
                    <a:lumMod val="75000"/>
                    <a:lumOff val="25000"/>
                  </a:schemeClr>
                </a:solidFill>
                <a:cs typeface="Tahoma" panose="020B0604030504040204" pitchFamily="34" charset="0"/>
              </a:rPr>
              <a:t>received</a:t>
            </a:r>
            <a:r>
              <a:rPr lang="en-US" altLang="en-US" sz="2400" dirty="0">
                <a:solidFill>
                  <a:schemeClr val="tx1">
                    <a:lumMod val="75000"/>
                    <a:lumOff val="25000"/>
                  </a:schemeClr>
                </a:solidFill>
                <a:cs typeface="Tahoma" panose="020B0604030504040204" pitchFamily="34" charset="0"/>
              </a:rPr>
              <a:t> by USCIS no later than 60 days/2 months after your program end date</a:t>
            </a:r>
          </a:p>
          <a:p>
            <a:pPr marL="914400" lvl="1" indent="-457200">
              <a:lnSpc>
                <a:spcPct val="80000"/>
              </a:lnSpc>
              <a:buFont typeface="Arial" panose="020B0604020202020204" pitchFamily="34" charset="0"/>
              <a:buChar char="•"/>
            </a:pPr>
            <a:endParaRPr lang="en-US" altLang="en-US" sz="2400" dirty="0">
              <a:solidFill>
                <a:schemeClr val="tx1">
                  <a:lumMod val="75000"/>
                  <a:lumOff val="25000"/>
                </a:schemeClr>
              </a:solidFill>
              <a:cs typeface="Tahoma" panose="020B0604030504040204" pitchFamily="34" charset="0"/>
            </a:endParaRPr>
          </a:p>
          <a:p>
            <a:pPr marL="914400" lvl="1" indent="-457200">
              <a:lnSpc>
                <a:spcPct val="80000"/>
              </a:lnSpc>
              <a:buFont typeface="Arial" panose="020B0604020202020204" pitchFamily="34" charset="0"/>
              <a:buChar char="•"/>
            </a:pPr>
            <a:r>
              <a:rPr lang="en-US" altLang="en-US" sz="2400" dirty="0">
                <a:solidFill>
                  <a:schemeClr val="tx1">
                    <a:lumMod val="75000"/>
                    <a:lumOff val="25000"/>
                  </a:schemeClr>
                </a:solidFill>
                <a:cs typeface="Tahoma" panose="020B0604030504040204" pitchFamily="34" charset="0"/>
              </a:rPr>
              <a:t>USCIS application processing may take 60-90 days (two to three months) so plan ahead and submit applications early</a:t>
            </a:r>
          </a:p>
        </p:txBody>
      </p:sp>
      <p:grpSp>
        <p:nvGrpSpPr>
          <p:cNvPr id="25" name="Group 24"/>
          <p:cNvGrpSpPr/>
          <p:nvPr/>
        </p:nvGrpSpPr>
        <p:grpSpPr>
          <a:xfrm>
            <a:off x="6920991" y="3787564"/>
            <a:ext cx="1282083" cy="1825096"/>
            <a:chOff x="6920991" y="3787564"/>
            <a:chExt cx="1282083" cy="1825096"/>
          </a:xfrm>
        </p:grpSpPr>
        <p:cxnSp>
          <p:nvCxnSpPr>
            <p:cNvPr id="11" name="Straight Arrow Connector 10"/>
            <p:cNvCxnSpPr/>
            <p:nvPr/>
          </p:nvCxnSpPr>
          <p:spPr>
            <a:xfrm>
              <a:off x="7543394" y="4365384"/>
              <a:ext cx="0" cy="1247276"/>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6920991" y="3787564"/>
              <a:ext cx="1282083" cy="54176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25000"/>
                    </a:schemeClr>
                  </a:solidFill>
                </a:rPr>
                <a:t>Program End Date</a:t>
              </a:r>
            </a:p>
          </p:txBody>
        </p:sp>
      </p:grpSp>
      <p:grpSp>
        <p:nvGrpSpPr>
          <p:cNvPr id="26" name="Group 25"/>
          <p:cNvGrpSpPr/>
          <p:nvPr/>
        </p:nvGrpSpPr>
        <p:grpSpPr>
          <a:xfrm>
            <a:off x="964577" y="5147287"/>
            <a:ext cx="6460829" cy="369332"/>
            <a:chOff x="962526" y="5243328"/>
            <a:chExt cx="6460829" cy="369332"/>
          </a:xfrm>
        </p:grpSpPr>
        <p:cxnSp>
          <p:nvCxnSpPr>
            <p:cNvPr id="14" name="Straight Arrow Connector 13"/>
            <p:cNvCxnSpPr/>
            <p:nvPr/>
          </p:nvCxnSpPr>
          <p:spPr>
            <a:xfrm flipH="1">
              <a:off x="962526" y="5584723"/>
              <a:ext cx="6460829"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15" name="TextBox 14"/>
            <p:cNvSpPr txBox="1"/>
            <p:nvPr/>
          </p:nvSpPr>
          <p:spPr>
            <a:xfrm>
              <a:off x="1299652" y="5243328"/>
              <a:ext cx="5174885" cy="369332"/>
            </a:xfrm>
            <a:prstGeom prst="rect">
              <a:avLst/>
            </a:prstGeom>
            <a:noFill/>
          </p:spPr>
          <p:txBody>
            <a:bodyPr wrap="square" rtlCol="0">
              <a:spAutoFit/>
            </a:bodyPr>
            <a:lstStyle/>
            <a:p>
              <a:r>
                <a:rPr lang="en-US" dirty="0"/>
                <a:t>No more than 90 Days before your program end date</a:t>
              </a:r>
            </a:p>
          </p:txBody>
        </p:sp>
      </p:grpSp>
      <p:grpSp>
        <p:nvGrpSpPr>
          <p:cNvPr id="27" name="Group 26"/>
          <p:cNvGrpSpPr/>
          <p:nvPr/>
        </p:nvGrpSpPr>
        <p:grpSpPr>
          <a:xfrm>
            <a:off x="7708490" y="4842351"/>
            <a:ext cx="3893575" cy="646331"/>
            <a:chOff x="7708490" y="4938392"/>
            <a:chExt cx="3893575" cy="646331"/>
          </a:xfrm>
        </p:grpSpPr>
        <p:cxnSp>
          <p:nvCxnSpPr>
            <p:cNvPr id="17" name="Straight Arrow Connector 16"/>
            <p:cNvCxnSpPr/>
            <p:nvPr/>
          </p:nvCxnSpPr>
          <p:spPr>
            <a:xfrm>
              <a:off x="7708490" y="5584723"/>
              <a:ext cx="3893575" cy="0"/>
            </a:xfrm>
            <a:prstGeom prst="straightConnector1">
              <a:avLst/>
            </a:prstGeom>
            <a:ln w="38100">
              <a:solidFill>
                <a:schemeClr val="accent2"/>
              </a:solidFill>
              <a:tailEnd type="triangle"/>
            </a:ln>
          </p:spPr>
          <p:style>
            <a:lnRef idx="1">
              <a:schemeClr val="accent2"/>
            </a:lnRef>
            <a:fillRef idx="0">
              <a:schemeClr val="accent2"/>
            </a:fillRef>
            <a:effectRef idx="0">
              <a:schemeClr val="accent2"/>
            </a:effectRef>
            <a:fontRef idx="minor">
              <a:schemeClr val="tx1"/>
            </a:fontRef>
          </p:style>
        </p:cxnSp>
        <p:sp>
          <p:nvSpPr>
            <p:cNvPr id="20" name="TextBox 19"/>
            <p:cNvSpPr txBox="1"/>
            <p:nvPr/>
          </p:nvSpPr>
          <p:spPr>
            <a:xfrm>
              <a:off x="7826477" y="4938392"/>
              <a:ext cx="3657600" cy="646331"/>
            </a:xfrm>
            <a:prstGeom prst="rect">
              <a:avLst/>
            </a:prstGeom>
            <a:noFill/>
          </p:spPr>
          <p:txBody>
            <a:bodyPr wrap="square" rtlCol="0">
              <a:spAutoFit/>
            </a:bodyPr>
            <a:lstStyle/>
            <a:p>
              <a:r>
                <a:rPr lang="en-US" dirty="0"/>
                <a:t>Must be received by USCIS no later than 60 days after program end date</a:t>
              </a:r>
            </a:p>
          </p:txBody>
        </p:sp>
      </p:grpSp>
      <p:grpSp>
        <p:nvGrpSpPr>
          <p:cNvPr id="29" name="Group 28"/>
          <p:cNvGrpSpPr/>
          <p:nvPr/>
        </p:nvGrpSpPr>
        <p:grpSpPr>
          <a:xfrm>
            <a:off x="962526" y="5690025"/>
            <a:ext cx="10639539" cy="435662"/>
            <a:chOff x="962526" y="5690025"/>
            <a:chExt cx="10639539" cy="435662"/>
          </a:xfrm>
        </p:grpSpPr>
        <p:cxnSp>
          <p:nvCxnSpPr>
            <p:cNvPr id="10" name="Straight Arrow Connector 9"/>
            <p:cNvCxnSpPr/>
            <p:nvPr/>
          </p:nvCxnSpPr>
          <p:spPr>
            <a:xfrm>
              <a:off x="962526" y="5690025"/>
              <a:ext cx="10639539"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405540" y="5752061"/>
              <a:ext cx="9277807" cy="373626"/>
            </a:xfrm>
            <a:prstGeom prst="rect">
              <a:avLst/>
            </a:prstGeom>
            <a:noFill/>
          </p:spPr>
          <p:txBody>
            <a:bodyPr wrap="square" rtlCol="0">
              <a:spAutoFit/>
            </a:bodyPr>
            <a:lstStyle/>
            <a:p>
              <a:pPr algn="ctr"/>
              <a:r>
                <a:rPr lang="en-US" dirty="0"/>
                <a:t>5 Month Window To apply for OPT</a:t>
              </a:r>
            </a:p>
          </p:txBody>
        </p:sp>
      </p:grpSp>
    </p:spTree>
    <p:extLst>
      <p:ext uri="{BB962C8B-B14F-4D97-AF65-F5344CB8AC3E}">
        <p14:creationId xmlns:p14="http://schemas.microsoft.com/office/powerpoint/2010/main" val="31652550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1+#ppt_w/2"/>
                                          </p:val>
                                        </p:tav>
                                        <p:tav tm="100000">
                                          <p:val>
                                            <p:strVal val="#ppt_x"/>
                                          </p:val>
                                        </p:tav>
                                      </p:tavLst>
                                    </p:anim>
                                    <p:anim calcmode="lin" valueType="num">
                                      <p:cBhvr additive="base">
                                        <p:cTn id="14"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0-#ppt_w/2"/>
                                          </p:val>
                                        </p:tav>
                                        <p:tav tm="100000">
                                          <p:val>
                                            <p:strVal val="#ppt_x"/>
                                          </p:val>
                                        </p:tav>
                                      </p:tavLst>
                                    </p:anim>
                                    <p:anim calcmode="lin" valueType="num">
                                      <p:cBhvr additive="base">
                                        <p:cTn id="20"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
          <p:cNvSpPr>
            <a:spLocks noGrp="1"/>
          </p:cNvSpPr>
          <p:nvPr>
            <p:ph type="sldNum" sz="quarter" idx="10"/>
          </p:nvPr>
        </p:nvSpPr>
        <p:spPr/>
        <p:txBody>
          <a:bodyPr/>
          <a:lstStyle/>
          <a:p>
            <a:fld id="{F343A32A-436A-8143-8894-653E98457856}" type="slidenum">
              <a:rPr lang="en-US" smtClean="0"/>
              <a:pPr/>
              <a:t>16</a:t>
            </a:fld>
            <a:endParaRPr lang="en-US" dirty="0"/>
          </a:p>
        </p:txBody>
      </p:sp>
      <p:sp>
        <p:nvSpPr>
          <p:cNvPr id="3" name="Slide Title"/>
          <p:cNvSpPr>
            <a:spLocks noGrp="1"/>
          </p:cNvSpPr>
          <p:nvPr>
            <p:ph type="title"/>
          </p:nvPr>
        </p:nvSpPr>
        <p:spPr/>
        <p:txBody>
          <a:bodyPr/>
          <a:lstStyle/>
          <a:p>
            <a:r>
              <a:rPr lang="en-US" dirty="0"/>
              <a:t>How long does it take for USCIS to approve OPT?</a:t>
            </a:r>
          </a:p>
        </p:txBody>
      </p:sp>
      <p:sp>
        <p:nvSpPr>
          <p:cNvPr id="6" name="Division Name, if applicable"/>
          <p:cNvSpPr>
            <a:spLocks noGrp="1"/>
          </p:cNvSpPr>
          <p:nvPr>
            <p:ph type="body" sz="quarter" idx="21"/>
          </p:nvPr>
        </p:nvSpPr>
        <p:spPr>
          <a:prstGeom prst="rect">
            <a:avLst/>
          </a:prstGeom>
        </p:spPr>
        <p:txBody>
          <a:bodyPr/>
          <a:lstStyle/>
          <a:p>
            <a:r>
              <a:rPr lang="en-US" dirty="0"/>
              <a:t>Center for International Services</a:t>
            </a:r>
          </a:p>
        </p:txBody>
      </p:sp>
      <p:sp>
        <p:nvSpPr>
          <p:cNvPr id="4" name="Rectangle 3"/>
          <p:cNvSpPr/>
          <p:nvPr/>
        </p:nvSpPr>
        <p:spPr>
          <a:xfrm>
            <a:off x="904775" y="1135781"/>
            <a:ext cx="10655166" cy="4582152"/>
          </a:xfrm>
          <a:prstGeom prst="rect">
            <a:avLst/>
          </a:prstGeom>
        </p:spPr>
        <p:txBody>
          <a:bodyPr wrap="square">
            <a:spAutoFit/>
          </a:bodyPr>
          <a:lstStyle/>
          <a:p>
            <a:pPr>
              <a:lnSpc>
                <a:spcPct val="80000"/>
              </a:lnSpc>
              <a:defRPr/>
            </a:pPr>
            <a:endParaRPr lang="en-US" altLang="en-US" sz="2800" dirty="0">
              <a:cs typeface="Tahoma" panose="020B0604030504040204" pitchFamily="34" charset="0"/>
            </a:endParaRPr>
          </a:p>
          <a:p>
            <a:pPr marL="800100" lvl="1" indent="-342900">
              <a:lnSpc>
                <a:spcPct val="80000"/>
              </a:lnSpc>
              <a:buFont typeface="Arial" panose="020B0604020202020204" pitchFamily="34" charset="0"/>
              <a:buChar char="•"/>
              <a:defRPr/>
            </a:pPr>
            <a:r>
              <a:rPr lang="en-US" altLang="en-US" sz="2800" dirty="0">
                <a:solidFill>
                  <a:schemeClr val="tx1">
                    <a:lumMod val="75000"/>
                    <a:lumOff val="25000"/>
                  </a:schemeClr>
                </a:solidFill>
                <a:cs typeface="Tahoma" panose="020B0604030504040204" pitchFamily="34" charset="0"/>
              </a:rPr>
              <a:t>USCIS usually takes 60-90 days (sometimes longer) to process OPT applications</a:t>
            </a:r>
          </a:p>
          <a:p>
            <a:pPr marL="800100" lvl="1" indent="-342900">
              <a:lnSpc>
                <a:spcPct val="80000"/>
              </a:lnSpc>
              <a:buFont typeface="Arial" panose="020B0604020202020204" pitchFamily="34" charset="0"/>
              <a:buChar char="•"/>
              <a:defRPr/>
            </a:pPr>
            <a:endParaRPr lang="en-US" sz="2800" dirty="0">
              <a:solidFill>
                <a:schemeClr val="tx1">
                  <a:lumMod val="75000"/>
                  <a:lumOff val="25000"/>
                </a:schemeClr>
              </a:solidFill>
              <a:cs typeface="Tahoma" panose="020B0604030504040204" pitchFamily="34" charset="0"/>
            </a:endParaRPr>
          </a:p>
          <a:p>
            <a:pPr marL="800100" lvl="1" indent="-342900">
              <a:lnSpc>
                <a:spcPct val="80000"/>
              </a:lnSpc>
              <a:buFont typeface="Arial" panose="020B0604020202020204" pitchFamily="34" charset="0"/>
              <a:buChar char="•"/>
              <a:defRPr/>
            </a:pPr>
            <a:r>
              <a:rPr lang="en-US" sz="2800" dirty="0">
                <a:solidFill>
                  <a:schemeClr val="tx1">
                    <a:lumMod val="75000"/>
                    <a:lumOff val="25000"/>
                  </a:schemeClr>
                </a:solidFill>
                <a:cs typeface="Tahoma" panose="020B0604030504040204" pitchFamily="34" charset="0"/>
              </a:rPr>
              <a:t>The earlier you apply, the quicker processing times are</a:t>
            </a:r>
          </a:p>
          <a:p>
            <a:pPr marL="1257300" lvl="2" indent="-342900">
              <a:lnSpc>
                <a:spcPct val="80000"/>
              </a:lnSpc>
              <a:buFont typeface="Arial" panose="020B0604020202020204" pitchFamily="34" charset="0"/>
              <a:buChar char="•"/>
              <a:defRPr/>
            </a:pPr>
            <a:r>
              <a:rPr lang="en-US" sz="2800" dirty="0">
                <a:solidFill>
                  <a:schemeClr val="tx1">
                    <a:lumMod val="75000"/>
                    <a:lumOff val="25000"/>
                  </a:schemeClr>
                </a:solidFill>
                <a:cs typeface="Tahoma" panose="020B0604030504040204" pitchFamily="34" charset="0"/>
              </a:rPr>
              <a:t>May graduates who apply in February experience faster processing times than those that wait until April/May to apply</a:t>
            </a:r>
          </a:p>
          <a:p>
            <a:pPr marL="1257300" lvl="2" indent="-342900">
              <a:lnSpc>
                <a:spcPct val="80000"/>
              </a:lnSpc>
              <a:buFont typeface="Arial" panose="020B0604020202020204" pitchFamily="34" charset="0"/>
              <a:buChar char="•"/>
              <a:defRPr/>
            </a:pPr>
            <a:r>
              <a:rPr lang="en-US" sz="2800" dirty="0">
                <a:solidFill>
                  <a:schemeClr val="tx1">
                    <a:lumMod val="75000"/>
                    <a:lumOff val="25000"/>
                  </a:schemeClr>
                </a:solidFill>
                <a:cs typeface="Tahoma" panose="020B0604030504040204" pitchFamily="34" charset="0"/>
              </a:rPr>
              <a:t>December graduates who apply in September experience faster processing times than those that wait until December to apply</a:t>
            </a:r>
          </a:p>
          <a:p>
            <a:pPr lvl="2">
              <a:lnSpc>
                <a:spcPct val="80000"/>
              </a:lnSpc>
              <a:defRPr/>
            </a:pPr>
            <a:endParaRPr lang="en-US" sz="2800" dirty="0">
              <a:solidFill>
                <a:schemeClr val="tx1">
                  <a:lumMod val="75000"/>
                  <a:lumOff val="25000"/>
                </a:schemeClr>
              </a:solidFill>
              <a:cs typeface="Tahoma" panose="020B0604030504040204" pitchFamily="34" charset="0"/>
            </a:endParaRPr>
          </a:p>
          <a:p>
            <a:pPr marL="914400" lvl="1" indent="-457200">
              <a:lnSpc>
                <a:spcPct val="80000"/>
              </a:lnSpc>
              <a:buFont typeface="Arial" panose="020B0604020202020204" pitchFamily="34" charset="0"/>
              <a:buChar char="•"/>
              <a:defRPr/>
            </a:pPr>
            <a:r>
              <a:rPr lang="en-US" sz="2800" dirty="0">
                <a:solidFill>
                  <a:schemeClr val="tx1">
                    <a:lumMod val="75000"/>
                    <a:lumOff val="25000"/>
                  </a:schemeClr>
                </a:solidFill>
                <a:cs typeface="Tahoma" panose="020B0604030504040204" pitchFamily="34" charset="0"/>
              </a:rPr>
              <a:t>Including a job offer letter does NOT make your application get processed any faster</a:t>
            </a:r>
            <a:endParaRPr lang="en-US" sz="2800" dirty="0">
              <a:solidFill>
                <a:schemeClr val="tx1">
                  <a:lumMod val="75000"/>
                  <a:lumOff val="25000"/>
                </a:schemeClr>
              </a:solidFill>
            </a:endParaRPr>
          </a:p>
          <a:p>
            <a:pPr marL="800100" lvl="1" indent="-342900">
              <a:lnSpc>
                <a:spcPct val="80000"/>
              </a:lnSpc>
              <a:buFont typeface="Arial" panose="020B0604020202020204" pitchFamily="34" charset="0"/>
              <a:buChar char="•"/>
              <a:defRPr/>
            </a:pPr>
            <a:endParaRPr lang="en-US" sz="2800" dirty="0"/>
          </a:p>
        </p:txBody>
      </p:sp>
    </p:spTree>
    <p:extLst>
      <p:ext uri="{BB962C8B-B14F-4D97-AF65-F5344CB8AC3E}">
        <p14:creationId xmlns:p14="http://schemas.microsoft.com/office/powerpoint/2010/main" val="165166571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esentation Title"/>
          <p:cNvSpPr>
            <a:spLocks noGrp="1"/>
          </p:cNvSpPr>
          <p:nvPr>
            <p:ph type="title"/>
          </p:nvPr>
        </p:nvSpPr>
        <p:spPr>
          <a:xfrm>
            <a:off x="1066800" y="215223"/>
            <a:ext cx="10058400" cy="528811"/>
          </a:xfrm>
        </p:spPr>
        <p:txBody>
          <a:bodyPr>
            <a:noAutofit/>
          </a:bodyPr>
          <a:lstStyle/>
          <a:p>
            <a:pPr algn="ctr"/>
            <a:r>
              <a:rPr lang="en-US" sz="4000" dirty="0"/>
              <a:t>Optional Practical Training (OPT)</a:t>
            </a:r>
            <a:br>
              <a:rPr lang="en-US" sz="4000" dirty="0"/>
            </a:br>
            <a:r>
              <a:rPr lang="en-US" sz="2400" dirty="0"/>
              <a:t>Why apply early?</a:t>
            </a:r>
          </a:p>
        </p:txBody>
      </p:sp>
      <p:sp>
        <p:nvSpPr>
          <p:cNvPr id="7" name="Division Name, if applicable"/>
          <p:cNvSpPr>
            <a:spLocks noGrp="1"/>
          </p:cNvSpPr>
          <p:nvPr>
            <p:ph type="body" sz="quarter" idx="19"/>
          </p:nvPr>
        </p:nvSpPr>
        <p:spPr>
          <a:xfrm>
            <a:off x="1066800" y="6060667"/>
            <a:ext cx="10058400" cy="612214"/>
          </a:xfrm>
        </p:spPr>
        <p:txBody>
          <a:bodyPr/>
          <a:lstStyle/>
          <a:p>
            <a:r>
              <a:rPr lang="en-US" dirty="0"/>
              <a:t>Center for International Services</a:t>
            </a:r>
          </a:p>
        </p:txBody>
      </p:sp>
      <p:graphicFrame>
        <p:nvGraphicFramePr>
          <p:cNvPr id="6" name="Chart 5">
            <a:extLst>
              <a:ext uri="{FF2B5EF4-FFF2-40B4-BE49-F238E27FC236}">
                <a16:creationId xmlns:a16="http://schemas.microsoft.com/office/drawing/2014/main" id="{F3BB3188-7589-4774-B576-F21DC9C9B10A}"/>
              </a:ext>
            </a:extLst>
          </p:cNvPr>
          <p:cNvGraphicFramePr/>
          <p:nvPr/>
        </p:nvGraphicFramePr>
        <p:xfrm>
          <a:off x="1066800" y="1166948"/>
          <a:ext cx="9738732" cy="43194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9180679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
          <p:cNvSpPr>
            <a:spLocks noGrp="1"/>
          </p:cNvSpPr>
          <p:nvPr>
            <p:ph type="sldNum" sz="quarter" idx="10"/>
          </p:nvPr>
        </p:nvSpPr>
        <p:spPr/>
        <p:txBody>
          <a:bodyPr/>
          <a:lstStyle/>
          <a:p>
            <a:fld id="{F343A32A-436A-8143-8894-653E98457856}" type="slidenum">
              <a:rPr lang="en-US" smtClean="0"/>
              <a:pPr/>
              <a:t>18</a:t>
            </a:fld>
            <a:endParaRPr lang="en-US" dirty="0"/>
          </a:p>
        </p:txBody>
      </p:sp>
      <p:sp>
        <p:nvSpPr>
          <p:cNvPr id="3" name="Slide Title"/>
          <p:cNvSpPr>
            <a:spLocks noGrp="1"/>
          </p:cNvSpPr>
          <p:nvPr>
            <p:ph type="title"/>
          </p:nvPr>
        </p:nvSpPr>
        <p:spPr/>
        <p:txBody>
          <a:bodyPr/>
          <a:lstStyle/>
          <a:p>
            <a:r>
              <a:rPr lang="en-US" dirty="0"/>
              <a:t>Can my OPT application be expedited?  </a:t>
            </a:r>
          </a:p>
        </p:txBody>
      </p:sp>
      <p:sp>
        <p:nvSpPr>
          <p:cNvPr id="6" name="Division Name, if applicable"/>
          <p:cNvSpPr>
            <a:spLocks noGrp="1"/>
          </p:cNvSpPr>
          <p:nvPr>
            <p:ph type="body" sz="quarter" idx="21"/>
          </p:nvPr>
        </p:nvSpPr>
        <p:spPr>
          <a:prstGeom prst="rect">
            <a:avLst/>
          </a:prstGeom>
        </p:spPr>
        <p:txBody>
          <a:bodyPr/>
          <a:lstStyle/>
          <a:p>
            <a:r>
              <a:rPr lang="en-US" dirty="0"/>
              <a:t>Center for International Services</a:t>
            </a:r>
          </a:p>
        </p:txBody>
      </p:sp>
      <p:sp>
        <p:nvSpPr>
          <p:cNvPr id="4" name="Rectangle 3"/>
          <p:cNvSpPr/>
          <p:nvPr/>
        </p:nvSpPr>
        <p:spPr>
          <a:xfrm>
            <a:off x="904775" y="1135781"/>
            <a:ext cx="10655166" cy="4456605"/>
          </a:xfrm>
          <a:prstGeom prst="rect">
            <a:avLst/>
          </a:prstGeom>
        </p:spPr>
        <p:txBody>
          <a:bodyPr wrap="square">
            <a:spAutoFit/>
          </a:bodyPr>
          <a:lstStyle/>
          <a:p>
            <a:pPr marL="457200" indent="-457200">
              <a:lnSpc>
                <a:spcPct val="80000"/>
              </a:lnSpc>
              <a:buFont typeface="Arial" panose="020B0604020202020204" pitchFamily="34" charset="0"/>
              <a:buChar char="•"/>
              <a:defRPr/>
            </a:pPr>
            <a:r>
              <a:rPr lang="en-US" sz="2800" dirty="0">
                <a:solidFill>
                  <a:schemeClr val="tx1">
                    <a:lumMod val="75000"/>
                    <a:lumOff val="25000"/>
                  </a:schemeClr>
                </a:solidFill>
                <a:cs typeface="Tahoma" panose="020B0604030504040204" pitchFamily="34" charset="0"/>
              </a:rPr>
              <a:t>An application will only be expedited if you can document specific criteria set by the USCIS:</a:t>
            </a:r>
          </a:p>
          <a:p>
            <a:pPr>
              <a:lnSpc>
                <a:spcPct val="80000"/>
              </a:lnSpc>
              <a:defRPr/>
            </a:pPr>
            <a:endParaRPr lang="en-US" sz="2800" dirty="0">
              <a:solidFill>
                <a:schemeClr val="tx1">
                  <a:lumMod val="75000"/>
                  <a:lumOff val="25000"/>
                </a:schemeClr>
              </a:solidFill>
              <a:cs typeface="Tahoma" panose="020B0604030504040204" pitchFamily="34" charset="0"/>
            </a:endParaRPr>
          </a:p>
          <a:p>
            <a:pPr marL="1371600" lvl="2" indent="-457200">
              <a:lnSpc>
                <a:spcPct val="80000"/>
              </a:lnSpc>
              <a:buFont typeface="Arial" panose="020B0604020202020204" pitchFamily="34" charset="0"/>
              <a:buChar char="•"/>
              <a:defRPr/>
            </a:pPr>
            <a:r>
              <a:rPr lang="en-US" sz="2400" dirty="0">
                <a:solidFill>
                  <a:schemeClr val="tx1">
                    <a:lumMod val="75000"/>
                    <a:lumOff val="25000"/>
                  </a:schemeClr>
                </a:solidFill>
              </a:rPr>
              <a:t>Severe financial loss to company or person</a:t>
            </a:r>
          </a:p>
          <a:p>
            <a:pPr marL="1371600" lvl="2" indent="-457200">
              <a:lnSpc>
                <a:spcPct val="80000"/>
              </a:lnSpc>
              <a:buFont typeface="Arial" panose="020B0604020202020204" pitchFamily="34" charset="0"/>
              <a:buChar char="•"/>
              <a:defRPr/>
            </a:pPr>
            <a:r>
              <a:rPr lang="en-US" sz="2400" dirty="0">
                <a:solidFill>
                  <a:schemeClr val="tx1">
                    <a:lumMod val="75000"/>
                    <a:lumOff val="25000"/>
                  </a:schemeClr>
                </a:solidFill>
              </a:rPr>
              <a:t>Emergency situation</a:t>
            </a:r>
          </a:p>
          <a:p>
            <a:pPr marL="1371600" lvl="2" indent="-457200">
              <a:lnSpc>
                <a:spcPct val="80000"/>
              </a:lnSpc>
              <a:buFont typeface="Arial" panose="020B0604020202020204" pitchFamily="34" charset="0"/>
              <a:buChar char="•"/>
              <a:defRPr/>
            </a:pPr>
            <a:r>
              <a:rPr lang="en-US" sz="2400" dirty="0">
                <a:solidFill>
                  <a:schemeClr val="tx1">
                    <a:lumMod val="75000"/>
                    <a:lumOff val="25000"/>
                  </a:schemeClr>
                </a:solidFill>
              </a:rPr>
              <a:t>Humanitarian reasons</a:t>
            </a:r>
          </a:p>
          <a:p>
            <a:pPr marL="1371600" lvl="2" indent="-457200">
              <a:lnSpc>
                <a:spcPct val="80000"/>
              </a:lnSpc>
              <a:buFont typeface="Arial" panose="020B0604020202020204" pitchFamily="34" charset="0"/>
              <a:buChar char="•"/>
              <a:defRPr/>
            </a:pPr>
            <a:r>
              <a:rPr lang="en-US" sz="2400" dirty="0">
                <a:solidFill>
                  <a:schemeClr val="tx1">
                    <a:lumMod val="75000"/>
                    <a:lumOff val="25000"/>
                  </a:schemeClr>
                </a:solidFill>
              </a:rPr>
              <a:t>Nonprofit organization whose request is in furtherance of the cultural and social interests of the United States</a:t>
            </a:r>
          </a:p>
          <a:p>
            <a:pPr marL="1371600" lvl="2" indent="-457200">
              <a:lnSpc>
                <a:spcPct val="80000"/>
              </a:lnSpc>
              <a:buFont typeface="Arial" panose="020B0604020202020204" pitchFamily="34" charset="0"/>
              <a:buChar char="•"/>
              <a:defRPr/>
            </a:pPr>
            <a:r>
              <a:rPr lang="en-US" sz="2400" dirty="0">
                <a:solidFill>
                  <a:schemeClr val="tx1">
                    <a:lumMod val="75000"/>
                    <a:lumOff val="25000"/>
                  </a:schemeClr>
                </a:solidFill>
              </a:rPr>
              <a:t>Department of Defense or national interest situation</a:t>
            </a:r>
          </a:p>
          <a:p>
            <a:pPr marL="1371600" lvl="2" indent="-457200">
              <a:lnSpc>
                <a:spcPct val="80000"/>
              </a:lnSpc>
              <a:buFont typeface="Arial" panose="020B0604020202020204" pitchFamily="34" charset="0"/>
              <a:buChar char="•"/>
              <a:defRPr/>
            </a:pPr>
            <a:r>
              <a:rPr lang="en-US" sz="2400" dirty="0">
                <a:solidFill>
                  <a:schemeClr val="tx1">
                    <a:lumMod val="75000"/>
                    <a:lumOff val="25000"/>
                  </a:schemeClr>
                </a:solidFill>
              </a:rPr>
              <a:t>USCIS error</a:t>
            </a:r>
          </a:p>
          <a:p>
            <a:pPr marL="1371600" lvl="2" indent="-457200">
              <a:lnSpc>
                <a:spcPct val="80000"/>
              </a:lnSpc>
              <a:buFont typeface="Arial" panose="020B0604020202020204" pitchFamily="34" charset="0"/>
              <a:buChar char="•"/>
              <a:defRPr/>
            </a:pPr>
            <a:r>
              <a:rPr lang="en-US" sz="2400" dirty="0">
                <a:solidFill>
                  <a:schemeClr val="tx1">
                    <a:lumMod val="75000"/>
                    <a:lumOff val="25000"/>
                  </a:schemeClr>
                </a:solidFill>
              </a:rPr>
              <a:t>Compelling interest of USCIS</a:t>
            </a:r>
          </a:p>
          <a:p>
            <a:pPr marL="285750" indent="-285750">
              <a:buFont typeface="Arial" panose="020B0604020202020204" pitchFamily="34" charset="0"/>
              <a:buChar char="•"/>
            </a:pPr>
            <a:endParaRPr lang="en-US" dirty="0">
              <a:solidFill>
                <a:schemeClr val="tx1">
                  <a:lumMod val="75000"/>
                  <a:lumOff val="25000"/>
                </a:schemeClr>
              </a:solidFill>
            </a:endParaRPr>
          </a:p>
          <a:p>
            <a:pPr marL="457200" indent="-457200">
              <a:lnSpc>
                <a:spcPct val="80000"/>
              </a:lnSpc>
              <a:buFont typeface="Arial" panose="020B0604020202020204" pitchFamily="34" charset="0"/>
              <a:buChar char="•"/>
              <a:defRPr/>
            </a:pPr>
            <a:r>
              <a:rPr lang="en-US" sz="2800" dirty="0">
                <a:solidFill>
                  <a:schemeClr val="tx1">
                    <a:lumMod val="75000"/>
                    <a:lumOff val="25000"/>
                  </a:schemeClr>
                </a:solidFill>
                <a:cs typeface="Tahoma" panose="020B0604030504040204" pitchFamily="34" charset="0"/>
              </a:rPr>
              <a:t>It is extremely difficult to get an application expedited</a:t>
            </a:r>
          </a:p>
          <a:p>
            <a:pPr marL="914400" lvl="1" indent="-457200">
              <a:lnSpc>
                <a:spcPct val="80000"/>
              </a:lnSpc>
              <a:buFont typeface="Arial" panose="020B0604020202020204" pitchFamily="34" charset="0"/>
              <a:buChar char="•"/>
              <a:defRPr/>
            </a:pPr>
            <a:endParaRPr lang="en-US" sz="2800" dirty="0"/>
          </a:p>
        </p:txBody>
      </p:sp>
    </p:spTree>
    <p:extLst>
      <p:ext uri="{BB962C8B-B14F-4D97-AF65-F5344CB8AC3E}">
        <p14:creationId xmlns:p14="http://schemas.microsoft.com/office/powerpoint/2010/main" val="327064353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19</a:t>
            </a:fld>
            <a:endParaRPr lang="en-US" dirty="0"/>
          </a:p>
        </p:txBody>
      </p:sp>
      <p:sp>
        <p:nvSpPr>
          <p:cNvPr id="3" name="Section Title"/>
          <p:cNvSpPr>
            <a:spLocks noGrp="1"/>
          </p:cNvSpPr>
          <p:nvPr>
            <p:ph type="title"/>
          </p:nvPr>
        </p:nvSpPr>
        <p:spPr>
          <a:xfrm>
            <a:off x="837398" y="45153"/>
            <a:ext cx="10048775" cy="839970"/>
          </a:xfrm>
        </p:spPr>
        <p:txBody>
          <a:bodyPr/>
          <a:lstStyle/>
          <a:p>
            <a:r>
              <a:rPr lang="en-US" altLang="en-US" sz="3600" dirty="0">
                <a:solidFill>
                  <a:srgbClr val="E25414"/>
                </a:solidFill>
                <a:latin typeface="Georgia" panose="02040502050405020303" pitchFamily="18" charset="0"/>
                <a:cs typeface="Tahoma" panose="020B0604030504040204" pitchFamily="34" charset="0"/>
              </a:rPr>
              <a:t>When Can My OPT Start?</a:t>
            </a:r>
            <a:endParaRPr lang="en-US" sz="3600" dirty="0">
              <a:solidFill>
                <a:srgbClr val="E25414"/>
              </a:solidFill>
              <a:latin typeface="Georgia" panose="02040502050405020303" pitchFamily="18" charset="0"/>
            </a:endParaRPr>
          </a:p>
        </p:txBody>
      </p:sp>
      <p:sp>
        <p:nvSpPr>
          <p:cNvPr id="2" name="Division Name, if applicable"/>
          <p:cNvSpPr>
            <a:spLocks noGrp="1"/>
          </p:cNvSpPr>
          <p:nvPr>
            <p:ph type="body" sz="quarter" idx="18"/>
          </p:nvPr>
        </p:nvSpPr>
        <p:spPr/>
        <p:txBody>
          <a:bodyPr/>
          <a:lstStyle/>
          <a:p>
            <a:r>
              <a:rPr lang="en-US" dirty="0"/>
              <a:t>Center for International Services</a:t>
            </a:r>
          </a:p>
        </p:txBody>
      </p:sp>
      <p:sp>
        <p:nvSpPr>
          <p:cNvPr id="8" name="AutoShape 2" descr="Image result for syracuse university tou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Image result for syracuse university tou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962526" y="798897"/>
            <a:ext cx="10163836" cy="2653034"/>
          </a:xfrm>
          <a:prstGeom prst="rect">
            <a:avLst/>
          </a:prstGeom>
        </p:spPr>
        <p:txBody>
          <a:bodyPr wrap="square">
            <a:spAutoFit/>
          </a:bodyPr>
          <a:lstStyle/>
          <a:p>
            <a:pPr>
              <a:lnSpc>
                <a:spcPct val="80000"/>
              </a:lnSpc>
              <a:buFont typeface="Wingdings" panose="05000000000000000000" pitchFamily="2" charset="2"/>
              <a:buNone/>
            </a:pPr>
            <a:endParaRPr lang="en-US" altLang="en-US" sz="2400" dirty="0">
              <a:solidFill>
                <a:schemeClr val="tx1">
                  <a:lumMod val="75000"/>
                  <a:lumOff val="25000"/>
                </a:schemeClr>
              </a:solidFill>
              <a:cs typeface="Tahoma" panose="020B0604030504040204" pitchFamily="34" charset="0"/>
            </a:endParaRPr>
          </a:p>
          <a:p>
            <a:pPr>
              <a:lnSpc>
                <a:spcPct val="80000"/>
              </a:lnSpc>
            </a:pPr>
            <a:r>
              <a:rPr lang="en-US" altLang="en-US" sz="2800" b="1" dirty="0">
                <a:solidFill>
                  <a:schemeClr val="tx1">
                    <a:lumMod val="75000"/>
                    <a:lumOff val="25000"/>
                  </a:schemeClr>
                </a:solidFill>
                <a:cs typeface="Tahoma" panose="020B0604030504040204" pitchFamily="34" charset="0"/>
              </a:rPr>
              <a:t>Pre-Completion OPT</a:t>
            </a:r>
          </a:p>
          <a:p>
            <a:pPr>
              <a:lnSpc>
                <a:spcPct val="80000"/>
              </a:lnSpc>
            </a:pPr>
            <a:endParaRPr lang="en-US" altLang="en-US" sz="2800" dirty="0">
              <a:solidFill>
                <a:schemeClr val="tx1">
                  <a:lumMod val="75000"/>
                  <a:lumOff val="25000"/>
                </a:schemeClr>
              </a:solidFill>
              <a:cs typeface="Tahoma" panose="020B0604030504040204" pitchFamily="34" charset="0"/>
            </a:endParaRPr>
          </a:p>
          <a:p>
            <a:pPr marL="457200" indent="-457200">
              <a:lnSpc>
                <a:spcPct val="80000"/>
              </a:lnSpc>
              <a:buFont typeface="Arial" panose="020B0604020202020204" pitchFamily="34" charset="0"/>
              <a:buChar char="•"/>
            </a:pPr>
            <a:r>
              <a:rPr lang="en-US" altLang="en-US" sz="2800" dirty="0">
                <a:solidFill>
                  <a:schemeClr val="tx1">
                    <a:lumMod val="75000"/>
                    <a:lumOff val="25000"/>
                  </a:schemeClr>
                </a:solidFill>
                <a:cs typeface="Tahoma" panose="020B0604030504040204" pitchFamily="34" charset="0"/>
              </a:rPr>
              <a:t>may begin any day after you complete two semesters as a full-time student and end any day you choose </a:t>
            </a:r>
          </a:p>
          <a:p>
            <a:pPr>
              <a:lnSpc>
                <a:spcPct val="80000"/>
              </a:lnSpc>
            </a:pPr>
            <a:endParaRPr lang="en-US" altLang="en-US" sz="2400" dirty="0">
              <a:solidFill>
                <a:schemeClr val="tx1">
                  <a:lumMod val="75000"/>
                  <a:lumOff val="25000"/>
                </a:schemeClr>
              </a:solidFill>
              <a:cs typeface="Tahoma" panose="020B0604030504040204" pitchFamily="34" charset="0"/>
            </a:endParaRPr>
          </a:p>
          <a:p>
            <a:pPr lvl="1">
              <a:lnSpc>
                <a:spcPct val="80000"/>
              </a:lnSpc>
            </a:pPr>
            <a:endParaRPr lang="en-US" altLang="en-US" sz="2400" dirty="0">
              <a:solidFill>
                <a:schemeClr val="tx1">
                  <a:lumMod val="75000"/>
                  <a:lumOff val="25000"/>
                </a:schemeClr>
              </a:solidFill>
              <a:cs typeface="Tahoma" panose="020B0604030504040204" pitchFamily="34" charset="0"/>
            </a:endParaRPr>
          </a:p>
          <a:p>
            <a:pPr lvl="1">
              <a:lnSpc>
                <a:spcPct val="80000"/>
              </a:lnSpc>
              <a:buFont typeface="Arial" panose="020B0604020202020204" pitchFamily="34" charset="0"/>
              <a:buChar char="•"/>
            </a:pPr>
            <a:endParaRPr lang="en-US" altLang="en-US" sz="2400" dirty="0">
              <a:cs typeface="Tahoma" panose="020B0604030504040204" pitchFamily="34" charset="0"/>
            </a:endParaRPr>
          </a:p>
        </p:txBody>
      </p:sp>
    </p:spTree>
    <p:extLst>
      <p:ext uri="{BB962C8B-B14F-4D97-AF65-F5344CB8AC3E}">
        <p14:creationId xmlns:p14="http://schemas.microsoft.com/office/powerpoint/2010/main" val="308116958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343A32A-436A-8143-8894-653E98457856}" type="slidenum">
              <a:rPr lang="en-US" smtClean="0"/>
              <a:pPr/>
              <a:t>2</a:t>
            </a:fld>
            <a:endParaRPr lang="en-US" dirty="0"/>
          </a:p>
        </p:txBody>
      </p:sp>
      <p:sp>
        <p:nvSpPr>
          <p:cNvPr id="3" name="Title 2"/>
          <p:cNvSpPr>
            <a:spLocks noGrp="1"/>
          </p:cNvSpPr>
          <p:nvPr>
            <p:ph type="title"/>
          </p:nvPr>
        </p:nvSpPr>
        <p:spPr/>
        <p:txBody>
          <a:bodyPr/>
          <a:lstStyle/>
          <a:p>
            <a:r>
              <a:rPr lang="en-US" dirty="0"/>
              <a:t>Optional Practical Training (OPT)</a:t>
            </a:r>
          </a:p>
        </p:txBody>
      </p:sp>
      <p:sp>
        <p:nvSpPr>
          <p:cNvPr id="5" name="Text Placeholder 4"/>
          <p:cNvSpPr>
            <a:spLocks noGrp="1"/>
          </p:cNvSpPr>
          <p:nvPr>
            <p:ph type="body" sz="quarter" idx="21"/>
          </p:nvPr>
        </p:nvSpPr>
        <p:spPr>
          <a:xfrm>
            <a:off x="1066799" y="1950668"/>
            <a:ext cx="10175508" cy="1880031"/>
          </a:xfrm>
        </p:spPr>
        <p:txBody>
          <a:bodyPr/>
          <a:lstStyle/>
          <a:p>
            <a:pPr>
              <a:spcBef>
                <a:spcPct val="0"/>
              </a:spcBef>
            </a:pPr>
            <a:r>
              <a:rPr lang="en-US" altLang="en-US" sz="4000" dirty="0">
                <a:solidFill>
                  <a:schemeClr val="tx1">
                    <a:lumMod val="75000"/>
                    <a:lumOff val="25000"/>
                  </a:schemeClr>
                </a:solidFill>
                <a:latin typeface="+mn-lt"/>
                <a:cs typeface="Tahoma" panose="020B0604030504040204" pitchFamily="34" charset="0"/>
              </a:rPr>
              <a:t>OPT is </a:t>
            </a:r>
            <a:r>
              <a:rPr lang="en-US" altLang="en-US" sz="4000">
                <a:solidFill>
                  <a:schemeClr val="tx1">
                    <a:lumMod val="75000"/>
                    <a:lumOff val="25000"/>
                  </a:schemeClr>
                </a:solidFill>
                <a:latin typeface="+mn-lt"/>
                <a:cs typeface="Tahoma" panose="020B0604030504040204" pitchFamily="34" charset="0"/>
              </a:rPr>
              <a:t>authorization for </a:t>
            </a:r>
            <a:r>
              <a:rPr lang="en-US" altLang="en-US" sz="4000" dirty="0">
                <a:solidFill>
                  <a:schemeClr val="tx1">
                    <a:lumMod val="75000"/>
                    <a:lumOff val="25000"/>
                  </a:schemeClr>
                </a:solidFill>
                <a:latin typeface="+mn-lt"/>
                <a:cs typeface="Tahoma" panose="020B0604030504040204" pitchFamily="34" charset="0"/>
              </a:rPr>
              <a:t>“training” before or after completion of your degree in a position directly related to your program of study.</a:t>
            </a:r>
          </a:p>
        </p:txBody>
      </p:sp>
      <p:sp>
        <p:nvSpPr>
          <p:cNvPr id="7" name="Text Placeholder 6"/>
          <p:cNvSpPr>
            <a:spLocks noGrp="1"/>
          </p:cNvSpPr>
          <p:nvPr>
            <p:ph type="body" sz="quarter" idx="22"/>
          </p:nvPr>
        </p:nvSpPr>
        <p:spPr/>
        <p:txBody>
          <a:bodyPr/>
          <a:lstStyle/>
          <a:p>
            <a:r>
              <a:rPr lang="en-US" dirty="0"/>
              <a:t>Center for International Services</a:t>
            </a:r>
          </a:p>
        </p:txBody>
      </p:sp>
    </p:spTree>
    <p:extLst>
      <p:ext uri="{BB962C8B-B14F-4D97-AF65-F5344CB8AC3E}">
        <p14:creationId xmlns:p14="http://schemas.microsoft.com/office/powerpoint/2010/main" val="128287789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20</a:t>
            </a:fld>
            <a:endParaRPr lang="en-US" dirty="0"/>
          </a:p>
        </p:txBody>
      </p:sp>
      <p:sp>
        <p:nvSpPr>
          <p:cNvPr id="3" name="Section Title"/>
          <p:cNvSpPr>
            <a:spLocks noGrp="1"/>
          </p:cNvSpPr>
          <p:nvPr>
            <p:ph type="title"/>
          </p:nvPr>
        </p:nvSpPr>
        <p:spPr>
          <a:xfrm>
            <a:off x="837398" y="45153"/>
            <a:ext cx="10048775" cy="839970"/>
          </a:xfrm>
        </p:spPr>
        <p:txBody>
          <a:bodyPr/>
          <a:lstStyle/>
          <a:p>
            <a:r>
              <a:rPr lang="en-US" altLang="en-US" sz="3600" dirty="0">
                <a:solidFill>
                  <a:srgbClr val="E25414"/>
                </a:solidFill>
                <a:latin typeface="Georgia" panose="02040502050405020303" pitchFamily="18" charset="0"/>
                <a:cs typeface="Tahoma" panose="020B0604030504040204" pitchFamily="34" charset="0"/>
              </a:rPr>
              <a:t>When Can My OPT Start?</a:t>
            </a:r>
            <a:endParaRPr lang="en-US" sz="3600" dirty="0">
              <a:solidFill>
                <a:srgbClr val="E25414"/>
              </a:solidFill>
              <a:latin typeface="Georgia" panose="02040502050405020303" pitchFamily="18" charset="0"/>
            </a:endParaRPr>
          </a:p>
        </p:txBody>
      </p:sp>
      <p:sp>
        <p:nvSpPr>
          <p:cNvPr id="2" name="Division Name, if applicable"/>
          <p:cNvSpPr>
            <a:spLocks noGrp="1"/>
          </p:cNvSpPr>
          <p:nvPr>
            <p:ph type="body" sz="quarter" idx="18"/>
          </p:nvPr>
        </p:nvSpPr>
        <p:spPr/>
        <p:txBody>
          <a:bodyPr/>
          <a:lstStyle/>
          <a:p>
            <a:r>
              <a:rPr lang="en-US" dirty="0"/>
              <a:t>Center for International Services</a:t>
            </a:r>
          </a:p>
        </p:txBody>
      </p:sp>
      <p:sp>
        <p:nvSpPr>
          <p:cNvPr id="8" name="AutoShape 2" descr="Image result for syracuse university tou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Image result for syracuse university tou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962526" y="720238"/>
            <a:ext cx="10163836" cy="3539430"/>
          </a:xfrm>
          <a:prstGeom prst="rect">
            <a:avLst/>
          </a:prstGeom>
        </p:spPr>
        <p:txBody>
          <a:bodyPr wrap="square">
            <a:spAutoFit/>
          </a:bodyPr>
          <a:lstStyle/>
          <a:p>
            <a:pPr>
              <a:lnSpc>
                <a:spcPct val="80000"/>
              </a:lnSpc>
            </a:pPr>
            <a:r>
              <a:rPr lang="en-US" altLang="en-US" sz="2800" b="1" dirty="0">
                <a:solidFill>
                  <a:schemeClr val="tx1">
                    <a:lumMod val="75000"/>
                    <a:lumOff val="25000"/>
                  </a:schemeClr>
                </a:solidFill>
                <a:cs typeface="Tahoma" panose="020B0604030504040204" pitchFamily="34" charset="0"/>
              </a:rPr>
              <a:t>Post completion OPT</a:t>
            </a:r>
          </a:p>
          <a:p>
            <a:pPr>
              <a:lnSpc>
                <a:spcPct val="80000"/>
              </a:lnSpc>
            </a:pPr>
            <a:endParaRPr lang="en-US" altLang="en-US" sz="2800" dirty="0">
              <a:solidFill>
                <a:schemeClr val="tx1">
                  <a:lumMod val="75000"/>
                  <a:lumOff val="25000"/>
                </a:schemeClr>
              </a:solidFill>
              <a:cs typeface="Tahoma" panose="020B0604030504040204" pitchFamily="34" charset="0"/>
            </a:endParaRPr>
          </a:p>
          <a:p>
            <a:pPr marL="457200" indent="-457200">
              <a:lnSpc>
                <a:spcPct val="80000"/>
              </a:lnSpc>
              <a:buFont typeface="Arial" panose="020B0604020202020204" pitchFamily="34" charset="0"/>
              <a:buChar char="•"/>
            </a:pPr>
            <a:r>
              <a:rPr lang="en-US" altLang="en-US" sz="2800" dirty="0">
                <a:solidFill>
                  <a:schemeClr val="tx1">
                    <a:lumMod val="75000"/>
                    <a:lumOff val="25000"/>
                  </a:schemeClr>
                </a:solidFill>
                <a:cs typeface="Tahoma" panose="020B0604030504040204" pitchFamily="34" charset="0"/>
              </a:rPr>
              <a:t>There is a 60 day “window” for your OPT start date</a:t>
            </a:r>
          </a:p>
          <a:p>
            <a:pPr>
              <a:lnSpc>
                <a:spcPct val="80000"/>
              </a:lnSpc>
            </a:pPr>
            <a:endParaRPr lang="en-US" altLang="en-US" sz="2800" dirty="0">
              <a:solidFill>
                <a:schemeClr val="tx1">
                  <a:lumMod val="75000"/>
                  <a:lumOff val="25000"/>
                </a:schemeClr>
              </a:solidFill>
              <a:cs typeface="Tahoma" panose="020B0604030504040204" pitchFamily="34" charset="0"/>
            </a:endParaRPr>
          </a:p>
          <a:p>
            <a:pPr marL="457200" indent="-457200">
              <a:lnSpc>
                <a:spcPct val="80000"/>
              </a:lnSpc>
              <a:buFont typeface="Arial" panose="020B0604020202020204" pitchFamily="34" charset="0"/>
              <a:buChar char="•"/>
            </a:pPr>
            <a:r>
              <a:rPr lang="en-US" altLang="en-US" sz="2800" dirty="0">
                <a:solidFill>
                  <a:schemeClr val="tx1">
                    <a:lumMod val="75000"/>
                    <a:lumOff val="25000"/>
                  </a:schemeClr>
                </a:solidFill>
                <a:cs typeface="Tahoma" panose="020B0604030504040204" pitchFamily="34" charset="0"/>
              </a:rPr>
              <a:t>OPT may begin any day after your program end date up to no later than 60 days after your program end date</a:t>
            </a:r>
          </a:p>
          <a:p>
            <a:pPr marL="457200" indent="-457200">
              <a:lnSpc>
                <a:spcPct val="80000"/>
              </a:lnSpc>
              <a:buFont typeface="Arial" panose="020B0604020202020204" pitchFamily="34" charset="0"/>
              <a:buChar char="•"/>
            </a:pPr>
            <a:endParaRPr lang="en-US" altLang="en-US" sz="2800" dirty="0">
              <a:solidFill>
                <a:schemeClr val="tx1">
                  <a:lumMod val="75000"/>
                  <a:lumOff val="25000"/>
                </a:schemeClr>
              </a:solidFill>
              <a:cs typeface="Tahoma" panose="020B0604030504040204" pitchFamily="34" charset="0"/>
            </a:endParaRPr>
          </a:p>
          <a:p>
            <a:pPr marL="457200" indent="-457200">
              <a:lnSpc>
                <a:spcPct val="80000"/>
              </a:lnSpc>
              <a:buFont typeface="Arial" panose="020B0604020202020204" pitchFamily="34" charset="0"/>
              <a:buChar char="•"/>
            </a:pPr>
            <a:r>
              <a:rPr lang="en-US" altLang="en-US" sz="2800" dirty="0">
                <a:solidFill>
                  <a:schemeClr val="tx1">
                    <a:lumMod val="75000"/>
                    <a:lumOff val="25000"/>
                  </a:schemeClr>
                </a:solidFill>
                <a:cs typeface="Tahoma" panose="020B0604030504040204" pitchFamily="34" charset="0"/>
              </a:rPr>
              <a:t>If you have a job and know when you will start and that start date is within 60 days after you complete your program, choose that start date</a:t>
            </a:r>
          </a:p>
        </p:txBody>
      </p:sp>
      <p:grpSp>
        <p:nvGrpSpPr>
          <p:cNvPr id="30" name="Group 29"/>
          <p:cNvGrpSpPr/>
          <p:nvPr/>
        </p:nvGrpSpPr>
        <p:grpSpPr>
          <a:xfrm>
            <a:off x="1095260" y="3943153"/>
            <a:ext cx="10639539" cy="2032008"/>
            <a:chOff x="1095260" y="3943153"/>
            <a:chExt cx="10639539" cy="2032008"/>
          </a:xfrm>
        </p:grpSpPr>
        <p:cxnSp>
          <p:nvCxnSpPr>
            <p:cNvPr id="10" name="Straight Arrow Connector 9"/>
            <p:cNvCxnSpPr/>
            <p:nvPr/>
          </p:nvCxnSpPr>
          <p:spPr>
            <a:xfrm>
              <a:off x="1095260" y="5975161"/>
              <a:ext cx="10639539"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2994949" y="3943153"/>
              <a:ext cx="1144432" cy="1926705"/>
              <a:chOff x="6989817" y="3875514"/>
              <a:chExt cx="1144432" cy="1855271"/>
            </a:xfrm>
          </p:grpSpPr>
          <p:cxnSp>
            <p:nvCxnSpPr>
              <p:cNvPr id="12" name="Straight Arrow Connector 11"/>
              <p:cNvCxnSpPr/>
              <p:nvPr/>
            </p:nvCxnSpPr>
            <p:spPr>
              <a:xfrm>
                <a:off x="7562033" y="4483509"/>
                <a:ext cx="0" cy="1247276"/>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6989817" y="3875514"/>
                <a:ext cx="1144432" cy="54176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25000"/>
                      </a:schemeClr>
                    </a:solidFill>
                  </a:rPr>
                  <a:t>Program End Date</a:t>
                </a:r>
              </a:p>
            </p:txBody>
          </p:sp>
        </p:grpSp>
      </p:grpSp>
      <p:grpSp>
        <p:nvGrpSpPr>
          <p:cNvPr id="15" name="Group 14"/>
          <p:cNvGrpSpPr/>
          <p:nvPr/>
        </p:nvGrpSpPr>
        <p:grpSpPr>
          <a:xfrm>
            <a:off x="3716594" y="5408220"/>
            <a:ext cx="3893575" cy="398882"/>
            <a:chOff x="7708490" y="5185841"/>
            <a:chExt cx="3893575" cy="398882"/>
          </a:xfrm>
        </p:grpSpPr>
        <p:cxnSp>
          <p:nvCxnSpPr>
            <p:cNvPr id="16" name="Straight Arrow Connector 15"/>
            <p:cNvCxnSpPr/>
            <p:nvPr/>
          </p:nvCxnSpPr>
          <p:spPr>
            <a:xfrm>
              <a:off x="7708490" y="5584723"/>
              <a:ext cx="3893575" cy="0"/>
            </a:xfrm>
            <a:prstGeom prst="straightConnector1">
              <a:avLst/>
            </a:prstGeom>
            <a:ln w="38100">
              <a:solidFill>
                <a:schemeClr val="accent2"/>
              </a:solidFill>
              <a:tailEnd type="triangle"/>
            </a:ln>
          </p:spPr>
          <p:style>
            <a:lnRef idx="1">
              <a:schemeClr val="accent2"/>
            </a:lnRef>
            <a:fillRef idx="0">
              <a:schemeClr val="accent2"/>
            </a:fillRef>
            <a:effectRef idx="0">
              <a:schemeClr val="accent2"/>
            </a:effectRef>
            <a:fontRef idx="minor">
              <a:schemeClr val="tx1"/>
            </a:fontRef>
          </p:style>
        </p:cxnSp>
        <p:sp>
          <p:nvSpPr>
            <p:cNvPr id="17" name="TextBox 16"/>
            <p:cNvSpPr txBox="1"/>
            <p:nvPr/>
          </p:nvSpPr>
          <p:spPr>
            <a:xfrm>
              <a:off x="7826477" y="5185841"/>
              <a:ext cx="3657600" cy="369332"/>
            </a:xfrm>
            <a:prstGeom prst="rect">
              <a:avLst/>
            </a:prstGeom>
            <a:noFill/>
          </p:spPr>
          <p:txBody>
            <a:bodyPr wrap="square" rtlCol="0">
              <a:spAutoFit/>
            </a:bodyPr>
            <a:lstStyle/>
            <a:p>
              <a:r>
                <a:rPr lang="en-US" dirty="0"/>
                <a:t>OPT Start Date – 60 Day Window</a:t>
              </a:r>
            </a:p>
          </p:txBody>
        </p:sp>
      </p:grpSp>
      <p:grpSp>
        <p:nvGrpSpPr>
          <p:cNvPr id="29" name="Group 28"/>
          <p:cNvGrpSpPr/>
          <p:nvPr/>
        </p:nvGrpSpPr>
        <p:grpSpPr>
          <a:xfrm>
            <a:off x="4259127" y="3944915"/>
            <a:ext cx="1602658" cy="1354672"/>
            <a:chOff x="4259127" y="3944915"/>
            <a:chExt cx="1602658" cy="1354672"/>
          </a:xfrm>
        </p:grpSpPr>
        <p:cxnSp>
          <p:nvCxnSpPr>
            <p:cNvPr id="22" name="Straight Arrow Connector 21"/>
            <p:cNvCxnSpPr/>
            <p:nvPr/>
          </p:nvCxnSpPr>
          <p:spPr>
            <a:xfrm>
              <a:off x="4259127" y="4574558"/>
              <a:ext cx="0" cy="725029"/>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23" name="Rectangle 22"/>
            <p:cNvSpPr/>
            <p:nvPr/>
          </p:nvSpPr>
          <p:spPr>
            <a:xfrm>
              <a:off x="4259127" y="3944915"/>
              <a:ext cx="1602658" cy="574703"/>
            </a:xfrm>
            <a:prstGeom prst="rect">
              <a:avLst/>
            </a:prstGeom>
            <a:noFill/>
            <a:ln w="381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tx1">
                      <a:lumMod val="75000"/>
                      <a:lumOff val="25000"/>
                    </a:schemeClr>
                  </a:solidFill>
                </a:rPr>
                <a:t>Requested OPT Start Date</a:t>
              </a:r>
            </a:p>
          </p:txBody>
        </p:sp>
      </p:grpSp>
      <p:grpSp>
        <p:nvGrpSpPr>
          <p:cNvPr id="28" name="Group 27"/>
          <p:cNvGrpSpPr/>
          <p:nvPr/>
        </p:nvGrpSpPr>
        <p:grpSpPr>
          <a:xfrm>
            <a:off x="4259127" y="5016370"/>
            <a:ext cx="7475672" cy="380100"/>
            <a:chOff x="4259127" y="5016370"/>
            <a:chExt cx="7475672" cy="380100"/>
          </a:xfrm>
        </p:grpSpPr>
        <p:cxnSp>
          <p:nvCxnSpPr>
            <p:cNvPr id="6" name="Straight Arrow Connector 5"/>
            <p:cNvCxnSpPr/>
            <p:nvPr/>
          </p:nvCxnSpPr>
          <p:spPr>
            <a:xfrm>
              <a:off x="4259127" y="5396470"/>
              <a:ext cx="7475672" cy="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27" name="TextBox 26"/>
            <p:cNvSpPr txBox="1"/>
            <p:nvPr/>
          </p:nvSpPr>
          <p:spPr>
            <a:xfrm>
              <a:off x="4336026" y="5016370"/>
              <a:ext cx="4355690" cy="369332"/>
            </a:xfrm>
            <a:prstGeom prst="rect">
              <a:avLst/>
            </a:prstGeom>
            <a:noFill/>
          </p:spPr>
          <p:txBody>
            <a:bodyPr wrap="square" rtlCol="0">
              <a:spAutoFit/>
            </a:bodyPr>
            <a:lstStyle/>
            <a:p>
              <a:r>
                <a:rPr lang="en-US" dirty="0"/>
                <a:t>12 Months OPT Authorization</a:t>
              </a:r>
            </a:p>
          </p:txBody>
        </p:sp>
      </p:grpSp>
    </p:spTree>
    <p:extLst>
      <p:ext uri="{BB962C8B-B14F-4D97-AF65-F5344CB8AC3E}">
        <p14:creationId xmlns:p14="http://schemas.microsoft.com/office/powerpoint/2010/main" val="32129765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0-#ppt_w/2"/>
                                          </p:val>
                                        </p:tav>
                                        <p:tav tm="100000">
                                          <p:val>
                                            <p:strVal val="#ppt_x"/>
                                          </p:val>
                                        </p:tav>
                                      </p:tavLst>
                                    </p:anim>
                                    <p:anim calcmode="lin" valueType="num">
                                      <p:cBhvr additive="base">
                                        <p:cTn id="20"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21</a:t>
            </a:fld>
            <a:endParaRPr lang="en-US" dirty="0"/>
          </a:p>
        </p:txBody>
      </p:sp>
      <p:sp>
        <p:nvSpPr>
          <p:cNvPr id="3" name="Section Title"/>
          <p:cNvSpPr>
            <a:spLocks noGrp="1"/>
          </p:cNvSpPr>
          <p:nvPr>
            <p:ph type="title"/>
          </p:nvPr>
        </p:nvSpPr>
        <p:spPr>
          <a:xfrm>
            <a:off x="837398" y="45153"/>
            <a:ext cx="10048775" cy="839970"/>
          </a:xfrm>
        </p:spPr>
        <p:txBody>
          <a:bodyPr/>
          <a:lstStyle/>
          <a:p>
            <a:r>
              <a:rPr lang="en-US" altLang="en-US" sz="3600" dirty="0">
                <a:solidFill>
                  <a:srgbClr val="E25414"/>
                </a:solidFill>
                <a:latin typeface="Georgia" panose="02040502050405020303" pitchFamily="18" charset="0"/>
                <a:cs typeface="Tahoma" panose="020B0604030504040204" pitchFamily="34" charset="0"/>
              </a:rPr>
              <a:t>When Can My OPT Start?</a:t>
            </a:r>
            <a:endParaRPr lang="en-US" sz="3600" dirty="0">
              <a:solidFill>
                <a:srgbClr val="E25414"/>
              </a:solidFill>
              <a:latin typeface="Georgia" panose="02040502050405020303" pitchFamily="18" charset="0"/>
            </a:endParaRPr>
          </a:p>
        </p:txBody>
      </p:sp>
      <p:sp>
        <p:nvSpPr>
          <p:cNvPr id="2" name="Division Name, if applicable"/>
          <p:cNvSpPr>
            <a:spLocks noGrp="1"/>
          </p:cNvSpPr>
          <p:nvPr>
            <p:ph type="body" sz="quarter" idx="18"/>
          </p:nvPr>
        </p:nvSpPr>
        <p:spPr/>
        <p:txBody>
          <a:bodyPr/>
          <a:lstStyle/>
          <a:p>
            <a:r>
              <a:rPr lang="en-US" dirty="0"/>
              <a:t>Center for International Services</a:t>
            </a:r>
          </a:p>
        </p:txBody>
      </p:sp>
      <p:sp>
        <p:nvSpPr>
          <p:cNvPr id="8" name="AutoShape 2" descr="Image result for syracuse university tou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Image result for syracuse university tou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962526" y="798897"/>
            <a:ext cx="10163836" cy="2758897"/>
          </a:xfrm>
          <a:prstGeom prst="rect">
            <a:avLst/>
          </a:prstGeom>
        </p:spPr>
        <p:txBody>
          <a:bodyPr wrap="square">
            <a:spAutoFit/>
          </a:bodyPr>
          <a:lstStyle/>
          <a:p>
            <a:pPr>
              <a:lnSpc>
                <a:spcPct val="80000"/>
              </a:lnSpc>
            </a:pPr>
            <a:r>
              <a:rPr lang="en-US" altLang="en-US" sz="2400" dirty="0">
                <a:solidFill>
                  <a:schemeClr val="tx1">
                    <a:lumMod val="75000"/>
                    <a:lumOff val="25000"/>
                  </a:schemeClr>
                </a:solidFill>
                <a:cs typeface="Tahoma" panose="020B0604030504040204" pitchFamily="34" charset="0"/>
              </a:rPr>
              <a:t>If you do not have a job offer, you still have to choose a start date</a:t>
            </a:r>
          </a:p>
          <a:p>
            <a:pPr>
              <a:lnSpc>
                <a:spcPct val="80000"/>
              </a:lnSpc>
            </a:pPr>
            <a:endParaRPr lang="en-US" altLang="en-US" sz="2400" dirty="0">
              <a:solidFill>
                <a:schemeClr val="tx1">
                  <a:lumMod val="75000"/>
                  <a:lumOff val="25000"/>
                </a:schemeClr>
              </a:solidFill>
              <a:cs typeface="Tahoma" panose="020B0604030504040204" pitchFamily="34" charset="0"/>
            </a:endParaRPr>
          </a:p>
          <a:p>
            <a:pPr marL="457200" indent="-457200">
              <a:lnSpc>
                <a:spcPct val="80000"/>
              </a:lnSpc>
              <a:buFont typeface="Arial" panose="020B0604020202020204" pitchFamily="34" charset="0"/>
              <a:buChar char="•"/>
            </a:pPr>
            <a:r>
              <a:rPr lang="en-US" altLang="en-US" sz="2400" dirty="0">
                <a:solidFill>
                  <a:schemeClr val="tx1">
                    <a:lumMod val="75000"/>
                    <a:lumOff val="25000"/>
                  </a:schemeClr>
                </a:solidFill>
                <a:cs typeface="Tahoma" panose="020B0604030504040204" pitchFamily="34" charset="0"/>
              </a:rPr>
              <a:t>You may have to make an educated guess</a:t>
            </a:r>
          </a:p>
          <a:p>
            <a:pPr marL="457200" indent="-457200">
              <a:lnSpc>
                <a:spcPct val="80000"/>
              </a:lnSpc>
              <a:buFont typeface="Arial" panose="020B0604020202020204" pitchFamily="34" charset="0"/>
              <a:buChar char="•"/>
            </a:pPr>
            <a:endParaRPr lang="en-US" altLang="en-US" sz="2400" dirty="0">
              <a:solidFill>
                <a:schemeClr val="tx1">
                  <a:lumMod val="75000"/>
                  <a:lumOff val="25000"/>
                </a:schemeClr>
              </a:solidFill>
              <a:cs typeface="Tahoma" panose="020B0604030504040204" pitchFamily="34" charset="0"/>
            </a:endParaRPr>
          </a:p>
          <a:p>
            <a:pPr marL="914400" lvl="1" indent="-457200">
              <a:lnSpc>
                <a:spcPct val="80000"/>
              </a:lnSpc>
              <a:buFont typeface="Arial" panose="020B0604020202020204" pitchFamily="34" charset="0"/>
              <a:buChar char="•"/>
            </a:pPr>
            <a:r>
              <a:rPr lang="en-US" altLang="en-US" sz="2400" dirty="0">
                <a:solidFill>
                  <a:schemeClr val="tx1">
                    <a:lumMod val="75000"/>
                    <a:lumOff val="25000"/>
                  </a:schemeClr>
                </a:solidFill>
                <a:cs typeface="Tahoma" panose="020B0604030504040204" pitchFamily="34" charset="0"/>
              </a:rPr>
              <a:t>If you have not yet applied for jobs or have not even written your resume yet, you may want to choose the last possible date to begin OPT</a:t>
            </a:r>
          </a:p>
          <a:p>
            <a:pPr marL="457200" indent="-457200">
              <a:lnSpc>
                <a:spcPct val="80000"/>
              </a:lnSpc>
              <a:buFont typeface="Arial" panose="020B0604020202020204" pitchFamily="34" charset="0"/>
              <a:buChar char="•"/>
            </a:pPr>
            <a:endParaRPr lang="en-US" altLang="en-US" sz="2400" dirty="0">
              <a:solidFill>
                <a:schemeClr val="tx1">
                  <a:lumMod val="75000"/>
                  <a:lumOff val="25000"/>
                </a:schemeClr>
              </a:solidFill>
              <a:cs typeface="Tahoma" panose="020B0604030504040204" pitchFamily="34" charset="0"/>
            </a:endParaRPr>
          </a:p>
          <a:p>
            <a:pPr marL="914400" lvl="1" indent="-457200">
              <a:lnSpc>
                <a:spcPct val="80000"/>
              </a:lnSpc>
              <a:buFont typeface="Arial" panose="020B0604020202020204" pitchFamily="34" charset="0"/>
              <a:buChar char="•"/>
            </a:pPr>
            <a:r>
              <a:rPr lang="en-US" altLang="en-US" sz="2400" dirty="0">
                <a:solidFill>
                  <a:schemeClr val="tx1">
                    <a:lumMod val="75000"/>
                    <a:lumOff val="25000"/>
                  </a:schemeClr>
                </a:solidFill>
                <a:cs typeface="Tahoma" panose="020B0604030504040204" pitchFamily="34" charset="0"/>
              </a:rPr>
              <a:t>If you have begun your job search, you may want to choose a start date in between  </a:t>
            </a:r>
          </a:p>
        </p:txBody>
      </p:sp>
      <p:grpSp>
        <p:nvGrpSpPr>
          <p:cNvPr id="7" name="Group 6"/>
          <p:cNvGrpSpPr/>
          <p:nvPr/>
        </p:nvGrpSpPr>
        <p:grpSpPr>
          <a:xfrm>
            <a:off x="1095260" y="3557794"/>
            <a:ext cx="10639539" cy="2404683"/>
            <a:chOff x="1095260" y="3557794"/>
            <a:chExt cx="10639539" cy="2404683"/>
          </a:xfrm>
        </p:grpSpPr>
        <p:cxnSp>
          <p:nvCxnSpPr>
            <p:cNvPr id="10" name="Straight Arrow Connector 9"/>
            <p:cNvCxnSpPr/>
            <p:nvPr/>
          </p:nvCxnSpPr>
          <p:spPr>
            <a:xfrm>
              <a:off x="1095260" y="5962477"/>
              <a:ext cx="10639539"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2476593" y="3557794"/>
              <a:ext cx="1138021" cy="2335488"/>
              <a:chOff x="6153858" y="3503452"/>
              <a:chExt cx="1138021" cy="2335488"/>
            </a:xfrm>
          </p:grpSpPr>
          <p:cxnSp>
            <p:nvCxnSpPr>
              <p:cNvPr id="12" name="Straight Arrow Connector 11"/>
              <p:cNvCxnSpPr/>
              <p:nvPr/>
            </p:nvCxnSpPr>
            <p:spPr>
              <a:xfrm>
                <a:off x="6722869" y="4144032"/>
                <a:ext cx="0" cy="1694908"/>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6153858" y="3503452"/>
                <a:ext cx="1138021" cy="54176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25000"/>
                      </a:schemeClr>
                    </a:solidFill>
                  </a:rPr>
                  <a:t>Program End Date</a:t>
                </a:r>
              </a:p>
            </p:txBody>
          </p:sp>
        </p:grpSp>
      </p:grpSp>
      <p:grpSp>
        <p:nvGrpSpPr>
          <p:cNvPr id="15" name="Group 14"/>
          <p:cNvGrpSpPr/>
          <p:nvPr/>
        </p:nvGrpSpPr>
        <p:grpSpPr>
          <a:xfrm>
            <a:off x="3215149" y="5378548"/>
            <a:ext cx="3893575" cy="398882"/>
            <a:chOff x="7708490" y="5185841"/>
            <a:chExt cx="3893575" cy="398882"/>
          </a:xfrm>
        </p:grpSpPr>
        <p:cxnSp>
          <p:nvCxnSpPr>
            <p:cNvPr id="16" name="Straight Arrow Connector 15"/>
            <p:cNvCxnSpPr/>
            <p:nvPr/>
          </p:nvCxnSpPr>
          <p:spPr>
            <a:xfrm>
              <a:off x="7708490" y="5584723"/>
              <a:ext cx="3893575" cy="0"/>
            </a:xfrm>
            <a:prstGeom prst="straightConnector1">
              <a:avLst/>
            </a:prstGeom>
            <a:ln w="38100">
              <a:solidFill>
                <a:schemeClr val="accent2"/>
              </a:solidFill>
              <a:tailEnd type="triangle"/>
            </a:ln>
          </p:spPr>
          <p:style>
            <a:lnRef idx="1">
              <a:schemeClr val="accent2"/>
            </a:lnRef>
            <a:fillRef idx="0">
              <a:schemeClr val="accent2"/>
            </a:fillRef>
            <a:effectRef idx="0">
              <a:schemeClr val="accent2"/>
            </a:effectRef>
            <a:fontRef idx="minor">
              <a:schemeClr val="tx1"/>
            </a:fontRef>
          </p:style>
        </p:cxnSp>
        <p:sp>
          <p:nvSpPr>
            <p:cNvPr id="17" name="TextBox 16"/>
            <p:cNvSpPr txBox="1"/>
            <p:nvPr/>
          </p:nvSpPr>
          <p:spPr>
            <a:xfrm>
              <a:off x="7826477" y="5185841"/>
              <a:ext cx="3657600" cy="369332"/>
            </a:xfrm>
            <a:prstGeom prst="rect">
              <a:avLst/>
            </a:prstGeom>
            <a:noFill/>
          </p:spPr>
          <p:txBody>
            <a:bodyPr wrap="square" rtlCol="0">
              <a:spAutoFit/>
            </a:bodyPr>
            <a:lstStyle/>
            <a:p>
              <a:r>
                <a:rPr lang="en-US" dirty="0"/>
                <a:t>OPT Start Date – 60 Day Window</a:t>
              </a:r>
            </a:p>
          </p:txBody>
        </p:sp>
      </p:grpSp>
      <p:grpSp>
        <p:nvGrpSpPr>
          <p:cNvPr id="18" name="Group 17"/>
          <p:cNvGrpSpPr/>
          <p:nvPr/>
        </p:nvGrpSpPr>
        <p:grpSpPr>
          <a:xfrm>
            <a:off x="6990736" y="4111961"/>
            <a:ext cx="1602658" cy="1354672"/>
            <a:chOff x="4259127" y="3944915"/>
            <a:chExt cx="1602658" cy="1354672"/>
          </a:xfrm>
        </p:grpSpPr>
        <p:cxnSp>
          <p:nvCxnSpPr>
            <p:cNvPr id="19" name="Straight Arrow Connector 18"/>
            <p:cNvCxnSpPr/>
            <p:nvPr/>
          </p:nvCxnSpPr>
          <p:spPr>
            <a:xfrm>
              <a:off x="4259127" y="4574558"/>
              <a:ext cx="0" cy="725029"/>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20" name="Rectangle 19"/>
            <p:cNvSpPr/>
            <p:nvPr/>
          </p:nvSpPr>
          <p:spPr>
            <a:xfrm>
              <a:off x="4259127" y="3944915"/>
              <a:ext cx="1602658" cy="574703"/>
            </a:xfrm>
            <a:prstGeom prst="rect">
              <a:avLst/>
            </a:prstGeom>
            <a:noFill/>
            <a:ln w="381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tx1">
                      <a:lumMod val="75000"/>
                      <a:lumOff val="25000"/>
                    </a:schemeClr>
                  </a:solidFill>
                </a:rPr>
                <a:t>Requested OPT Start Date</a:t>
              </a:r>
            </a:p>
          </p:txBody>
        </p:sp>
      </p:grpSp>
      <p:grpSp>
        <p:nvGrpSpPr>
          <p:cNvPr id="21" name="Group 20"/>
          <p:cNvGrpSpPr/>
          <p:nvPr/>
        </p:nvGrpSpPr>
        <p:grpSpPr>
          <a:xfrm>
            <a:off x="6990736" y="5221223"/>
            <a:ext cx="4744063" cy="380100"/>
            <a:chOff x="4259127" y="5016370"/>
            <a:chExt cx="6536558" cy="380100"/>
          </a:xfrm>
        </p:grpSpPr>
        <p:cxnSp>
          <p:nvCxnSpPr>
            <p:cNvPr id="22" name="Straight Arrow Connector 21"/>
            <p:cNvCxnSpPr/>
            <p:nvPr/>
          </p:nvCxnSpPr>
          <p:spPr>
            <a:xfrm>
              <a:off x="4259127" y="5396470"/>
              <a:ext cx="6536558" cy="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23" name="TextBox 22"/>
            <p:cNvSpPr txBox="1"/>
            <p:nvPr/>
          </p:nvSpPr>
          <p:spPr>
            <a:xfrm>
              <a:off x="4336026" y="5016370"/>
              <a:ext cx="4355690" cy="369332"/>
            </a:xfrm>
            <a:prstGeom prst="rect">
              <a:avLst/>
            </a:prstGeom>
            <a:noFill/>
          </p:spPr>
          <p:txBody>
            <a:bodyPr wrap="square" rtlCol="0">
              <a:spAutoFit/>
            </a:bodyPr>
            <a:lstStyle/>
            <a:p>
              <a:r>
                <a:rPr lang="en-US" dirty="0"/>
                <a:t>12 Months OPT Authorization</a:t>
              </a:r>
            </a:p>
          </p:txBody>
        </p:sp>
      </p:grpSp>
      <p:grpSp>
        <p:nvGrpSpPr>
          <p:cNvPr id="24" name="Group 23"/>
          <p:cNvGrpSpPr/>
          <p:nvPr/>
        </p:nvGrpSpPr>
        <p:grpSpPr>
          <a:xfrm>
            <a:off x="5060456" y="3828674"/>
            <a:ext cx="1602658" cy="1354672"/>
            <a:chOff x="4259127" y="3944915"/>
            <a:chExt cx="1602658" cy="1354672"/>
          </a:xfrm>
        </p:grpSpPr>
        <p:cxnSp>
          <p:nvCxnSpPr>
            <p:cNvPr id="25" name="Straight Arrow Connector 24"/>
            <p:cNvCxnSpPr/>
            <p:nvPr/>
          </p:nvCxnSpPr>
          <p:spPr>
            <a:xfrm>
              <a:off x="4259127" y="4574558"/>
              <a:ext cx="0" cy="725029"/>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26" name="Rectangle 25"/>
            <p:cNvSpPr/>
            <p:nvPr/>
          </p:nvSpPr>
          <p:spPr>
            <a:xfrm>
              <a:off x="4259127" y="3944915"/>
              <a:ext cx="1602658" cy="574703"/>
            </a:xfrm>
            <a:prstGeom prst="rect">
              <a:avLst/>
            </a:prstGeom>
            <a:noFill/>
            <a:ln w="381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tx1">
                      <a:lumMod val="75000"/>
                      <a:lumOff val="25000"/>
                    </a:schemeClr>
                  </a:solidFill>
                </a:rPr>
                <a:t>Requested OPT Start Date</a:t>
              </a:r>
            </a:p>
          </p:txBody>
        </p:sp>
      </p:grpSp>
      <p:grpSp>
        <p:nvGrpSpPr>
          <p:cNvPr id="27" name="Group 26"/>
          <p:cNvGrpSpPr/>
          <p:nvPr/>
        </p:nvGrpSpPr>
        <p:grpSpPr>
          <a:xfrm>
            <a:off x="5060456" y="4963467"/>
            <a:ext cx="6674343" cy="380100"/>
            <a:chOff x="4259127" y="5016370"/>
            <a:chExt cx="6536558" cy="380100"/>
          </a:xfrm>
        </p:grpSpPr>
        <p:cxnSp>
          <p:nvCxnSpPr>
            <p:cNvPr id="28" name="Straight Arrow Connector 27"/>
            <p:cNvCxnSpPr/>
            <p:nvPr/>
          </p:nvCxnSpPr>
          <p:spPr>
            <a:xfrm>
              <a:off x="4259127" y="5396470"/>
              <a:ext cx="6536558" cy="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29" name="TextBox 28"/>
            <p:cNvSpPr txBox="1"/>
            <p:nvPr/>
          </p:nvSpPr>
          <p:spPr>
            <a:xfrm>
              <a:off x="4336026" y="5016370"/>
              <a:ext cx="4355690" cy="369332"/>
            </a:xfrm>
            <a:prstGeom prst="rect">
              <a:avLst/>
            </a:prstGeom>
            <a:noFill/>
          </p:spPr>
          <p:txBody>
            <a:bodyPr wrap="square" rtlCol="0">
              <a:spAutoFit/>
            </a:bodyPr>
            <a:lstStyle/>
            <a:p>
              <a:r>
                <a:rPr lang="en-US" dirty="0"/>
                <a:t>12 Months OPT Authorization</a:t>
              </a:r>
            </a:p>
          </p:txBody>
        </p:sp>
      </p:grpSp>
    </p:spTree>
    <p:extLst>
      <p:ext uri="{BB962C8B-B14F-4D97-AF65-F5344CB8AC3E}">
        <p14:creationId xmlns:p14="http://schemas.microsoft.com/office/powerpoint/2010/main" val="1181219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0-#ppt_w/2"/>
                                          </p:val>
                                        </p:tav>
                                        <p:tav tm="100000">
                                          <p:val>
                                            <p:strVal val="#ppt_x"/>
                                          </p:val>
                                        </p:tav>
                                      </p:tavLst>
                                    </p:anim>
                                    <p:anim calcmode="lin" valueType="num">
                                      <p:cBhvr additive="base">
                                        <p:cTn id="2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8"/>
                                        </p:tgtEl>
                                      </p:cBhvr>
                                    </p:animEffect>
                                    <p:set>
                                      <p:cBhvr>
                                        <p:cTn id="25" dur="1" fill="hold">
                                          <p:stCondLst>
                                            <p:cond delay="499"/>
                                          </p:stCondLst>
                                        </p:cTn>
                                        <p:tgtEl>
                                          <p:spTgt spid="18"/>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0-#ppt_w/2"/>
                                          </p:val>
                                        </p:tav>
                                        <p:tav tm="100000">
                                          <p:val>
                                            <p:strVal val="#ppt_x"/>
                                          </p:val>
                                        </p:tav>
                                      </p:tavLst>
                                    </p:anim>
                                    <p:anim calcmode="lin" valueType="num">
                                      <p:cBhvr additive="base">
                                        <p:cTn id="40"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22</a:t>
            </a:fld>
            <a:endParaRPr lang="en-US" dirty="0"/>
          </a:p>
        </p:txBody>
      </p:sp>
      <p:sp>
        <p:nvSpPr>
          <p:cNvPr id="3" name="Section Title"/>
          <p:cNvSpPr>
            <a:spLocks noGrp="1"/>
          </p:cNvSpPr>
          <p:nvPr>
            <p:ph type="title"/>
          </p:nvPr>
        </p:nvSpPr>
        <p:spPr>
          <a:xfrm>
            <a:off x="837398" y="45153"/>
            <a:ext cx="10048775" cy="839970"/>
          </a:xfrm>
        </p:spPr>
        <p:txBody>
          <a:bodyPr/>
          <a:lstStyle/>
          <a:p>
            <a:r>
              <a:rPr lang="en-US" altLang="en-US" sz="3600" dirty="0">
                <a:solidFill>
                  <a:srgbClr val="E25414"/>
                </a:solidFill>
                <a:latin typeface="Georgia" panose="02040502050405020303" pitchFamily="18" charset="0"/>
                <a:cs typeface="Tahoma" panose="020B0604030504040204" pitchFamily="34" charset="0"/>
              </a:rPr>
              <a:t>When Will my OPT End?</a:t>
            </a:r>
            <a:endParaRPr lang="en-US" sz="3600" dirty="0">
              <a:solidFill>
                <a:srgbClr val="E25414"/>
              </a:solidFill>
              <a:latin typeface="Georgia" panose="02040502050405020303" pitchFamily="18" charset="0"/>
            </a:endParaRPr>
          </a:p>
        </p:txBody>
      </p:sp>
      <p:sp>
        <p:nvSpPr>
          <p:cNvPr id="2" name="Division Name, if applicable"/>
          <p:cNvSpPr>
            <a:spLocks noGrp="1"/>
          </p:cNvSpPr>
          <p:nvPr>
            <p:ph type="body" sz="quarter" idx="18"/>
          </p:nvPr>
        </p:nvSpPr>
        <p:spPr/>
        <p:txBody>
          <a:bodyPr/>
          <a:lstStyle/>
          <a:p>
            <a:r>
              <a:rPr lang="en-US" dirty="0"/>
              <a:t>Center for International Services</a:t>
            </a:r>
          </a:p>
        </p:txBody>
      </p:sp>
      <p:sp>
        <p:nvSpPr>
          <p:cNvPr id="8" name="AutoShape 2" descr="Image result for syracuse university tou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Image result for syracuse university tou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962526" y="661784"/>
            <a:ext cx="10163836" cy="5509200"/>
          </a:xfrm>
          <a:prstGeom prst="rect">
            <a:avLst/>
          </a:prstGeom>
        </p:spPr>
        <p:txBody>
          <a:bodyPr wrap="square">
            <a:spAutoFit/>
          </a:bodyPr>
          <a:lstStyle/>
          <a:p>
            <a:pPr>
              <a:lnSpc>
                <a:spcPct val="80000"/>
              </a:lnSpc>
              <a:buFont typeface="Wingdings" panose="05000000000000000000" pitchFamily="2" charset="2"/>
              <a:buNone/>
            </a:pPr>
            <a:endParaRPr lang="en-US" altLang="en-US" sz="2400" dirty="0">
              <a:solidFill>
                <a:schemeClr val="tx1">
                  <a:lumMod val="75000"/>
                  <a:lumOff val="25000"/>
                </a:schemeClr>
              </a:solidFill>
              <a:cs typeface="Tahoma" panose="020B0604030504040204" pitchFamily="34" charset="0"/>
            </a:endParaRPr>
          </a:p>
          <a:p>
            <a:pPr>
              <a:lnSpc>
                <a:spcPct val="80000"/>
              </a:lnSpc>
            </a:pPr>
            <a:r>
              <a:rPr lang="en-US" altLang="en-US" sz="2800" dirty="0">
                <a:solidFill>
                  <a:schemeClr val="tx1">
                    <a:lumMod val="75000"/>
                    <a:lumOff val="25000"/>
                  </a:schemeClr>
                </a:solidFill>
                <a:cs typeface="Tahoma" panose="020B0604030504040204" pitchFamily="34" charset="0"/>
              </a:rPr>
              <a:t>Post-Completion OPT end date must be no later than 14 months after your program end date regardless of the OPT employment start date</a:t>
            </a:r>
          </a:p>
          <a:p>
            <a:pPr marL="457200" indent="-457200">
              <a:lnSpc>
                <a:spcPct val="80000"/>
              </a:lnSpc>
              <a:buFont typeface="Arial" panose="020B0604020202020204" pitchFamily="34" charset="0"/>
              <a:buChar char="•"/>
            </a:pPr>
            <a:r>
              <a:rPr lang="en-US" altLang="en-US" sz="2800" dirty="0">
                <a:solidFill>
                  <a:schemeClr val="tx1">
                    <a:lumMod val="75000"/>
                    <a:lumOff val="25000"/>
                  </a:schemeClr>
                </a:solidFill>
                <a:cs typeface="Tahoma" panose="020B0604030504040204" pitchFamily="34" charset="0"/>
              </a:rPr>
              <a:t>If you apply early, your OPT will likely begin on the start date you request</a:t>
            </a:r>
          </a:p>
          <a:p>
            <a:pPr marL="457200" indent="-457200">
              <a:lnSpc>
                <a:spcPct val="80000"/>
              </a:lnSpc>
              <a:buFont typeface="Arial" panose="020B0604020202020204" pitchFamily="34" charset="0"/>
              <a:buChar char="•"/>
            </a:pPr>
            <a:endParaRPr lang="en-US" altLang="en-US" sz="2800" dirty="0">
              <a:solidFill>
                <a:schemeClr val="tx1">
                  <a:lumMod val="75000"/>
                  <a:lumOff val="25000"/>
                </a:schemeClr>
              </a:solidFill>
              <a:cs typeface="Tahoma" panose="020B0604030504040204" pitchFamily="34" charset="0"/>
            </a:endParaRPr>
          </a:p>
          <a:p>
            <a:pPr marL="457200" indent="-457200">
              <a:lnSpc>
                <a:spcPct val="80000"/>
              </a:lnSpc>
              <a:buFont typeface="Arial" panose="020B0604020202020204" pitchFamily="34" charset="0"/>
              <a:buChar char="•"/>
            </a:pPr>
            <a:r>
              <a:rPr lang="en-US" altLang="en-US" sz="2800" dirty="0">
                <a:solidFill>
                  <a:schemeClr val="tx1">
                    <a:lumMod val="75000"/>
                    <a:lumOff val="25000"/>
                  </a:schemeClr>
                </a:solidFill>
                <a:cs typeface="Tahoma" panose="020B0604030504040204" pitchFamily="34" charset="0"/>
              </a:rPr>
              <a:t>If USCIS has not approved your application by your requested start date, it will begin on the date USCIS approves it  </a:t>
            </a:r>
          </a:p>
          <a:p>
            <a:pPr marL="457200" indent="-457200">
              <a:lnSpc>
                <a:spcPct val="80000"/>
              </a:lnSpc>
              <a:buFont typeface="Arial" panose="020B0604020202020204" pitchFamily="34" charset="0"/>
              <a:buChar char="•"/>
            </a:pPr>
            <a:endParaRPr lang="en-US" altLang="en-US" sz="2800" dirty="0">
              <a:solidFill>
                <a:schemeClr val="tx1">
                  <a:lumMod val="75000"/>
                  <a:lumOff val="25000"/>
                </a:schemeClr>
              </a:solidFill>
              <a:cs typeface="Tahoma" panose="020B0604030504040204" pitchFamily="34" charset="0"/>
            </a:endParaRPr>
          </a:p>
          <a:p>
            <a:pPr marL="457200" indent="-457200">
              <a:lnSpc>
                <a:spcPct val="80000"/>
              </a:lnSpc>
              <a:buFont typeface="Arial" panose="020B0604020202020204" pitchFamily="34" charset="0"/>
              <a:buChar char="•"/>
            </a:pPr>
            <a:r>
              <a:rPr lang="en-US" altLang="en-US" sz="2800" dirty="0">
                <a:solidFill>
                  <a:schemeClr val="tx1">
                    <a:lumMod val="75000"/>
                    <a:lumOff val="25000"/>
                  </a:schemeClr>
                </a:solidFill>
                <a:cs typeface="Tahoma" panose="020B0604030504040204" pitchFamily="34" charset="0"/>
              </a:rPr>
              <a:t>If on the date USCIS approves your OPT they can still approve 12 months of OPT, you will be approved for 12 months.  </a:t>
            </a:r>
          </a:p>
          <a:p>
            <a:pPr marL="914400" lvl="1" indent="-457200">
              <a:lnSpc>
                <a:spcPct val="80000"/>
              </a:lnSpc>
              <a:buFont typeface="Arial" panose="020B0604020202020204" pitchFamily="34" charset="0"/>
              <a:buChar char="•"/>
            </a:pPr>
            <a:r>
              <a:rPr lang="en-US" altLang="en-US" sz="2800" dirty="0">
                <a:solidFill>
                  <a:schemeClr val="tx1">
                    <a:lumMod val="75000"/>
                    <a:lumOff val="25000"/>
                  </a:schemeClr>
                </a:solidFill>
                <a:cs typeface="Tahoma" panose="020B0604030504040204" pitchFamily="34" charset="0"/>
              </a:rPr>
              <a:t>If not, you will be approved until no later than 14 months after your program end date</a:t>
            </a:r>
          </a:p>
          <a:p>
            <a:pPr marL="914400" lvl="1" indent="-457200">
              <a:lnSpc>
                <a:spcPct val="80000"/>
              </a:lnSpc>
              <a:buFont typeface="Arial" panose="020B0604020202020204" pitchFamily="34" charset="0"/>
              <a:buChar char="•"/>
            </a:pPr>
            <a:r>
              <a:rPr lang="en-US" altLang="en-US" sz="2800" dirty="0">
                <a:solidFill>
                  <a:schemeClr val="tx1">
                    <a:lumMod val="75000"/>
                    <a:lumOff val="25000"/>
                  </a:schemeClr>
                </a:solidFill>
                <a:cs typeface="Tahoma" panose="020B0604030504040204" pitchFamily="34" charset="0"/>
              </a:rPr>
              <a:t>You may actually be approved for less than 12 months of OPT</a:t>
            </a:r>
            <a:endParaRPr lang="en-US" altLang="en-US" sz="2400" dirty="0">
              <a:cs typeface="Tahoma" panose="020B0604030504040204" pitchFamily="34" charset="0"/>
            </a:endParaRPr>
          </a:p>
          <a:p>
            <a:pPr lvl="1">
              <a:lnSpc>
                <a:spcPct val="80000"/>
              </a:lnSpc>
              <a:buFont typeface="Arial" panose="020B0604020202020204" pitchFamily="34" charset="0"/>
              <a:buChar char="•"/>
            </a:pPr>
            <a:endParaRPr lang="en-US" altLang="en-US" sz="2400" dirty="0">
              <a:cs typeface="Tahoma" panose="020B0604030504040204" pitchFamily="34" charset="0"/>
            </a:endParaRPr>
          </a:p>
        </p:txBody>
      </p:sp>
    </p:spTree>
    <p:extLst>
      <p:ext uri="{BB962C8B-B14F-4D97-AF65-F5344CB8AC3E}">
        <p14:creationId xmlns:p14="http://schemas.microsoft.com/office/powerpoint/2010/main" val="203242645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343A32A-436A-8143-8894-653E98457856}" type="slidenum">
              <a:rPr lang="en-US" smtClean="0"/>
              <a:pPr/>
              <a:t>23</a:t>
            </a:fld>
            <a:endParaRPr lang="en-US" dirty="0"/>
          </a:p>
        </p:txBody>
      </p:sp>
      <p:sp>
        <p:nvSpPr>
          <p:cNvPr id="3" name="Title 2"/>
          <p:cNvSpPr>
            <a:spLocks noGrp="1"/>
          </p:cNvSpPr>
          <p:nvPr>
            <p:ph type="title"/>
          </p:nvPr>
        </p:nvSpPr>
        <p:spPr/>
        <p:txBody>
          <a:bodyPr/>
          <a:lstStyle/>
          <a:p>
            <a:r>
              <a:rPr lang="en-US" dirty="0"/>
              <a:t>When Will my OPT End?</a:t>
            </a:r>
          </a:p>
        </p:txBody>
      </p:sp>
      <p:sp>
        <p:nvSpPr>
          <p:cNvPr id="6" name="Text Placeholder 5"/>
          <p:cNvSpPr>
            <a:spLocks noGrp="1"/>
          </p:cNvSpPr>
          <p:nvPr>
            <p:ph type="body" sz="quarter" idx="21"/>
          </p:nvPr>
        </p:nvSpPr>
        <p:spPr/>
        <p:txBody>
          <a:bodyPr/>
          <a:lstStyle/>
          <a:p>
            <a:r>
              <a:rPr lang="en-US" dirty="0"/>
              <a:t>Center for International Services</a:t>
            </a:r>
          </a:p>
        </p:txBody>
      </p:sp>
      <p:grpSp>
        <p:nvGrpSpPr>
          <p:cNvPr id="7" name="Group 6"/>
          <p:cNvGrpSpPr/>
          <p:nvPr/>
        </p:nvGrpSpPr>
        <p:grpSpPr>
          <a:xfrm>
            <a:off x="781789" y="3114136"/>
            <a:ext cx="10799581" cy="2340460"/>
            <a:chOff x="781788" y="3622017"/>
            <a:chExt cx="10953011" cy="2340460"/>
          </a:xfrm>
        </p:grpSpPr>
        <p:cxnSp>
          <p:nvCxnSpPr>
            <p:cNvPr id="8" name="Straight Arrow Connector 7"/>
            <p:cNvCxnSpPr/>
            <p:nvPr/>
          </p:nvCxnSpPr>
          <p:spPr>
            <a:xfrm>
              <a:off x="1095260" y="5962477"/>
              <a:ext cx="10639539"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781788" y="3622017"/>
              <a:ext cx="1138021" cy="2271265"/>
              <a:chOff x="4459053" y="3567675"/>
              <a:chExt cx="1138021" cy="2271265"/>
            </a:xfrm>
          </p:grpSpPr>
          <p:cxnSp>
            <p:nvCxnSpPr>
              <p:cNvPr id="10" name="Straight Arrow Connector 9"/>
              <p:cNvCxnSpPr/>
              <p:nvPr/>
            </p:nvCxnSpPr>
            <p:spPr>
              <a:xfrm>
                <a:off x="4982559" y="4144032"/>
                <a:ext cx="0" cy="1694908"/>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4459053" y="3567675"/>
                <a:ext cx="1138021" cy="54176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lumMod val="25000"/>
                      </a:schemeClr>
                    </a:solidFill>
                  </a:rPr>
                  <a:t>Program End Date</a:t>
                </a:r>
              </a:p>
            </p:txBody>
          </p:sp>
        </p:grpSp>
      </p:grpSp>
      <p:grpSp>
        <p:nvGrpSpPr>
          <p:cNvPr id="12" name="Group 11"/>
          <p:cNvGrpSpPr/>
          <p:nvPr/>
        </p:nvGrpSpPr>
        <p:grpSpPr>
          <a:xfrm>
            <a:off x="1412419" y="4874651"/>
            <a:ext cx="3893575" cy="398882"/>
            <a:chOff x="7708490" y="5185841"/>
            <a:chExt cx="3893575" cy="398882"/>
          </a:xfrm>
        </p:grpSpPr>
        <p:cxnSp>
          <p:nvCxnSpPr>
            <p:cNvPr id="13" name="Straight Arrow Connector 12"/>
            <p:cNvCxnSpPr/>
            <p:nvPr/>
          </p:nvCxnSpPr>
          <p:spPr>
            <a:xfrm>
              <a:off x="7708490" y="5584723"/>
              <a:ext cx="3893575" cy="0"/>
            </a:xfrm>
            <a:prstGeom prst="straightConnector1">
              <a:avLst/>
            </a:prstGeom>
            <a:ln w="38100">
              <a:solidFill>
                <a:schemeClr val="accent2"/>
              </a:solidFill>
              <a:tailEnd type="triangle"/>
            </a:ln>
          </p:spPr>
          <p:style>
            <a:lnRef idx="1">
              <a:schemeClr val="accent2"/>
            </a:lnRef>
            <a:fillRef idx="0">
              <a:schemeClr val="accent2"/>
            </a:fillRef>
            <a:effectRef idx="0">
              <a:schemeClr val="accent2"/>
            </a:effectRef>
            <a:fontRef idx="minor">
              <a:schemeClr val="tx1"/>
            </a:fontRef>
          </p:style>
        </p:cxnSp>
        <p:sp>
          <p:nvSpPr>
            <p:cNvPr id="14" name="TextBox 13"/>
            <p:cNvSpPr txBox="1"/>
            <p:nvPr/>
          </p:nvSpPr>
          <p:spPr>
            <a:xfrm>
              <a:off x="7826477" y="5185841"/>
              <a:ext cx="3657600" cy="338554"/>
            </a:xfrm>
            <a:prstGeom prst="rect">
              <a:avLst/>
            </a:prstGeom>
            <a:noFill/>
          </p:spPr>
          <p:txBody>
            <a:bodyPr wrap="square" rtlCol="0">
              <a:spAutoFit/>
            </a:bodyPr>
            <a:lstStyle/>
            <a:p>
              <a:r>
                <a:rPr lang="en-US" sz="1600" dirty="0"/>
                <a:t>OPT Start Date – 60 Day Window</a:t>
              </a:r>
            </a:p>
          </p:txBody>
        </p:sp>
      </p:grpSp>
      <p:grpSp>
        <p:nvGrpSpPr>
          <p:cNvPr id="40" name="Group 39"/>
          <p:cNvGrpSpPr/>
          <p:nvPr/>
        </p:nvGrpSpPr>
        <p:grpSpPr>
          <a:xfrm>
            <a:off x="4376844" y="2887333"/>
            <a:ext cx="1622323" cy="2171984"/>
            <a:chOff x="4376844" y="2887333"/>
            <a:chExt cx="1622323" cy="2171984"/>
          </a:xfrm>
        </p:grpSpPr>
        <p:cxnSp>
          <p:nvCxnSpPr>
            <p:cNvPr id="16" name="Straight Arrow Connector 15"/>
            <p:cNvCxnSpPr/>
            <p:nvPr/>
          </p:nvCxnSpPr>
          <p:spPr>
            <a:xfrm>
              <a:off x="5188006" y="3705118"/>
              <a:ext cx="0" cy="135419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4376844" y="2887333"/>
              <a:ext cx="1622323" cy="73890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75000"/>
                      <a:lumOff val="25000"/>
                    </a:schemeClr>
                  </a:solidFill>
                </a:rPr>
                <a:t>USCIS Receives Application</a:t>
              </a:r>
            </a:p>
          </p:txBody>
        </p:sp>
      </p:grpSp>
      <p:grpSp>
        <p:nvGrpSpPr>
          <p:cNvPr id="49" name="Group 48"/>
          <p:cNvGrpSpPr/>
          <p:nvPr/>
        </p:nvGrpSpPr>
        <p:grpSpPr>
          <a:xfrm>
            <a:off x="5188006" y="4707853"/>
            <a:ext cx="6393364" cy="417299"/>
            <a:chOff x="5188006" y="4707853"/>
            <a:chExt cx="6393364" cy="417299"/>
          </a:xfrm>
        </p:grpSpPr>
        <p:cxnSp>
          <p:nvCxnSpPr>
            <p:cNvPr id="19" name="Straight Arrow Connector 18"/>
            <p:cNvCxnSpPr/>
            <p:nvPr/>
          </p:nvCxnSpPr>
          <p:spPr>
            <a:xfrm>
              <a:off x="5188006" y="5125152"/>
              <a:ext cx="6393364" cy="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21" name="TextBox 20"/>
            <p:cNvSpPr txBox="1"/>
            <p:nvPr/>
          </p:nvSpPr>
          <p:spPr>
            <a:xfrm>
              <a:off x="5189659" y="4707853"/>
              <a:ext cx="5319770" cy="338554"/>
            </a:xfrm>
            <a:prstGeom prst="rect">
              <a:avLst/>
            </a:prstGeom>
            <a:noFill/>
          </p:spPr>
          <p:txBody>
            <a:bodyPr wrap="square" rtlCol="0">
              <a:spAutoFit/>
            </a:bodyPr>
            <a:lstStyle/>
            <a:p>
              <a:r>
                <a:rPr lang="en-US" sz="1600" dirty="0"/>
                <a:t>Requested Authorization – 12 months of OPT</a:t>
              </a:r>
            </a:p>
          </p:txBody>
        </p:sp>
      </p:grpSp>
      <p:grpSp>
        <p:nvGrpSpPr>
          <p:cNvPr id="41" name="Group 40"/>
          <p:cNvGrpSpPr/>
          <p:nvPr/>
        </p:nvGrpSpPr>
        <p:grpSpPr>
          <a:xfrm>
            <a:off x="11005180" y="2368135"/>
            <a:ext cx="1152380" cy="2243894"/>
            <a:chOff x="11045540" y="2695236"/>
            <a:chExt cx="1152380" cy="2243894"/>
          </a:xfrm>
        </p:grpSpPr>
        <p:cxnSp>
          <p:nvCxnSpPr>
            <p:cNvPr id="23" name="Straight Arrow Connector 22"/>
            <p:cNvCxnSpPr/>
            <p:nvPr/>
          </p:nvCxnSpPr>
          <p:spPr>
            <a:xfrm>
              <a:off x="11621730" y="3705118"/>
              <a:ext cx="0" cy="12340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11045540" y="2695236"/>
              <a:ext cx="1152380" cy="96159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lumMod val="25000"/>
                    </a:schemeClr>
                  </a:solidFill>
                </a:rPr>
                <a:t>14 months After</a:t>
              </a:r>
            </a:p>
            <a:p>
              <a:pPr algn="ctr"/>
              <a:r>
                <a:rPr lang="en-US" sz="1600" dirty="0">
                  <a:solidFill>
                    <a:schemeClr val="bg2">
                      <a:lumMod val="25000"/>
                    </a:schemeClr>
                  </a:solidFill>
                </a:rPr>
                <a:t>Program End Date</a:t>
              </a:r>
            </a:p>
          </p:txBody>
        </p:sp>
      </p:grpSp>
      <p:grpSp>
        <p:nvGrpSpPr>
          <p:cNvPr id="33" name="Group 32"/>
          <p:cNvGrpSpPr/>
          <p:nvPr/>
        </p:nvGrpSpPr>
        <p:grpSpPr>
          <a:xfrm>
            <a:off x="5233446" y="4276288"/>
            <a:ext cx="2363168" cy="398071"/>
            <a:chOff x="5233446" y="4276288"/>
            <a:chExt cx="2363168" cy="398071"/>
          </a:xfrm>
        </p:grpSpPr>
        <p:cxnSp>
          <p:nvCxnSpPr>
            <p:cNvPr id="30" name="Straight Arrow Connector 29"/>
            <p:cNvCxnSpPr/>
            <p:nvPr/>
          </p:nvCxnSpPr>
          <p:spPr>
            <a:xfrm>
              <a:off x="5286329" y="4674359"/>
              <a:ext cx="2264845"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233446" y="4276288"/>
              <a:ext cx="2363168" cy="338554"/>
            </a:xfrm>
            <a:prstGeom prst="rect">
              <a:avLst/>
            </a:prstGeom>
            <a:noFill/>
          </p:spPr>
          <p:txBody>
            <a:bodyPr wrap="square" rtlCol="0">
              <a:spAutoFit/>
            </a:bodyPr>
            <a:lstStyle/>
            <a:p>
              <a:r>
                <a:rPr lang="en-US" sz="1600" dirty="0"/>
                <a:t>USCIS 90 Days Processing</a:t>
              </a:r>
            </a:p>
          </p:txBody>
        </p:sp>
      </p:grpSp>
      <p:grpSp>
        <p:nvGrpSpPr>
          <p:cNvPr id="39" name="Group 38"/>
          <p:cNvGrpSpPr/>
          <p:nvPr/>
        </p:nvGrpSpPr>
        <p:grpSpPr>
          <a:xfrm>
            <a:off x="6720246" y="2449748"/>
            <a:ext cx="1563534" cy="2071459"/>
            <a:chOff x="6720246" y="2449748"/>
            <a:chExt cx="1563534" cy="2071459"/>
          </a:xfrm>
        </p:grpSpPr>
        <p:cxnSp>
          <p:nvCxnSpPr>
            <p:cNvPr id="35" name="Straight Arrow Connector 34"/>
            <p:cNvCxnSpPr/>
            <p:nvPr/>
          </p:nvCxnSpPr>
          <p:spPr>
            <a:xfrm>
              <a:off x="7502013" y="3626234"/>
              <a:ext cx="0" cy="89497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6720246" y="2449748"/>
              <a:ext cx="1563534" cy="109774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75000"/>
                      <a:lumOff val="25000"/>
                    </a:schemeClr>
                  </a:solidFill>
                </a:rPr>
                <a:t>USCIS Approves Application and adjusts start date</a:t>
              </a:r>
            </a:p>
          </p:txBody>
        </p:sp>
      </p:grpSp>
      <p:grpSp>
        <p:nvGrpSpPr>
          <p:cNvPr id="48" name="Group 47"/>
          <p:cNvGrpSpPr/>
          <p:nvPr/>
        </p:nvGrpSpPr>
        <p:grpSpPr>
          <a:xfrm>
            <a:off x="7573379" y="4307241"/>
            <a:ext cx="4031226" cy="400612"/>
            <a:chOff x="7573379" y="4307241"/>
            <a:chExt cx="4031226" cy="400612"/>
          </a:xfrm>
        </p:grpSpPr>
        <p:cxnSp>
          <p:nvCxnSpPr>
            <p:cNvPr id="43" name="Straight Arrow Connector 42"/>
            <p:cNvCxnSpPr/>
            <p:nvPr/>
          </p:nvCxnSpPr>
          <p:spPr>
            <a:xfrm>
              <a:off x="7596614" y="4674359"/>
              <a:ext cx="3984756" cy="33494"/>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7573379" y="4307241"/>
              <a:ext cx="4031226" cy="338554"/>
            </a:xfrm>
            <a:prstGeom prst="rect">
              <a:avLst/>
            </a:prstGeom>
            <a:noFill/>
          </p:spPr>
          <p:txBody>
            <a:bodyPr wrap="square" rtlCol="0">
              <a:spAutoFit/>
            </a:bodyPr>
            <a:lstStyle/>
            <a:p>
              <a:r>
                <a:rPr lang="en-US" sz="1600" dirty="0"/>
                <a:t>Actual Work Authorization – 9 months of OPT</a:t>
              </a:r>
            </a:p>
          </p:txBody>
        </p:sp>
      </p:grpSp>
    </p:spTree>
    <p:extLst>
      <p:ext uri="{BB962C8B-B14F-4D97-AF65-F5344CB8AC3E}">
        <p14:creationId xmlns:p14="http://schemas.microsoft.com/office/powerpoint/2010/main" val="35355629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fill="hold"/>
                                        <p:tgtEl>
                                          <p:spTgt spid="40"/>
                                        </p:tgtEl>
                                        <p:attrNameLst>
                                          <p:attrName>ppt_x</p:attrName>
                                        </p:attrNameLst>
                                      </p:cBhvr>
                                      <p:tavLst>
                                        <p:tav tm="0">
                                          <p:val>
                                            <p:strVal val="#ppt_x"/>
                                          </p:val>
                                        </p:tav>
                                        <p:tav tm="100000">
                                          <p:val>
                                            <p:strVal val="#ppt_x"/>
                                          </p:val>
                                        </p:tav>
                                      </p:tavLst>
                                    </p:anim>
                                    <p:anim calcmode="lin" valueType="num">
                                      <p:cBhvr additive="base">
                                        <p:cTn id="20" dur="500" fill="hold"/>
                                        <p:tgtEl>
                                          <p:spTgt spid="4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9"/>
                                        </p:tgtEl>
                                        <p:attrNameLst>
                                          <p:attrName>style.visibility</p:attrName>
                                        </p:attrNameLst>
                                      </p:cBhvr>
                                      <p:to>
                                        <p:strVal val="visible"/>
                                      </p:to>
                                    </p:set>
                                    <p:anim calcmode="lin" valueType="num">
                                      <p:cBhvr additive="base">
                                        <p:cTn id="25" dur="500" fill="hold"/>
                                        <p:tgtEl>
                                          <p:spTgt spid="49"/>
                                        </p:tgtEl>
                                        <p:attrNameLst>
                                          <p:attrName>ppt_x</p:attrName>
                                        </p:attrNameLst>
                                      </p:cBhvr>
                                      <p:tavLst>
                                        <p:tav tm="0">
                                          <p:val>
                                            <p:strVal val="0-#ppt_w/2"/>
                                          </p:val>
                                        </p:tav>
                                        <p:tav tm="100000">
                                          <p:val>
                                            <p:strVal val="#ppt_x"/>
                                          </p:val>
                                        </p:tav>
                                      </p:tavLst>
                                    </p:anim>
                                    <p:anim calcmode="lin" valueType="num">
                                      <p:cBhvr additive="base">
                                        <p:cTn id="26"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500" fill="hold"/>
                                        <p:tgtEl>
                                          <p:spTgt spid="33"/>
                                        </p:tgtEl>
                                        <p:attrNameLst>
                                          <p:attrName>ppt_x</p:attrName>
                                        </p:attrNameLst>
                                      </p:cBhvr>
                                      <p:tavLst>
                                        <p:tav tm="0">
                                          <p:val>
                                            <p:strVal val="0-#ppt_w/2"/>
                                          </p:val>
                                        </p:tav>
                                        <p:tav tm="100000">
                                          <p:val>
                                            <p:strVal val="#ppt_x"/>
                                          </p:val>
                                        </p:tav>
                                      </p:tavLst>
                                    </p:anim>
                                    <p:anim calcmode="lin" valueType="num">
                                      <p:cBhvr additive="base">
                                        <p:cTn id="32"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fill="hold"/>
                                        <p:tgtEl>
                                          <p:spTgt spid="39"/>
                                        </p:tgtEl>
                                        <p:attrNameLst>
                                          <p:attrName>ppt_x</p:attrName>
                                        </p:attrNameLst>
                                      </p:cBhvr>
                                      <p:tavLst>
                                        <p:tav tm="0">
                                          <p:val>
                                            <p:strVal val="#ppt_x"/>
                                          </p:val>
                                        </p:tav>
                                        <p:tav tm="100000">
                                          <p:val>
                                            <p:strVal val="#ppt_x"/>
                                          </p:val>
                                        </p:tav>
                                      </p:tavLst>
                                    </p:anim>
                                    <p:anim calcmode="lin" valueType="num">
                                      <p:cBhvr additive="base">
                                        <p:cTn id="38" dur="500" fill="hold"/>
                                        <p:tgtEl>
                                          <p:spTgt spid="39"/>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additive="base">
                                        <p:cTn id="43" dur="500" fill="hold"/>
                                        <p:tgtEl>
                                          <p:spTgt spid="48"/>
                                        </p:tgtEl>
                                        <p:attrNameLst>
                                          <p:attrName>ppt_x</p:attrName>
                                        </p:attrNameLst>
                                      </p:cBhvr>
                                      <p:tavLst>
                                        <p:tav tm="0">
                                          <p:val>
                                            <p:strVal val="0-#ppt_w/2"/>
                                          </p:val>
                                        </p:tav>
                                        <p:tav tm="100000">
                                          <p:val>
                                            <p:strVal val="#ppt_x"/>
                                          </p:val>
                                        </p:tav>
                                      </p:tavLst>
                                    </p:anim>
                                    <p:anim calcmode="lin" valueType="num">
                                      <p:cBhvr additive="base">
                                        <p:cTn id="44"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fld id="{F343A32A-436A-8143-8894-653E98457856}" type="slidenum">
              <a:rPr lang="en-US" smtClean="0"/>
              <a:pPr/>
              <a:t>24</a:t>
            </a:fld>
            <a:endParaRPr lang="en-US" dirty="0"/>
          </a:p>
        </p:txBody>
      </p:sp>
      <p:sp>
        <p:nvSpPr>
          <p:cNvPr id="2" name="Title"/>
          <p:cNvSpPr>
            <a:spLocks noGrp="1"/>
          </p:cNvSpPr>
          <p:nvPr>
            <p:ph type="title"/>
          </p:nvPr>
        </p:nvSpPr>
        <p:spPr>
          <a:xfrm>
            <a:off x="627322" y="170122"/>
            <a:ext cx="10958622" cy="648584"/>
          </a:xfrm>
        </p:spPr>
        <p:txBody>
          <a:bodyPr/>
          <a:lstStyle/>
          <a:p>
            <a:r>
              <a:rPr lang="en-US" sz="3600" dirty="0">
                <a:solidFill>
                  <a:srgbClr val="E25414"/>
                </a:solidFill>
              </a:rPr>
              <a:t>OPT Application Process</a:t>
            </a: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 Placeholder 4"/>
          <p:cNvSpPr>
            <a:spLocks noGrp="1"/>
          </p:cNvSpPr>
          <p:nvPr>
            <p:ph type="body" sz="quarter" idx="19"/>
          </p:nvPr>
        </p:nvSpPr>
        <p:spPr>
          <a:xfrm>
            <a:off x="823297" y="818706"/>
            <a:ext cx="5698548" cy="5509928"/>
          </a:xfrm>
        </p:spPr>
        <p:txBody>
          <a:bodyPr/>
          <a:lstStyle/>
          <a:p>
            <a:pPr marL="457200" indent="-457200">
              <a:lnSpc>
                <a:spcPct val="80000"/>
              </a:lnSpc>
              <a:buAutoNum type="arabicPeriod"/>
            </a:pPr>
            <a:r>
              <a:rPr lang="en-US" altLang="en-US" sz="2000" dirty="0">
                <a:solidFill>
                  <a:schemeClr val="tx1">
                    <a:lumMod val="75000"/>
                    <a:lumOff val="25000"/>
                  </a:schemeClr>
                </a:solidFill>
                <a:cs typeface="Tahoma" panose="020B0604030504040204" pitchFamily="34" charset="0"/>
              </a:rPr>
              <a:t>Visit the Center for International Services website, look under Immigration Status, under Employment, under OPT</a:t>
            </a:r>
          </a:p>
          <a:p>
            <a:pPr marL="514350" indent="-514350">
              <a:lnSpc>
                <a:spcPct val="80000"/>
              </a:lnSpc>
              <a:buAutoNum type="arabicPeriod" startAt="2"/>
            </a:pPr>
            <a:r>
              <a:rPr lang="en-US" altLang="en-US" sz="2000" dirty="0">
                <a:solidFill>
                  <a:schemeClr val="tx1">
                    <a:lumMod val="75000"/>
                    <a:lumOff val="25000"/>
                  </a:schemeClr>
                </a:solidFill>
                <a:cs typeface="Tahoma" panose="020B0604030504040204" pitchFamily="34" charset="0"/>
              </a:rPr>
              <a:t>Prepare OPT application materials</a:t>
            </a:r>
          </a:p>
          <a:p>
            <a:pPr marL="514350" indent="-514350">
              <a:lnSpc>
                <a:spcPct val="80000"/>
              </a:lnSpc>
              <a:buAutoNum type="arabicPeriod" startAt="3"/>
            </a:pPr>
            <a:r>
              <a:rPr lang="en-US" altLang="en-US" sz="2000" dirty="0">
                <a:solidFill>
                  <a:schemeClr val="tx1">
                    <a:lumMod val="75000"/>
                    <a:lumOff val="25000"/>
                  </a:schemeClr>
                </a:solidFill>
                <a:cs typeface="Tahoma" panose="020B0604030504040204" pitchFamily="34" charset="0"/>
              </a:rPr>
              <a:t>Bring or email your completed application materials to the Center for International Services for PT Processing</a:t>
            </a:r>
          </a:p>
          <a:p>
            <a:pPr marL="514350" indent="-514350">
              <a:lnSpc>
                <a:spcPct val="80000"/>
              </a:lnSpc>
              <a:buAutoNum type="arabicPeriod" startAt="3"/>
            </a:pPr>
            <a:r>
              <a:rPr lang="en-US" altLang="en-US" sz="2000" dirty="0">
                <a:solidFill>
                  <a:schemeClr val="tx1">
                    <a:lumMod val="75000"/>
                    <a:lumOff val="25000"/>
                  </a:schemeClr>
                </a:solidFill>
                <a:cs typeface="Tahoma" panose="020B0604030504040204" pitchFamily="34" charset="0"/>
              </a:rPr>
              <a:t>An Advisor will review your application and issue you a new I-20 recommending OPT </a:t>
            </a:r>
          </a:p>
          <a:p>
            <a:pPr marL="514350" indent="-514350">
              <a:lnSpc>
                <a:spcPct val="80000"/>
              </a:lnSpc>
              <a:buFont typeface="Arial"/>
              <a:buAutoNum type="arabicPeriod" startAt="3"/>
            </a:pPr>
            <a:r>
              <a:rPr lang="en-US" altLang="en-US" sz="2000" dirty="0">
                <a:solidFill>
                  <a:schemeClr val="tx1">
                    <a:lumMod val="75000"/>
                    <a:lumOff val="25000"/>
                  </a:schemeClr>
                </a:solidFill>
                <a:cs typeface="Tahoma" panose="020B0604030504040204" pitchFamily="34" charset="0"/>
              </a:rPr>
              <a:t>If your application materials are complete, you will leave the Center for International Services with a new I-20 recommending OPT (or it will be mailed to you in 3-5 business days)-YOU MUST INCLUDE THIS NEW I-20 WITH YOUR APPLICATION TO USCIS </a:t>
            </a:r>
          </a:p>
          <a:p>
            <a:pPr>
              <a:lnSpc>
                <a:spcPct val="80000"/>
              </a:lnSpc>
            </a:pPr>
            <a:r>
              <a:rPr lang="en-US" altLang="en-US" sz="2000" dirty="0">
                <a:solidFill>
                  <a:schemeClr val="tx1">
                    <a:lumMod val="75000"/>
                    <a:lumOff val="25000"/>
                  </a:schemeClr>
                </a:solidFill>
                <a:cs typeface="Tahoma" panose="020B0604030504040204" pitchFamily="34" charset="0"/>
              </a:rPr>
              <a:t>USCIS must receive your OPT application within 30 days of the date the OPT is recommended by an Advisor</a:t>
            </a:r>
          </a:p>
        </p:txBody>
      </p:sp>
      <p:pic>
        <p:nvPicPr>
          <p:cNvPr id="6" name="Picture 5"/>
          <p:cNvPicPr>
            <a:picLocks noChangeAspect="1"/>
          </p:cNvPicPr>
          <p:nvPr/>
        </p:nvPicPr>
        <p:blipFill>
          <a:blip r:embed="rId3"/>
          <a:stretch>
            <a:fillRect/>
          </a:stretch>
        </p:blipFill>
        <p:spPr>
          <a:xfrm>
            <a:off x="6413689" y="1114930"/>
            <a:ext cx="5670156" cy="4151364"/>
          </a:xfrm>
          <a:prstGeom prst="rect">
            <a:avLst/>
          </a:prstGeom>
        </p:spPr>
      </p:pic>
    </p:spTree>
    <p:extLst>
      <p:ext uri="{BB962C8B-B14F-4D97-AF65-F5344CB8AC3E}">
        <p14:creationId xmlns:p14="http://schemas.microsoft.com/office/powerpoint/2010/main" val="119372294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fld id="{F343A32A-436A-8143-8894-653E98457856}" type="slidenum">
              <a:rPr lang="en-US" smtClean="0"/>
              <a:pPr/>
              <a:t>25</a:t>
            </a:fld>
            <a:endParaRPr lang="en-US" dirty="0"/>
          </a:p>
        </p:txBody>
      </p:sp>
      <p:sp>
        <p:nvSpPr>
          <p:cNvPr id="2" name="Title"/>
          <p:cNvSpPr>
            <a:spLocks noGrp="1"/>
          </p:cNvSpPr>
          <p:nvPr>
            <p:ph type="title"/>
          </p:nvPr>
        </p:nvSpPr>
        <p:spPr>
          <a:xfrm>
            <a:off x="627322" y="170121"/>
            <a:ext cx="10958622" cy="831365"/>
          </a:xfrm>
        </p:spPr>
        <p:txBody>
          <a:bodyPr/>
          <a:lstStyle/>
          <a:p>
            <a:r>
              <a:rPr lang="en-US" sz="3600" dirty="0">
                <a:solidFill>
                  <a:srgbClr val="E25414"/>
                </a:solidFill>
              </a:rPr>
              <a:t>Apply Online or On Paper by Mail?</a:t>
            </a: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 Placeholder 4"/>
          <p:cNvSpPr>
            <a:spLocks noGrp="1"/>
          </p:cNvSpPr>
          <p:nvPr>
            <p:ph type="body" sz="quarter" idx="19"/>
          </p:nvPr>
        </p:nvSpPr>
        <p:spPr>
          <a:xfrm>
            <a:off x="972151" y="4171406"/>
            <a:ext cx="10762648" cy="1866432"/>
          </a:xfrm>
        </p:spPr>
        <p:txBody>
          <a:bodyPr/>
          <a:lstStyle/>
          <a:p>
            <a:pPr marL="457200" indent="-457200">
              <a:lnSpc>
                <a:spcPct val="80000"/>
              </a:lnSpc>
              <a:buFont typeface="Arial" panose="020B0604020202020204" pitchFamily="34" charset="0"/>
              <a:buChar char="•"/>
            </a:pPr>
            <a:r>
              <a:rPr lang="en-US" altLang="en-US" sz="2800" dirty="0">
                <a:solidFill>
                  <a:schemeClr val="tx1">
                    <a:lumMod val="75000"/>
                    <a:lumOff val="25000"/>
                  </a:schemeClr>
                </a:solidFill>
                <a:cs typeface="Tahoma" panose="020B0604030504040204" pitchFamily="34" charset="0"/>
              </a:rPr>
              <a:t>Processing times at USCIS are about the same</a:t>
            </a:r>
          </a:p>
          <a:p>
            <a:pPr>
              <a:lnSpc>
                <a:spcPct val="80000"/>
              </a:lnSpc>
            </a:pPr>
            <a:endParaRPr lang="en-US" altLang="en-US" sz="2800" dirty="0">
              <a:solidFill>
                <a:schemeClr val="tx1">
                  <a:lumMod val="75000"/>
                  <a:lumOff val="25000"/>
                </a:schemeClr>
              </a:solidFill>
              <a:cs typeface="Tahoma" panose="020B0604030504040204" pitchFamily="34" charset="0"/>
            </a:endParaRPr>
          </a:p>
          <a:p>
            <a:pPr marL="457200" indent="-457200">
              <a:lnSpc>
                <a:spcPct val="80000"/>
              </a:lnSpc>
              <a:buFont typeface="Arial" panose="020B0604020202020204" pitchFamily="34" charset="0"/>
              <a:buChar char="•"/>
            </a:pPr>
            <a:r>
              <a:rPr lang="en-US" altLang="en-US" sz="2800" dirty="0">
                <a:solidFill>
                  <a:schemeClr val="tx1">
                    <a:lumMod val="75000"/>
                    <a:lumOff val="25000"/>
                  </a:schemeClr>
                </a:solidFill>
                <a:cs typeface="Tahoma" panose="020B0604030504040204" pitchFamily="34" charset="0"/>
              </a:rPr>
              <a:t>An online application only results in the quicker issuance of a receipt number, not in quicker processing</a:t>
            </a:r>
          </a:p>
        </p:txBody>
      </p:sp>
      <p:pic>
        <p:nvPicPr>
          <p:cNvPr id="9" name="Picture 8">
            <a:extLst>
              <a:ext uri="{FF2B5EF4-FFF2-40B4-BE49-F238E27FC236}">
                <a16:creationId xmlns:a16="http://schemas.microsoft.com/office/drawing/2014/main" id="{3EB17C4C-944C-4767-A1DB-A64207E7C496}"/>
              </a:ext>
            </a:extLst>
          </p:cNvPr>
          <p:cNvPicPr>
            <a:picLocks noChangeAspect="1"/>
          </p:cNvPicPr>
          <p:nvPr/>
        </p:nvPicPr>
        <p:blipFill>
          <a:blip r:embed="rId3"/>
          <a:stretch>
            <a:fillRect/>
          </a:stretch>
        </p:blipFill>
        <p:spPr>
          <a:xfrm>
            <a:off x="958116" y="1341620"/>
            <a:ext cx="3087568" cy="1224381"/>
          </a:xfrm>
          <a:prstGeom prst="rect">
            <a:avLst/>
          </a:prstGeom>
        </p:spPr>
      </p:pic>
      <p:pic>
        <p:nvPicPr>
          <p:cNvPr id="12" name="Picture 11">
            <a:extLst>
              <a:ext uri="{FF2B5EF4-FFF2-40B4-BE49-F238E27FC236}">
                <a16:creationId xmlns:a16="http://schemas.microsoft.com/office/drawing/2014/main" id="{A1CF8AD3-0773-4B4E-9C0D-DF55E4252AD6}"/>
              </a:ext>
            </a:extLst>
          </p:cNvPr>
          <p:cNvPicPr>
            <a:picLocks noChangeAspect="1"/>
          </p:cNvPicPr>
          <p:nvPr/>
        </p:nvPicPr>
        <p:blipFill>
          <a:blip r:embed="rId4"/>
          <a:stretch>
            <a:fillRect/>
          </a:stretch>
        </p:blipFill>
        <p:spPr>
          <a:xfrm>
            <a:off x="8446943" y="1163055"/>
            <a:ext cx="2578279" cy="1443836"/>
          </a:xfrm>
          <a:prstGeom prst="rect">
            <a:avLst/>
          </a:prstGeom>
        </p:spPr>
      </p:pic>
      <p:sp>
        <p:nvSpPr>
          <p:cNvPr id="13" name="TextBox 12">
            <a:extLst>
              <a:ext uri="{FF2B5EF4-FFF2-40B4-BE49-F238E27FC236}">
                <a16:creationId xmlns:a16="http://schemas.microsoft.com/office/drawing/2014/main" id="{B0F166CE-E6A2-4BFB-A163-E70B347DC07C}"/>
              </a:ext>
            </a:extLst>
          </p:cNvPr>
          <p:cNvSpPr txBox="1"/>
          <p:nvPr/>
        </p:nvSpPr>
        <p:spPr>
          <a:xfrm>
            <a:off x="972151" y="2250327"/>
            <a:ext cx="2783911" cy="1477328"/>
          </a:xfrm>
          <a:prstGeom prst="rect">
            <a:avLst/>
          </a:prstGeom>
          <a:noFill/>
        </p:spPr>
        <p:txBody>
          <a:bodyPr wrap="square" rtlCol="0">
            <a:spAutoFit/>
          </a:bodyPr>
          <a:lstStyle/>
          <a:p>
            <a:pPr algn="ctr"/>
            <a:r>
              <a:rPr lang="en-US" altLang="en-US" sz="2400" dirty="0">
                <a:solidFill>
                  <a:schemeClr val="tx1">
                    <a:lumMod val="75000"/>
                    <a:lumOff val="25000"/>
                  </a:schemeClr>
                </a:solidFill>
                <a:cs typeface="Tahoma" panose="020B0604030504040204" pitchFamily="34" charset="0"/>
              </a:rPr>
              <a:t>You may submit your OPT application to USCIS online </a:t>
            </a:r>
          </a:p>
          <a:p>
            <a:endParaRPr lang="en-US" dirty="0"/>
          </a:p>
        </p:txBody>
      </p:sp>
      <p:sp>
        <p:nvSpPr>
          <p:cNvPr id="14" name="Rectangle 13">
            <a:extLst>
              <a:ext uri="{FF2B5EF4-FFF2-40B4-BE49-F238E27FC236}">
                <a16:creationId xmlns:a16="http://schemas.microsoft.com/office/drawing/2014/main" id="{CE3B02CE-EEEA-4FD1-A101-38E3A166EE73}"/>
              </a:ext>
            </a:extLst>
          </p:cNvPr>
          <p:cNvSpPr/>
          <p:nvPr/>
        </p:nvSpPr>
        <p:spPr>
          <a:xfrm>
            <a:off x="5311202" y="1642671"/>
            <a:ext cx="1042273"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OR</a:t>
            </a:r>
          </a:p>
        </p:txBody>
      </p:sp>
      <p:sp>
        <p:nvSpPr>
          <p:cNvPr id="15" name="TextBox 14">
            <a:extLst>
              <a:ext uri="{FF2B5EF4-FFF2-40B4-BE49-F238E27FC236}">
                <a16:creationId xmlns:a16="http://schemas.microsoft.com/office/drawing/2014/main" id="{07F756E0-036F-41A7-98C0-FFA6354538F9}"/>
              </a:ext>
            </a:extLst>
          </p:cNvPr>
          <p:cNvSpPr txBox="1"/>
          <p:nvPr/>
        </p:nvSpPr>
        <p:spPr>
          <a:xfrm>
            <a:off x="8041586" y="2606891"/>
            <a:ext cx="3388994" cy="830997"/>
          </a:xfrm>
          <a:prstGeom prst="rect">
            <a:avLst/>
          </a:prstGeom>
          <a:noFill/>
        </p:spPr>
        <p:txBody>
          <a:bodyPr wrap="square" rtlCol="0">
            <a:spAutoFit/>
          </a:bodyPr>
          <a:lstStyle/>
          <a:p>
            <a:pPr algn="ctr"/>
            <a:r>
              <a:rPr lang="en-US" altLang="en-US" sz="2400" dirty="0">
                <a:solidFill>
                  <a:schemeClr val="tx1">
                    <a:lumMod val="75000"/>
                    <a:lumOff val="25000"/>
                  </a:schemeClr>
                </a:solidFill>
                <a:cs typeface="Tahoma" panose="020B0604030504040204" pitchFamily="34" charset="0"/>
              </a:rPr>
              <a:t>You may mail a paper OPT application to USCIS</a:t>
            </a:r>
          </a:p>
        </p:txBody>
      </p:sp>
    </p:spTree>
    <p:extLst>
      <p:ext uri="{BB962C8B-B14F-4D97-AF65-F5344CB8AC3E}">
        <p14:creationId xmlns:p14="http://schemas.microsoft.com/office/powerpoint/2010/main" val="386169762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fld id="{F343A32A-436A-8143-8894-653E98457856}" type="slidenum">
              <a:rPr lang="en-US" smtClean="0"/>
              <a:pPr/>
              <a:t>26</a:t>
            </a:fld>
            <a:endParaRPr lang="en-US" dirty="0"/>
          </a:p>
        </p:txBody>
      </p:sp>
      <p:sp>
        <p:nvSpPr>
          <p:cNvPr id="2" name="Title"/>
          <p:cNvSpPr>
            <a:spLocks noGrp="1"/>
          </p:cNvSpPr>
          <p:nvPr>
            <p:ph type="title"/>
          </p:nvPr>
        </p:nvSpPr>
        <p:spPr>
          <a:xfrm>
            <a:off x="627322" y="170122"/>
            <a:ext cx="10958622" cy="648584"/>
          </a:xfrm>
        </p:spPr>
        <p:txBody>
          <a:bodyPr/>
          <a:lstStyle/>
          <a:p>
            <a:r>
              <a:rPr lang="en-US" sz="3600" dirty="0">
                <a:solidFill>
                  <a:srgbClr val="E25414"/>
                </a:solidFill>
              </a:rPr>
              <a:t>Departmental Recommendation Letter for OPT</a:t>
            </a: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 Placeholder 4"/>
          <p:cNvSpPr>
            <a:spLocks noGrp="1"/>
          </p:cNvSpPr>
          <p:nvPr>
            <p:ph type="body" sz="quarter" idx="19"/>
          </p:nvPr>
        </p:nvSpPr>
        <p:spPr>
          <a:xfrm>
            <a:off x="823296" y="818706"/>
            <a:ext cx="4869581" cy="5509928"/>
          </a:xfrm>
        </p:spPr>
        <p:txBody>
          <a:bodyPr/>
          <a:lstStyle/>
          <a:p>
            <a:pPr>
              <a:lnSpc>
                <a:spcPct val="80000"/>
              </a:lnSpc>
            </a:pPr>
            <a:r>
              <a:rPr lang="en-US" altLang="en-US" sz="2400" dirty="0">
                <a:solidFill>
                  <a:schemeClr val="tx1">
                    <a:lumMod val="75000"/>
                    <a:lumOff val="25000"/>
                  </a:schemeClr>
                </a:solidFill>
                <a:cs typeface="Tahoma" panose="020B0604030504040204" pitchFamily="34" charset="0"/>
              </a:rPr>
              <a:t>Whether you file online or on paper by mail:</a:t>
            </a:r>
          </a:p>
          <a:p>
            <a:pPr marL="457200" indent="-457200">
              <a:lnSpc>
                <a:spcPct val="80000"/>
              </a:lnSpc>
              <a:buFont typeface="Arial" panose="020B0604020202020204" pitchFamily="34" charset="0"/>
              <a:buChar char="•"/>
            </a:pPr>
            <a:r>
              <a:rPr lang="en-US" altLang="en-US" sz="2400" dirty="0">
                <a:solidFill>
                  <a:schemeClr val="tx1">
                    <a:lumMod val="75000"/>
                    <a:lumOff val="25000"/>
                  </a:schemeClr>
                </a:solidFill>
                <a:cs typeface="Tahoma" panose="020B0604030504040204" pitchFamily="34" charset="0"/>
              </a:rPr>
              <a:t>Obtain a paper Recommendation Letter from your department printed </a:t>
            </a:r>
            <a:r>
              <a:rPr lang="en-US" altLang="en-US" sz="2600" dirty="0">
                <a:solidFill>
                  <a:schemeClr val="tx1">
                    <a:lumMod val="75000"/>
                    <a:lumOff val="25000"/>
                  </a:schemeClr>
                </a:solidFill>
                <a:cs typeface="Tahoma" panose="020B0604030504040204" pitchFamily="34" charset="0"/>
              </a:rPr>
              <a:t>on</a:t>
            </a:r>
            <a:r>
              <a:rPr lang="en-US" altLang="en-US" sz="2400" dirty="0">
                <a:solidFill>
                  <a:schemeClr val="tx1">
                    <a:lumMod val="75000"/>
                    <a:lumOff val="25000"/>
                  </a:schemeClr>
                </a:solidFill>
                <a:cs typeface="Tahoma" panose="020B0604030504040204" pitchFamily="34" charset="0"/>
              </a:rPr>
              <a:t> departmental letterhead</a:t>
            </a:r>
          </a:p>
          <a:p>
            <a:pPr marL="457200" indent="-457200">
              <a:lnSpc>
                <a:spcPct val="80000"/>
              </a:lnSpc>
              <a:buFont typeface="Arial" panose="020B0604020202020204" pitchFamily="34" charset="0"/>
              <a:buChar char="•"/>
            </a:pPr>
            <a:r>
              <a:rPr lang="en-US" altLang="en-US" sz="2400" dirty="0">
                <a:solidFill>
                  <a:schemeClr val="tx1">
                    <a:lumMod val="75000"/>
                    <a:lumOff val="25000"/>
                  </a:schemeClr>
                </a:solidFill>
                <a:cs typeface="Tahoma" panose="020B0604030504040204" pitchFamily="34" charset="0"/>
              </a:rPr>
              <a:t>You must bring or send the recommendation letter to the Center  when you have your OPT application processed</a:t>
            </a:r>
          </a:p>
          <a:p>
            <a:pPr marL="457200" indent="-457200">
              <a:lnSpc>
                <a:spcPct val="80000"/>
              </a:lnSpc>
              <a:buFont typeface="Arial" panose="020B0604020202020204" pitchFamily="34" charset="0"/>
              <a:buChar char="•"/>
            </a:pPr>
            <a:r>
              <a:rPr lang="en-US" altLang="en-US" sz="2400" dirty="0">
                <a:solidFill>
                  <a:schemeClr val="tx1">
                    <a:lumMod val="75000"/>
                    <a:lumOff val="25000"/>
                  </a:schemeClr>
                </a:solidFill>
                <a:cs typeface="Tahoma" panose="020B0604030504040204" pitchFamily="34" charset="0"/>
              </a:rPr>
              <a:t>Do NOT ask your department to send it to the Center for International Services</a:t>
            </a: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spcBef>
                <a:spcPct val="0"/>
              </a:spcBef>
              <a:buFont typeface="Wingdings" panose="05000000000000000000" pitchFamily="2" charset="2"/>
              <a:buChar char="v"/>
            </a:pPr>
            <a:endParaRPr lang="en-US" altLang="en-US" dirty="0">
              <a:latin typeface="Tahoma" panose="020B0604030504040204" pitchFamily="34" charset="0"/>
              <a:ea typeface="Tahoma" panose="020B0604030504040204" pitchFamily="34" charset="0"/>
              <a:cs typeface="Tahoma" panose="020B0604030504040204" pitchFamily="34" charset="0"/>
            </a:endParaRPr>
          </a:p>
          <a:p>
            <a:pPr>
              <a:lnSpc>
                <a:spcPct val="80000"/>
              </a:lnSpc>
            </a:pPr>
            <a:r>
              <a:rPr lang="en-US" altLang="en-US" b="1" dirty="0">
                <a:latin typeface="Tahoma" panose="020B0604030504040204" pitchFamily="34" charset="0"/>
                <a:cs typeface="Tahoma" panose="020B0604030504040204" pitchFamily="34" charset="0"/>
              </a:rPr>
              <a:t> </a:t>
            </a:r>
          </a:p>
          <a:p>
            <a:endParaRPr lang="en-US" sz="2800" dirty="0"/>
          </a:p>
        </p:txBody>
      </p:sp>
      <p:pic>
        <p:nvPicPr>
          <p:cNvPr id="7" name="Picture 6"/>
          <p:cNvPicPr>
            <a:picLocks noChangeAspect="1"/>
          </p:cNvPicPr>
          <p:nvPr/>
        </p:nvPicPr>
        <p:blipFill>
          <a:blip r:embed="rId3"/>
          <a:stretch>
            <a:fillRect/>
          </a:stretch>
        </p:blipFill>
        <p:spPr>
          <a:xfrm>
            <a:off x="6757835" y="668172"/>
            <a:ext cx="4367365" cy="5527970"/>
          </a:xfrm>
          <a:prstGeom prst="rect">
            <a:avLst/>
          </a:prstGeom>
        </p:spPr>
      </p:pic>
    </p:spTree>
    <p:extLst>
      <p:ext uri="{BB962C8B-B14F-4D97-AF65-F5344CB8AC3E}">
        <p14:creationId xmlns:p14="http://schemas.microsoft.com/office/powerpoint/2010/main" val="4219753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fld id="{F343A32A-436A-8143-8894-653E98457856}" type="slidenum">
              <a:rPr lang="en-US" smtClean="0"/>
              <a:pPr/>
              <a:t>27</a:t>
            </a:fld>
            <a:endParaRPr lang="en-US" dirty="0"/>
          </a:p>
        </p:txBody>
      </p:sp>
      <p:sp>
        <p:nvSpPr>
          <p:cNvPr id="2" name="Title"/>
          <p:cNvSpPr>
            <a:spLocks noGrp="1"/>
          </p:cNvSpPr>
          <p:nvPr>
            <p:ph type="title"/>
          </p:nvPr>
        </p:nvSpPr>
        <p:spPr>
          <a:xfrm>
            <a:off x="627322" y="170122"/>
            <a:ext cx="10958622" cy="843866"/>
          </a:xfrm>
        </p:spPr>
        <p:txBody>
          <a:bodyPr/>
          <a:lstStyle/>
          <a:p>
            <a:r>
              <a:rPr lang="en-US" sz="3600" dirty="0">
                <a:solidFill>
                  <a:srgbClr val="E25414"/>
                </a:solidFill>
              </a:rPr>
              <a:t>OPT Training Data Sheet-</a:t>
            </a:r>
            <a:r>
              <a:rPr lang="en-US" altLang="en-US" sz="3600" dirty="0">
                <a:solidFill>
                  <a:schemeClr val="tx1">
                    <a:lumMod val="75000"/>
                    <a:lumOff val="25000"/>
                  </a:schemeClr>
                </a:solidFill>
                <a:cs typeface="Tahoma" panose="020B0604030504040204" pitchFamily="34" charset="0"/>
              </a:rPr>
              <a:t> </a:t>
            </a:r>
            <a:r>
              <a:rPr lang="en-US" altLang="en-US" sz="2000" dirty="0">
                <a:solidFill>
                  <a:schemeClr val="tx1">
                    <a:lumMod val="75000"/>
                    <a:lumOff val="25000"/>
                  </a:schemeClr>
                </a:solidFill>
                <a:cs typeface="Tahoma" panose="020B0604030504040204" pitchFamily="34" charset="0"/>
              </a:rPr>
              <a:t> Complete and print out whether you file online or on paper by mail</a:t>
            </a:r>
            <a:endParaRPr lang="en-US" sz="2000" dirty="0">
              <a:solidFill>
                <a:srgbClr val="E25414"/>
              </a:solidFill>
            </a:endParaRPr>
          </a:p>
        </p:txBody>
      </p:sp>
      <p:sp>
        <p:nvSpPr>
          <p:cNvPr id="4" name="Division Name, if applicable"/>
          <p:cNvSpPr>
            <a:spLocks noGrp="1"/>
          </p:cNvSpPr>
          <p:nvPr>
            <p:ph type="body" sz="quarter" idx="22"/>
          </p:nvPr>
        </p:nvSpPr>
        <p:spPr/>
        <p:txBody>
          <a:bodyPr/>
          <a:lstStyle/>
          <a:p>
            <a:r>
              <a:rPr lang="en-US" dirty="0"/>
              <a:t>Center for International Services</a:t>
            </a:r>
          </a:p>
        </p:txBody>
      </p:sp>
      <p:pic>
        <p:nvPicPr>
          <p:cNvPr id="6" name="Picture 5"/>
          <p:cNvPicPr>
            <a:picLocks noChangeAspect="1"/>
          </p:cNvPicPr>
          <p:nvPr/>
        </p:nvPicPr>
        <p:blipFill>
          <a:blip r:embed="rId3"/>
          <a:stretch>
            <a:fillRect/>
          </a:stretch>
        </p:blipFill>
        <p:spPr>
          <a:xfrm>
            <a:off x="1043331" y="1113576"/>
            <a:ext cx="4356569" cy="5019385"/>
          </a:xfrm>
          <a:prstGeom prst="rect">
            <a:avLst/>
          </a:prstGeom>
        </p:spPr>
      </p:pic>
      <p:pic>
        <p:nvPicPr>
          <p:cNvPr id="8" name="Picture 7"/>
          <p:cNvPicPr>
            <a:picLocks noChangeAspect="1"/>
          </p:cNvPicPr>
          <p:nvPr/>
        </p:nvPicPr>
        <p:blipFill>
          <a:blip r:embed="rId4"/>
          <a:stretch>
            <a:fillRect/>
          </a:stretch>
        </p:blipFill>
        <p:spPr>
          <a:xfrm>
            <a:off x="6330324" y="1113576"/>
            <a:ext cx="4119962" cy="4992509"/>
          </a:xfrm>
          <a:prstGeom prst="rect">
            <a:avLst/>
          </a:prstGeom>
        </p:spPr>
      </p:pic>
    </p:spTree>
    <p:extLst>
      <p:ext uri="{BB962C8B-B14F-4D97-AF65-F5344CB8AC3E}">
        <p14:creationId xmlns:p14="http://schemas.microsoft.com/office/powerpoint/2010/main" val="621674042"/>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fld id="{F343A32A-436A-8143-8894-653E98457856}" type="slidenum">
              <a:rPr lang="en-US" smtClean="0"/>
              <a:pPr/>
              <a:t>28</a:t>
            </a:fld>
            <a:endParaRPr lang="en-US" dirty="0"/>
          </a:p>
        </p:txBody>
      </p:sp>
      <p:sp>
        <p:nvSpPr>
          <p:cNvPr id="2" name="Title"/>
          <p:cNvSpPr>
            <a:spLocks noGrp="1"/>
          </p:cNvSpPr>
          <p:nvPr>
            <p:ph type="title"/>
          </p:nvPr>
        </p:nvSpPr>
        <p:spPr>
          <a:xfrm>
            <a:off x="627322" y="170122"/>
            <a:ext cx="10958622" cy="648584"/>
          </a:xfrm>
        </p:spPr>
        <p:txBody>
          <a:bodyPr/>
          <a:lstStyle/>
          <a:p>
            <a:r>
              <a:rPr lang="en-US" sz="3600" dirty="0">
                <a:solidFill>
                  <a:srgbClr val="E25414"/>
                </a:solidFill>
              </a:rPr>
              <a:t>Photo(s)-</a:t>
            </a:r>
            <a:r>
              <a:rPr lang="en-US" altLang="en-US" sz="3600" dirty="0">
                <a:solidFill>
                  <a:schemeClr val="tx1">
                    <a:lumMod val="75000"/>
                    <a:lumOff val="25000"/>
                  </a:schemeClr>
                </a:solidFill>
                <a:cs typeface="Tahoma" panose="020B0604030504040204" pitchFamily="34" charset="0"/>
              </a:rPr>
              <a:t> </a:t>
            </a:r>
            <a:r>
              <a:rPr lang="en-US" altLang="en-US" dirty="0">
                <a:solidFill>
                  <a:schemeClr val="tx1">
                    <a:lumMod val="75000"/>
                    <a:lumOff val="25000"/>
                  </a:schemeClr>
                </a:solidFill>
                <a:cs typeface="Tahoma" panose="020B0604030504040204" pitchFamily="34" charset="0"/>
              </a:rPr>
              <a:t>Whether you file online or on paper by mail</a:t>
            </a:r>
            <a:endParaRPr lang="en-US" dirty="0">
              <a:solidFill>
                <a:srgbClr val="E25414"/>
              </a:solidFill>
            </a:endParaRP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 Placeholder 4"/>
          <p:cNvSpPr>
            <a:spLocks noGrp="1"/>
          </p:cNvSpPr>
          <p:nvPr>
            <p:ph type="body" sz="quarter" idx="19"/>
          </p:nvPr>
        </p:nvSpPr>
        <p:spPr>
          <a:xfrm>
            <a:off x="823296" y="818706"/>
            <a:ext cx="10762648" cy="5010594"/>
          </a:xfrm>
        </p:spPr>
        <p:txBody>
          <a:bodyPr/>
          <a:lstStyle/>
          <a:p>
            <a:pPr marL="457200" indent="-457200">
              <a:lnSpc>
                <a:spcPct val="80000"/>
              </a:lnSpc>
              <a:buFont typeface="Arial" panose="020B0604020202020204" pitchFamily="34" charset="0"/>
              <a:buChar char="•"/>
            </a:pPr>
            <a:r>
              <a:rPr lang="en-US" altLang="en-US" sz="2800" dirty="0">
                <a:solidFill>
                  <a:schemeClr val="tx1">
                    <a:lumMod val="75000"/>
                    <a:lumOff val="25000"/>
                  </a:schemeClr>
                </a:solidFill>
                <a:cs typeface="Tahoma" panose="020B0604030504040204" pitchFamily="34" charset="0"/>
              </a:rPr>
              <a:t>Obtain (one if filing on line; two if filing on paper by mail) identical 2” x 2” photos of yourself (no eye glasses allowed)</a:t>
            </a:r>
          </a:p>
          <a:p>
            <a:pPr>
              <a:lnSpc>
                <a:spcPct val="80000"/>
              </a:lnSpc>
            </a:pPr>
            <a:endParaRPr lang="en-US" altLang="en-US" sz="2800" dirty="0">
              <a:solidFill>
                <a:schemeClr val="tx1">
                  <a:lumMod val="75000"/>
                  <a:lumOff val="25000"/>
                </a:schemeClr>
              </a:solidFill>
              <a:cs typeface="Tahoma" panose="020B0604030504040204" pitchFamily="34" charset="0"/>
            </a:endParaRPr>
          </a:p>
          <a:p>
            <a:pPr>
              <a:lnSpc>
                <a:spcPct val="80000"/>
              </a:lnSpc>
            </a:pPr>
            <a:endParaRPr lang="en-US" altLang="en-US" sz="2800" dirty="0">
              <a:solidFill>
                <a:schemeClr val="tx1">
                  <a:lumMod val="75000"/>
                  <a:lumOff val="25000"/>
                </a:schemeClr>
              </a:solidFill>
              <a:cs typeface="Tahoma" panose="020B0604030504040204" pitchFamily="34" charset="0"/>
            </a:endParaRPr>
          </a:p>
          <a:p>
            <a:pPr>
              <a:lnSpc>
                <a:spcPct val="80000"/>
              </a:lnSpc>
            </a:pPr>
            <a:endParaRPr lang="en-US" altLang="en-US" sz="2800" dirty="0">
              <a:solidFill>
                <a:schemeClr val="tx1">
                  <a:lumMod val="75000"/>
                  <a:lumOff val="25000"/>
                </a:schemeClr>
              </a:solidFill>
              <a:cs typeface="Tahoma" panose="020B0604030504040204" pitchFamily="34" charset="0"/>
            </a:endParaRPr>
          </a:p>
          <a:p>
            <a:pPr>
              <a:lnSpc>
                <a:spcPct val="80000"/>
              </a:lnSpc>
            </a:pPr>
            <a:endParaRPr lang="en-US" altLang="en-US" sz="2800" dirty="0">
              <a:solidFill>
                <a:schemeClr val="tx1">
                  <a:lumMod val="75000"/>
                  <a:lumOff val="25000"/>
                </a:schemeClr>
              </a:solidFill>
              <a:cs typeface="Tahoma" panose="020B0604030504040204" pitchFamily="34" charset="0"/>
            </a:endParaRPr>
          </a:p>
          <a:p>
            <a:pPr>
              <a:lnSpc>
                <a:spcPct val="80000"/>
              </a:lnSpc>
            </a:pPr>
            <a:endParaRPr lang="en-US" altLang="en-US" sz="2800" dirty="0">
              <a:solidFill>
                <a:schemeClr val="tx1">
                  <a:lumMod val="75000"/>
                  <a:lumOff val="25000"/>
                </a:schemeClr>
              </a:solidFill>
              <a:cs typeface="Tahoma" panose="020B0604030504040204" pitchFamily="34" charset="0"/>
            </a:endParaRPr>
          </a:p>
          <a:p>
            <a:pPr marL="457200" indent="-457200">
              <a:lnSpc>
                <a:spcPct val="80000"/>
              </a:lnSpc>
              <a:buFont typeface="Arial" panose="020B0604020202020204" pitchFamily="34" charset="0"/>
              <a:buChar char="•"/>
            </a:pPr>
            <a:r>
              <a:rPr lang="en-US" altLang="en-US" sz="2800" dirty="0">
                <a:solidFill>
                  <a:schemeClr val="tx1">
                    <a:lumMod val="75000"/>
                    <a:lumOff val="25000"/>
                  </a:schemeClr>
                </a:solidFill>
                <a:cs typeface="Tahoma" panose="020B0604030504040204" pitchFamily="34" charset="0"/>
              </a:rPr>
              <a:t>The photos must be from within the last 30 days, do NOT use passport or visa photos that you might have if they were not taken within the last 30 days</a:t>
            </a:r>
          </a:p>
          <a:p>
            <a:pPr marL="457200" indent="-457200">
              <a:lnSpc>
                <a:spcPct val="80000"/>
              </a:lnSpc>
              <a:buFont typeface="Arial" panose="020B0604020202020204" pitchFamily="34" charset="0"/>
              <a:buChar char="•"/>
            </a:pPr>
            <a:r>
              <a:rPr lang="en-US" altLang="en-US" sz="2800" dirty="0">
                <a:solidFill>
                  <a:schemeClr val="tx1">
                    <a:lumMod val="75000"/>
                    <a:lumOff val="25000"/>
                  </a:schemeClr>
                </a:solidFill>
                <a:cs typeface="Tahoma" panose="020B0604030504040204" pitchFamily="34" charset="0"/>
              </a:rPr>
              <a:t>If filing by mail, write your name and I-94 number on the back of the photos </a:t>
            </a: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spcBef>
                <a:spcPct val="0"/>
              </a:spcBef>
              <a:buFont typeface="Wingdings" panose="05000000000000000000" pitchFamily="2" charset="2"/>
              <a:buChar char="v"/>
            </a:pPr>
            <a:endParaRPr lang="en-US" altLang="en-US" dirty="0">
              <a:latin typeface="Tahoma" panose="020B0604030504040204" pitchFamily="34" charset="0"/>
              <a:ea typeface="Tahoma" panose="020B0604030504040204" pitchFamily="34" charset="0"/>
              <a:cs typeface="Tahoma" panose="020B0604030504040204" pitchFamily="34" charset="0"/>
            </a:endParaRPr>
          </a:p>
          <a:p>
            <a:pPr>
              <a:lnSpc>
                <a:spcPct val="80000"/>
              </a:lnSpc>
            </a:pPr>
            <a:r>
              <a:rPr lang="en-US" altLang="en-US" b="1" dirty="0">
                <a:latin typeface="Tahoma" panose="020B0604030504040204" pitchFamily="34" charset="0"/>
                <a:cs typeface="Tahoma" panose="020B0604030504040204" pitchFamily="34" charset="0"/>
              </a:rPr>
              <a:t> </a:t>
            </a:r>
          </a:p>
          <a:p>
            <a:endParaRPr lang="en-US" dirty="0"/>
          </a:p>
        </p:txBody>
      </p:sp>
      <p:pic>
        <p:nvPicPr>
          <p:cNvPr id="6" name="Picture 5"/>
          <p:cNvPicPr>
            <a:picLocks noChangeAspect="1"/>
          </p:cNvPicPr>
          <p:nvPr/>
        </p:nvPicPr>
        <p:blipFill>
          <a:blip r:embed="rId3"/>
          <a:stretch>
            <a:fillRect/>
          </a:stretch>
        </p:blipFill>
        <p:spPr>
          <a:xfrm>
            <a:off x="1857375" y="2044187"/>
            <a:ext cx="2733675" cy="1946787"/>
          </a:xfrm>
          <a:prstGeom prst="rect">
            <a:avLst/>
          </a:prstGeom>
        </p:spPr>
      </p:pic>
      <p:pic>
        <p:nvPicPr>
          <p:cNvPr id="7" name="Picture 6"/>
          <p:cNvPicPr>
            <a:picLocks noChangeAspect="1"/>
          </p:cNvPicPr>
          <p:nvPr/>
        </p:nvPicPr>
        <p:blipFill>
          <a:blip r:embed="rId4"/>
          <a:stretch>
            <a:fillRect/>
          </a:stretch>
        </p:blipFill>
        <p:spPr>
          <a:xfrm>
            <a:off x="6204620" y="2272937"/>
            <a:ext cx="1390651" cy="1463321"/>
          </a:xfrm>
          <a:prstGeom prst="rect">
            <a:avLst/>
          </a:prstGeom>
          <a:ln>
            <a:solidFill>
              <a:schemeClr val="tx1"/>
            </a:solidFill>
          </a:ln>
        </p:spPr>
      </p:pic>
      <p:grpSp>
        <p:nvGrpSpPr>
          <p:cNvPr id="13" name="Group 12"/>
          <p:cNvGrpSpPr/>
          <p:nvPr/>
        </p:nvGrpSpPr>
        <p:grpSpPr>
          <a:xfrm>
            <a:off x="6096000" y="2427105"/>
            <a:ext cx="1730478" cy="1154983"/>
            <a:chOff x="6027174" y="1691148"/>
            <a:chExt cx="1730478" cy="2045110"/>
          </a:xfrm>
        </p:grpSpPr>
        <p:cxnSp>
          <p:nvCxnSpPr>
            <p:cNvPr id="9" name="Straight Connector 8"/>
            <p:cNvCxnSpPr/>
            <p:nvPr/>
          </p:nvCxnSpPr>
          <p:spPr>
            <a:xfrm>
              <a:off x="6027174" y="1789471"/>
              <a:ext cx="1730478" cy="194678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6106633" y="1691148"/>
              <a:ext cx="1651019" cy="204511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866928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fld id="{F343A32A-436A-8143-8894-653E98457856}" type="slidenum">
              <a:rPr lang="en-US" smtClean="0"/>
              <a:pPr/>
              <a:t>29</a:t>
            </a:fld>
            <a:endParaRPr lang="en-US" dirty="0"/>
          </a:p>
        </p:txBody>
      </p:sp>
      <p:sp>
        <p:nvSpPr>
          <p:cNvPr id="2" name="Title"/>
          <p:cNvSpPr>
            <a:spLocks noGrp="1"/>
          </p:cNvSpPr>
          <p:nvPr>
            <p:ph type="title"/>
          </p:nvPr>
        </p:nvSpPr>
        <p:spPr>
          <a:xfrm>
            <a:off x="627322" y="170122"/>
            <a:ext cx="10958622" cy="648584"/>
          </a:xfrm>
        </p:spPr>
        <p:txBody>
          <a:bodyPr/>
          <a:lstStyle/>
          <a:p>
            <a:r>
              <a:rPr lang="en-US" sz="3600" dirty="0">
                <a:solidFill>
                  <a:srgbClr val="E25414"/>
                </a:solidFill>
              </a:rPr>
              <a:t>Filing Online</a:t>
            </a: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 Placeholder 4"/>
          <p:cNvSpPr>
            <a:spLocks noGrp="1"/>
          </p:cNvSpPr>
          <p:nvPr>
            <p:ph type="body" sz="quarter" idx="19"/>
          </p:nvPr>
        </p:nvSpPr>
        <p:spPr>
          <a:xfrm>
            <a:off x="823296" y="818706"/>
            <a:ext cx="10762648" cy="5010594"/>
          </a:xfrm>
        </p:spPr>
        <p:txBody>
          <a:bodyPr/>
          <a:lstStyle/>
          <a:p>
            <a:pPr marL="457200" indent="-457200">
              <a:lnSpc>
                <a:spcPct val="80000"/>
              </a:lnSpc>
              <a:buFont typeface="Arial" panose="020B0604020202020204" pitchFamily="34" charset="0"/>
              <a:buChar char="•"/>
            </a:pPr>
            <a:r>
              <a:rPr lang="en-US" altLang="en-US" sz="2800" dirty="0">
                <a:solidFill>
                  <a:schemeClr val="tx1">
                    <a:lumMod val="75000"/>
                    <a:lumOff val="25000"/>
                  </a:schemeClr>
                </a:solidFill>
                <a:cs typeface="Tahoma" panose="020B0604030504040204" pitchFamily="34" charset="0"/>
              </a:rPr>
              <a:t>Create an USCIS Online Account</a:t>
            </a:r>
          </a:p>
          <a:p>
            <a:pPr marL="457200" indent="-457200">
              <a:lnSpc>
                <a:spcPct val="80000"/>
              </a:lnSpc>
              <a:buFont typeface="Arial" panose="020B0604020202020204" pitchFamily="34" charset="0"/>
              <a:buChar char="•"/>
            </a:pPr>
            <a:r>
              <a:rPr lang="en-US" altLang="en-US" sz="2800" dirty="0">
                <a:solidFill>
                  <a:schemeClr val="tx1">
                    <a:lumMod val="75000"/>
                    <a:lumOff val="25000"/>
                  </a:schemeClr>
                </a:solidFill>
                <a:cs typeface="Tahoma" panose="020B0604030504040204" pitchFamily="34" charset="0"/>
              </a:rPr>
              <a:t>Complete the online I-765 Form - </a:t>
            </a:r>
            <a:r>
              <a:rPr lang="en-US" altLang="en-US" sz="2800" b="1" u="sng" dirty="0">
                <a:solidFill>
                  <a:srgbClr val="FF0000"/>
                </a:solidFill>
                <a:cs typeface="Tahoma" panose="020B0604030504040204" pitchFamily="34" charset="0"/>
              </a:rPr>
              <a:t>do not submit it to USCIS!</a:t>
            </a:r>
          </a:p>
          <a:p>
            <a:pPr marL="457200" indent="-457200">
              <a:lnSpc>
                <a:spcPct val="80000"/>
              </a:lnSpc>
              <a:buFont typeface="Arial" panose="020B0604020202020204" pitchFamily="34" charset="0"/>
              <a:buChar char="•"/>
            </a:pPr>
            <a:r>
              <a:rPr lang="en-US" altLang="en-US" sz="2800" dirty="0">
                <a:solidFill>
                  <a:schemeClr val="tx1">
                    <a:lumMod val="75000"/>
                    <a:lumOff val="25000"/>
                  </a:schemeClr>
                </a:solidFill>
                <a:cs typeface="Tahoma" panose="020B0604030504040204" pitchFamily="34" charset="0"/>
              </a:rPr>
              <a:t>Save a draft of your I-765 Form to show at the Center for International Services</a:t>
            </a:r>
          </a:p>
          <a:p>
            <a:pPr marL="457200" indent="-457200">
              <a:lnSpc>
                <a:spcPct val="80000"/>
              </a:lnSpc>
              <a:buFont typeface="Arial" panose="020B0604020202020204" pitchFamily="34" charset="0"/>
              <a:buChar char="•"/>
            </a:pPr>
            <a:r>
              <a:rPr lang="en-US" altLang="en-US" sz="2800" dirty="0">
                <a:solidFill>
                  <a:schemeClr val="tx1">
                    <a:lumMod val="75000"/>
                    <a:lumOff val="25000"/>
                  </a:schemeClr>
                </a:solidFill>
                <a:cs typeface="Tahoma" panose="020B0604030504040204" pitchFamily="34" charset="0"/>
              </a:rPr>
              <a:t>Come to the Center with the required documents to obtain a new I-20 recommending OPT during OPT Processing Times</a:t>
            </a:r>
          </a:p>
          <a:p>
            <a:pPr marL="457200" indent="-457200">
              <a:lnSpc>
                <a:spcPct val="80000"/>
              </a:lnSpc>
              <a:buFont typeface="Arial" panose="020B0604020202020204" pitchFamily="34" charset="0"/>
              <a:buChar char="•"/>
            </a:pPr>
            <a:r>
              <a:rPr lang="en-US" altLang="en-US" sz="2800" dirty="0">
                <a:solidFill>
                  <a:schemeClr val="tx1">
                    <a:lumMod val="75000"/>
                    <a:lumOff val="25000"/>
                  </a:schemeClr>
                </a:solidFill>
                <a:cs typeface="Tahoma" panose="020B0604030504040204" pitchFamily="34" charset="0"/>
              </a:rPr>
              <a:t>Upload documents to the application</a:t>
            </a:r>
          </a:p>
          <a:p>
            <a:pPr marL="914400" lvl="1" indent="-457200">
              <a:lnSpc>
                <a:spcPct val="80000"/>
              </a:lnSpc>
              <a:buFont typeface="Arial" panose="020B0604020202020204" pitchFamily="34" charset="0"/>
              <a:buChar char="•"/>
            </a:pPr>
            <a:r>
              <a:rPr lang="en-US" altLang="en-US" sz="2000" dirty="0">
                <a:solidFill>
                  <a:schemeClr val="tx1">
                    <a:lumMod val="75000"/>
                    <a:lumOff val="25000"/>
                  </a:schemeClr>
                </a:solidFill>
                <a:cs typeface="Tahoma" panose="020B0604030504040204" pitchFamily="34" charset="0"/>
              </a:rPr>
              <a:t>Passport page with photo and expiration date</a:t>
            </a:r>
          </a:p>
          <a:p>
            <a:pPr marL="914400" lvl="1" indent="-457200">
              <a:lnSpc>
                <a:spcPct val="80000"/>
              </a:lnSpc>
              <a:buFont typeface="Arial" panose="020B0604020202020204" pitchFamily="34" charset="0"/>
              <a:buChar char="•"/>
            </a:pPr>
            <a:r>
              <a:rPr lang="en-US" altLang="en-US" sz="2000" dirty="0">
                <a:solidFill>
                  <a:schemeClr val="tx1">
                    <a:lumMod val="75000"/>
                    <a:lumOff val="25000"/>
                  </a:schemeClr>
                </a:solidFill>
                <a:cs typeface="Tahoma" panose="020B0604030504040204" pitchFamily="34" charset="0"/>
              </a:rPr>
              <a:t>Visa</a:t>
            </a:r>
          </a:p>
          <a:p>
            <a:pPr marL="914400" lvl="1" indent="-457200">
              <a:lnSpc>
                <a:spcPct val="80000"/>
              </a:lnSpc>
              <a:buFont typeface="Arial" panose="020B0604020202020204" pitchFamily="34" charset="0"/>
              <a:buChar char="•"/>
            </a:pPr>
            <a:r>
              <a:rPr lang="en-US" altLang="en-US" sz="2000" dirty="0">
                <a:solidFill>
                  <a:schemeClr val="tx1">
                    <a:lumMod val="75000"/>
                    <a:lumOff val="25000"/>
                  </a:schemeClr>
                </a:solidFill>
                <a:cs typeface="Tahoma" panose="020B0604030504040204" pitchFamily="34" charset="0"/>
              </a:rPr>
              <a:t>I-20 issued by the Center for International Services with OPT recommendation</a:t>
            </a:r>
          </a:p>
          <a:p>
            <a:pPr marL="914400" lvl="1" indent="-457200">
              <a:lnSpc>
                <a:spcPct val="80000"/>
              </a:lnSpc>
              <a:buFont typeface="Arial" panose="020B0604020202020204" pitchFamily="34" charset="0"/>
              <a:buChar char="•"/>
            </a:pPr>
            <a:r>
              <a:rPr lang="en-US" altLang="en-US" sz="2000" dirty="0">
                <a:solidFill>
                  <a:schemeClr val="tx1">
                    <a:lumMod val="75000"/>
                    <a:lumOff val="25000"/>
                  </a:schemeClr>
                </a:solidFill>
                <a:cs typeface="Tahoma" panose="020B0604030504040204" pitchFamily="34" charset="0"/>
              </a:rPr>
              <a:t>Passport style photo</a:t>
            </a:r>
          </a:p>
          <a:p>
            <a:pPr marL="914400" lvl="1" indent="-457200">
              <a:lnSpc>
                <a:spcPct val="80000"/>
              </a:lnSpc>
              <a:buFont typeface="Arial" panose="020B0604020202020204" pitchFamily="34" charset="0"/>
              <a:buChar char="•"/>
            </a:pPr>
            <a:r>
              <a:rPr lang="en-US" altLang="en-US" sz="2000" dirty="0">
                <a:solidFill>
                  <a:schemeClr val="tx1">
                    <a:lumMod val="75000"/>
                    <a:lumOff val="25000"/>
                  </a:schemeClr>
                </a:solidFill>
                <a:cs typeface="Tahoma" panose="020B0604030504040204" pitchFamily="34" charset="0"/>
              </a:rPr>
              <a:t>All previously issued EADs, if any</a:t>
            </a:r>
          </a:p>
          <a:p>
            <a:pPr marL="457200" indent="-457200">
              <a:lnSpc>
                <a:spcPct val="80000"/>
              </a:lnSpc>
              <a:buFont typeface="Arial" panose="020B0604020202020204" pitchFamily="34" charset="0"/>
              <a:buChar char="•"/>
            </a:pPr>
            <a:r>
              <a:rPr lang="en-US" altLang="en-US" sz="2800" dirty="0">
                <a:solidFill>
                  <a:schemeClr val="tx1">
                    <a:lumMod val="75000"/>
                    <a:lumOff val="25000"/>
                  </a:schemeClr>
                </a:solidFill>
                <a:cs typeface="Tahoma" panose="020B0604030504040204" pitchFamily="34" charset="0"/>
              </a:rPr>
              <a:t>Pay the I-765 $410 filing fee by debit or credit card at pay.gov</a:t>
            </a:r>
          </a:p>
          <a:p>
            <a:pPr>
              <a:lnSpc>
                <a:spcPct val="80000"/>
              </a:lnSpc>
            </a:pPr>
            <a:endParaRPr lang="en-US" altLang="en-US" sz="2800" dirty="0">
              <a:solidFill>
                <a:schemeClr val="tx1">
                  <a:lumMod val="75000"/>
                  <a:lumOff val="25000"/>
                </a:schemeClr>
              </a:solidFill>
              <a:cs typeface="Tahoma" panose="020B0604030504040204" pitchFamily="34" charset="0"/>
            </a:endParaRPr>
          </a:p>
          <a:p>
            <a:pPr>
              <a:lnSpc>
                <a:spcPct val="80000"/>
              </a:lnSpc>
            </a:pPr>
            <a:r>
              <a:rPr lang="en-US" altLang="en-US" sz="2800" dirty="0">
                <a:solidFill>
                  <a:schemeClr val="tx1">
                    <a:lumMod val="75000"/>
                    <a:lumOff val="25000"/>
                  </a:schemeClr>
                </a:solidFill>
                <a:cs typeface="Tahoma" panose="020B0604030504040204" pitchFamily="34" charset="0"/>
              </a:rPr>
              <a:t> </a:t>
            </a: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spcBef>
                <a:spcPct val="0"/>
              </a:spcBef>
              <a:buFont typeface="Wingdings" panose="05000000000000000000" pitchFamily="2" charset="2"/>
              <a:buChar char="v"/>
            </a:pPr>
            <a:endParaRPr lang="en-US" altLang="en-US" dirty="0">
              <a:latin typeface="Tahoma" panose="020B0604030504040204" pitchFamily="34" charset="0"/>
              <a:ea typeface="Tahoma" panose="020B0604030504040204" pitchFamily="34" charset="0"/>
              <a:cs typeface="Tahoma" panose="020B0604030504040204" pitchFamily="34" charset="0"/>
            </a:endParaRPr>
          </a:p>
          <a:p>
            <a:pPr>
              <a:lnSpc>
                <a:spcPct val="80000"/>
              </a:lnSpc>
            </a:pPr>
            <a:r>
              <a:rPr lang="en-US" altLang="en-US" b="1" dirty="0">
                <a:latin typeface="Tahoma" panose="020B0604030504040204" pitchFamily="34" charset="0"/>
                <a:cs typeface="Tahoma" panose="020B0604030504040204" pitchFamily="34" charset="0"/>
              </a:rPr>
              <a:t> </a:t>
            </a:r>
          </a:p>
          <a:p>
            <a:endParaRPr lang="en-US" dirty="0"/>
          </a:p>
        </p:txBody>
      </p:sp>
    </p:spTree>
    <p:extLst>
      <p:ext uri="{BB962C8B-B14F-4D97-AF65-F5344CB8AC3E}">
        <p14:creationId xmlns:p14="http://schemas.microsoft.com/office/powerpoint/2010/main" val="406065298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343A32A-436A-8143-8894-653E98457856}" type="slidenum">
              <a:rPr lang="en-US" smtClean="0"/>
              <a:pPr/>
              <a:t>3</a:t>
            </a:fld>
            <a:endParaRPr lang="en-US" dirty="0"/>
          </a:p>
        </p:txBody>
      </p:sp>
      <p:sp>
        <p:nvSpPr>
          <p:cNvPr id="3" name="Title 2"/>
          <p:cNvSpPr>
            <a:spLocks noGrp="1"/>
          </p:cNvSpPr>
          <p:nvPr>
            <p:ph type="title"/>
          </p:nvPr>
        </p:nvSpPr>
        <p:spPr/>
        <p:txBody>
          <a:bodyPr/>
          <a:lstStyle/>
          <a:p>
            <a:r>
              <a:rPr lang="en-US" dirty="0"/>
              <a:t>How long can OPT Training be authorized for?</a:t>
            </a:r>
          </a:p>
        </p:txBody>
      </p:sp>
      <p:sp>
        <p:nvSpPr>
          <p:cNvPr id="7" name="Text Placeholder 6"/>
          <p:cNvSpPr>
            <a:spLocks noGrp="1"/>
          </p:cNvSpPr>
          <p:nvPr>
            <p:ph type="body" sz="quarter" idx="22"/>
          </p:nvPr>
        </p:nvSpPr>
        <p:spPr/>
        <p:txBody>
          <a:bodyPr/>
          <a:lstStyle/>
          <a:p>
            <a:r>
              <a:rPr lang="en-US" dirty="0"/>
              <a:t>Center for International Services</a:t>
            </a:r>
          </a:p>
        </p:txBody>
      </p:sp>
      <p:sp>
        <p:nvSpPr>
          <p:cNvPr id="4" name="Rectangle 3"/>
          <p:cNvSpPr/>
          <p:nvPr/>
        </p:nvSpPr>
        <p:spPr>
          <a:xfrm>
            <a:off x="1066800" y="1163793"/>
            <a:ext cx="10515600" cy="3539430"/>
          </a:xfrm>
          <a:prstGeom prst="rect">
            <a:avLst/>
          </a:prstGeom>
        </p:spPr>
        <p:txBody>
          <a:bodyPr wrap="square">
            <a:spAutoFit/>
          </a:bodyPr>
          <a:lstStyle/>
          <a:p>
            <a:pPr marL="457200" indent="-457200">
              <a:buFont typeface="Arial" panose="020B0604020202020204" pitchFamily="34" charset="0"/>
              <a:buChar char="•"/>
            </a:pPr>
            <a:r>
              <a:rPr lang="en-US" sz="2800" dirty="0">
                <a:solidFill>
                  <a:schemeClr val="tx1">
                    <a:lumMod val="75000"/>
                    <a:lumOff val="25000"/>
                  </a:schemeClr>
                </a:solidFill>
              </a:rPr>
              <a:t>All F-1 students are eligible for one year of authorization at each degree level</a:t>
            </a:r>
          </a:p>
          <a:p>
            <a:pPr marL="1371600" lvl="2" indent="-457200">
              <a:buFont typeface="Arial" panose="020B0604020202020204" pitchFamily="34" charset="0"/>
              <a:buChar char="•"/>
            </a:pPr>
            <a:r>
              <a:rPr lang="en-US" sz="2800" dirty="0">
                <a:solidFill>
                  <a:schemeClr val="tx1">
                    <a:lumMod val="75000"/>
                    <a:lumOff val="25000"/>
                  </a:schemeClr>
                </a:solidFill>
              </a:rPr>
              <a:t>12 months at the Bachelor’s level + </a:t>
            </a:r>
          </a:p>
          <a:p>
            <a:pPr marL="1371600" lvl="2" indent="-457200">
              <a:buFont typeface="Arial" panose="020B0604020202020204" pitchFamily="34" charset="0"/>
              <a:buChar char="•"/>
            </a:pPr>
            <a:r>
              <a:rPr lang="en-US" sz="2800" dirty="0">
                <a:solidFill>
                  <a:schemeClr val="tx1">
                    <a:lumMod val="75000"/>
                    <a:lumOff val="25000"/>
                  </a:schemeClr>
                </a:solidFill>
              </a:rPr>
              <a:t>12 months at the Master’s level +</a:t>
            </a:r>
          </a:p>
          <a:p>
            <a:pPr marL="1371600" lvl="2" indent="-457200">
              <a:buFont typeface="Arial" panose="020B0604020202020204" pitchFamily="34" charset="0"/>
              <a:buChar char="•"/>
            </a:pPr>
            <a:r>
              <a:rPr lang="en-US" sz="2800" dirty="0">
                <a:solidFill>
                  <a:schemeClr val="tx1">
                    <a:lumMod val="75000"/>
                    <a:lumOff val="25000"/>
                  </a:schemeClr>
                </a:solidFill>
              </a:rPr>
              <a:t>12 months at the Ph.D. level</a:t>
            </a:r>
          </a:p>
          <a:p>
            <a:endParaRPr lang="en-US" sz="2800" dirty="0">
              <a:solidFill>
                <a:schemeClr val="tx1">
                  <a:lumMod val="75000"/>
                  <a:lumOff val="25000"/>
                </a:schemeClr>
              </a:solidFill>
            </a:endParaRPr>
          </a:p>
          <a:p>
            <a:pPr marL="457200" indent="-457200">
              <a:buFont typeface="Arial" panose="020B0604020202020204" pitchFamily="34" charset="0"/>
              <a:buChar char="•"/>
            </a:pPr>
            <a:r>
              <a:rPr lang="en-US" sz="2800" dirty="0">
                <a:solidFill>
                  <a:schemeClr val="tx1">
                    <a:lumMod val="75000"/>
                    <a:lumOff val="25000"/>
                  </a:schemeClr>
                </a:solidFill>
              </a:rPr>
              <a:t>Some F-1 students may be eligible for additional OPT (STEM extension) if they meet all the requirements</a:t>
            </a:r>
          </a:p>
        </p:txBody>
      </p:sp>
    </p:spTree>
    <p:extLst>
      <p:ext uri="{BB962C8B-B14F-4D97-AF65-F5344CB8AC3E}">
        <p14:creationId xmlns:p14="http://schemas.microsoft.com/office/powerpoint/2010/main" val="350617787"/>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fld id="{F343A32A-436A-8143-8894-653E98457856}" type="slidenum">
              <a:rPr lang="en-US" smtClean="0"/>
              <a:pPr/>
              <a:t>30</a:t>
            </a:fld>
            <a:endParaRPr lang="en-US" dirty="0"/>
          </a:p>
        </p:txBody>
      </p:sp>
      <p:sp>
        <p:nvSpPr>
          <p:cNvPr id="2" name="Title"/>
          <p:cNvSpPr>
            <a:spLocks noGrp="1"/>
          </p:cNvSpPr>
          <p:nvPr>
            <p:ph type="title"/>
          </p:nvPr>
        </p:nvSpPr>
        <p:spPr>
          <a:xfrm>
            <a:off x="627322" y="170122"/>
            <a:ext cx="10958622" cy="648584"/>
          </a:xfrm>
        </p:spPr>
        <p:txBody>
          <a:bodyPr/>
          <a:lstStyle/>
          <a:p>
            <a:r>
              <a:rPr lang="en-US" sz="3600" dirty="0">
                <a:solidFill>
                  <a:srgbClr val="E25414"/>
                </a:solidFill>
              </a:rPr>
              <a:t>If filing the I-765 Online</a:t>
            </a: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 Placeholder 4"/>
          <p:cNvSpPr>
            <a:spLocks noGrp="1"/>
          </p:cNvSpPr>
          <p:nvPr>
            <p:ph type="body" sz="quarter" idx="19"/>
          </p:nvPr>
        </p:nvSpPr>
        <p:spPr>
          <a:xfrm>
            <a:off x="823296" y="818706"/>
            <a:ext cx="10762648" cy="5010594"/>
          </a:xfrm>
        </p:spPr>
        <p:txBody>
          <a:bodyPr/>
          <a:lstStyle/>
          <a:p>
            <a:pPr marL="457200" indent="-457200">
              <a:lnSpc>
                <a:spcPct val="80000"/>
              </a:lnSpc>
              <a:buFont typeface="Arial" panose="020B0604020202020204" pitchFamily="34" charset="0"/>
              <a:buChar char="•"/>
            </a:pPr>
            <a:endParaRPr lang="en-US" altLang="en-US" sz="2800" dirty="0">
              <a:solidFill>
                <a:schemeClr val="tx1">
                  <a:lumMod val="75000"/>
                  <a:lumOff val="25000"/>
                </a:schemeClr>
              </a:solidFill>
              <a:cs typeface="Tahoma" panose="020B0604030504040204" pitchFamily="34" charset="0"/>
            </a:endParaRPr>
          </a:p>
          <a:p>
            <a:pPr>
              <a:lnSpc>
                <a:spcPct val="80000"/>
              </a:lnSpc>
            </a:pPr>
            <a:endParaRPr lang="en-US" altLang="en-US" sz="2800" dirty="0">
              <a:solidFill>
                <a:schemeClr val="tx1">
                  <a:lumMod val="75000"/>
                  <a:lumOff val="25000"/>
                </a:schemeClr>
              </a:solidFill>
              <a:cs typeface="Tahoma" panose="020B0604030504040204" pitchFamily="34" charset="0"/>
            </a:endParaRPr>
          </a:p>
          <a:p>
            <a:pPr>
              <a:lnSpc>
                <a:spcPct val="80000"/>
              </a:lnSpc>
            </a:pPr>
            <a:r>
              <a:rPr lang="en-US" altLang="en-US" sz="2800" dirty="0">
                <a:solidFill>
                  <a:schemeClr val="tx1">
                    <a:lumMod val="75000"/>
                    <a:lumOff val="25000"/>
                  </a:schemeClr>
                </a:solidFill>
                <a:cs typeface="Tahoma" panose="020B0604030504040204" pitchFamily="34" charset="0"/>
              </a:rPr>
              <a:t> </a:t>
            </a: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spcBef>
                <a:spcPct val="0"/>
              </a:spcBef>
              <a:buFont typeface="Wingdings" panose="05000000000000000000" pitchFamily="2" charset="2"/>
              <a:buChar char="v"/>
            </a:pPr>
            <a:endParaRPr lang="en-US" altLang="en-US" dirty="0">
              <a:latin typeface="Tahoma" panose="020B0604030504040204" pitchFamily="34" charset="0"/>
              <a:ea typeface="Tahoma" panose="020B0604030504040204" pitchFamily="34" charset="0"/>
              <a:cs typeface="Tahoma" panose="020B0604030504040204" pitchFamily="34" charset="0"/>
            </a:endParaRPr>
          </a:p>
          <a:p>
            <a:pPr>
              <a:lnSpc>
                <a:spcPct val="80000"/>
              </a:lnSpc>
            </a:pPr>
            <a:r>
              <a:rPr lang="en-US" altLang="en-US" b="1" dirty="0">
                <a:latin typeface="Tahoma" panose="020B0604030504040204" pitchFamily="34" charset="0"/>
                <a:cs typeface="Tahoma" panose="020B0604030504040204" pitchFamily="34" charset="0"/>
              </a:rPr>
              <a:t> </a:t>
            </a:r>
          </a:p>
          <a:p>
            <a:endParaRPr lang="en-US" dirty="0"/>
          </a:p>
        </p:txBody>
      </p:sp>
      <p:sp>
        <p:nvSpPr>
          <p:cNvPr id="7" name="TextBox 6">
            <a:extLst>
              <a:ext uri="{FF2B5EF4-FFF2-40B4-BE49-F238E27FC236}">
                <a16:creationId xmlns:a16="http://schemas.microsoft.com/office/drawing/2014/main" id="{84F3FFCE-3C5C-45A2-B3DE-CC5E1B05552C}"/>
              </a:ext>
            </a:extLst>
          </p:cNvPr>
          <p:cNvSpPr txBox="1"/>
          <p:nvPr/>
        </p:nvSpPr>
        <p:spPr>
          <a:xfrm>
            <a:off x="7236821" y="1141918"/>
            <a:ext cx="4408839" cy="3416320"/>
          </a:xfrm>
          <a:prstGeom prst="rect">
            <a:avLst/>
          </a:prstGeom>
          <a:noFill/>
        </p:spPr>
        <p:txBody>
          <a:bodyPr wrap="square">
            <a:spAutoFit/>
          </a:bodyPr>
          <a:lstStyle/>
          <a:p>
            <a:pPr marL="342900" indent="-342900">
              <a:buFont typeface="Arial" panose="020B0604020202020204" pitchFamily="34" charset="0"/>
              <a:buChar char="•"/>
            </a:pPr>
            <a:r>
              <a:rPr lang="en-US" dirty="0">
                <a:effectLst/>
              </a:rPr>
              <a:t>Go to: </a:t>
            </a:r>
            <a:r>
              <a:rPr lang="en-US" dirty="0">
                <a:hlinkClick r:id="rId3"/>
              </a:rPr>
              <a:t>https://myaccount.uscis</a:t>
            </a:r>
            <a:r>
              <a:rPr lang="en-US">
                <a:hlinkClick r:id="rId3"/>
              </a:rPr>
              <a:t>.gov</a:t>
            </a:r>
            <a:endParaRPr lang="en-US" dirty="0"/>
          </a:p>
          <a:p>
            <a:pPr marL="342900" indent="-342900">
              <a:buFont typeface="+mj-lt"/>
              <a:buAutoNum type="arabicPeriod"/>
            </a:pPr>
            <a:endParaRPr lang="en-US" dirty="0"/>
          </a:p>
          <a:p>
            <a:pPr marL="285750" indent="-285750">
              <a:buFont typeface="Arial" panose="020B0604020202020204" pitchFamily="34" charset="0"/>
              <a:buChar char="•"/>
            </a:pPr>
            <a:r>
              <a:rPr lang="en-US" dirty="0">
                <a:effectLst/>
              </a:rPr>
              <a:t>Create an account (or log in to an existing account once you have established an account)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effectLst/>
              </a:rPr>
              <a:t>After you have created your account the first time, you will log in each time after with your email and password the system will send you a pin that you will enter</a:t>
            </a:r>
          </a:p>
          <a:p>
            <a:pPr marL="285750" indent="-285750">
              <a:buFont typeface="Arial" panose="020B0604020202020204" pitchFamily="34" charset="0"/>
              <a:buChar char="•"/>
            </a:pPr>
            <a:r>
              <a:rPr lang="en-US" dirty="0"/>
              <a:t>You will do this each time you log in</a:t>
            </a:r>
            <a:endParaRPr lang="en-US" dirty="0">
              <a:effectLst/>
            </a:endParaRPr>
          </a:p>
          <a:p>
            <a:pPr marL="742950" lvl="1" indent="-285750">
              <a:buFont typeface="Arial" panose="020B0604020202020204" pitchFamily="34" charset="0"/>
              <a:buChar char="•"/>
            </a:pPr>
            <a:endParaRPr lang="en-US" dirty="0">
              <a:effectLst/>
            </a:endParaRPr>
          </a:p>
        </p:txBody>
      </p:sp>
      <p:pic>
        <p:nvPicPr>
          <p:cNvPr id="9" name="Picture 8" descr="Graphical user interface, website&#10;&#10;Description automatically generated">
            <a:extLst>
              <a:ext uri="{FF2B5EF4-FFF2-40B4-BE49-F238E27FC236}">
                <a16:creationId xmlns:a16="http://schemas.microsoft.com/office/drawing/2014/main" id="{F4F31E6B-1699-41D1-9EDE-8DF597481F6E}"/>
              </a:ext>
            </a:extLst>
          </p:cNvPr>
          <p:cNvPicPr>
            <a:picLocks noChangeAspect="1"/>
          </p:cNvPicPr>
          <p:nvPr/>
        </p:nvPicPr>
        <p:blipFill>
          <a:blip r:embed="rId4"/>
          <a:stretch>
            <a:fillRect/>
          </a:stretch>
        </p:blipFill>
        <p:spPr>
          <a:xfrm>
            <a:off x="883013" y="1028700"/>
            <a:ext cx="5930537" cy="4323806"/>
          </a:xfrm>
          <a:prstGeom prst="rect">
            <a:avLst/>
          </a:prstGeom>
        </p:spPr>
      </p:pic>
    </p:spTree>
    <p:extLst>
      <p:ext uri="{BB962C8B-B14F-4D97-AF65-F5344CB8AC3E}">
        <p14:creationId xmlns:p14="http://schemas.microsoft.com/office/powerpoint/2010/main" val="3194991124"/>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fld id="{F343A32A-436A-8143-8894-653E98457856}" type="slidenum">
              <a:rPr lang="en-US" smtClean="0"/>
              <a:pPr/>
              <a:t>31</a:t>
            </a:fld>
            <a:endParaRPr lang="en-US" dirty="0"/>
          </a:p>
        </p:txBody>
      </p:sp>
      <p:sp>
        <p:nvSpPr>
          <p:cNvPr id="2" name="Title"/>
          <p:cNvSpPr>
            <a:spLocks noGrp="1"/>
          </p:cNvSpPr>
          <p:nvPr>
            <p:ph type="title"/>
          </p:nvPr>
        </p:nvSpPr>
        <p:spPr>
          <a:xfrm>
            <a:off x="627322" y="170122"/>
            <a:ext cx="10958622" cy="648584"/>
          </a:xfrm>
        </p:spPr>
        <p:txBody>
          <a:bodyPr/>
          <a:lstStyle/>
          <a:p>
            <a:r>
              <a:rPr lang="en-US" sz="3600" dirty="0">
                <a:solidFill>
                  <a:srgbClr val="E25414"/>
                </a:solidFill>
              </a:rPr>
              <a:t>If filing the I-765 Online</a:t>
            </a: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 Placeholder 4"/>
          <p:cNvSpPr>
            <a:spLocks noGrp="1"/>
          </p:cNvSpPr>
          <p:nvPr>
            <p:ph type="body" sz="quarter" idx="19"/>
          </p:nvPr>
        </p:nvSpPr>
        <p:spPr>
          <a:xfrm>
            <a:off x="823296" y="818706"/>
            <a:ext cx="10762648" cy="5010594"/>
          </a:xfrm>
        </p:spPr>
        <p:txBody>
          <a:bodyPr/>
          <a:lstStyle/>
          <a:p>
            <a:pPr marL="457200" indent="-457200">
              <a:lnSpc>
                <a:spcPct val="80000"/>
              </a:lnSpc>
              <a:buFont typeface="Arial" panose="020B0604020202020204" pitchFamily="34" charset="0"/>
              <a:buChar char="•"/>
            </a:pPr>
            <a:endParaRPr lang="en-US" altLang="en-US" sz="2800" dirty="0">
              <a:solidFill>
                <a:schemeClr val="tx1">
                  <a:lumMod val="75000"/>
                  <a:lumOff val="25000"/>
                </a:schemeClr>
              </a:solidFill>
              <a:cs typeface="Tahoma" panose="020B0604030504040204" pitchFamily="34" charset="0"/>
            </a:endParaRPr>
          </a:p>
          <a:p>
            <a:pPr>
              <a:lnSpc>
                <a:spcPct val="80000"/>
              </a:lnSpc>
            </a:pPr>
            <a:endParaRPr lang="en-US" altLang="en-US" sz="2800" dirty="0">
              <a:solidFill>
                <a:schemeClr val="tx1">
                  <a:lumMod val="75000"/>
                  <a:lumOff val="25000"/>
                </a:schemeClr>
              </a:solidFill>
              <a:cs typeface="Tahoma" panose="020B0604030504040204" pitchFamily="34" charset="0"/>
            </a:endParaRPr>
          </a:p>
          <a:p>
            <a:pPr>
              <a:lnSpc>
                <a:spcPct val="80000"/>
              </a:lnSpc>
            </a:pPr>
            <a:r>
              <a:rPr lang="en-US" altLang="en-US" sz="2800" dirty="0">
                <a:solidFill>
                  <a:schemeClr val="tx1">
                    <a:lumMod val="75000"/>
                    <a:lumOff val="25000"/>
                  </a:schemeClr>
                </a:solidFill>
                <a:cs typeface="Tahoma" panose="020B0604030504040204" pitchFamily="34" charset="0"/>
              </a:rPr>
              <a:t> </a:t>
            </a: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spcBef>
                <a:spcPct val="0"/>
              </a:spcBef>
              <a:buFont typeface="Wingdings" panose="05000000000000000000" pitchFamily="2" charset="2"/>
              <a:buChar char="v"/>
            </a:pPr>
            <a:endParaRPr lang="en-US" altLang="en-US" dirty="0">
              <a:latin typeface="Tahoma" panose="020B0604030504040204" pitchFamily="34" charset="0"/>
              <a:ea typeface="Tahoma" panose="020B0604030504040204" pitchFamily="34" charset="0"/>
              <a:cs typeface="Tahoma" panose="020B0604030504040204" pitchFamily="34" charset="0"/>
            </a:endParaRPr>
          </a:p>
          <a:p>
            <a:pPr>
              <a:lnSpc>
                <a:spcPct val="80000"/>
              </a:lnSpc>
            </a:pPr>
            <a:r>
              <a:rPr lang="en-US" altLang="en-US" b="1" dirty="0">
                <a:latin typeface="Tahoma" panose="020B0604030504040204" pitchFamily="34" charset="0"/>
                <a:cs typeface="Tahoma" panose="020B0604030504040204" pitchFamily="34" charset="0"/>
              </a:rPr>
              <a:t> </a:t>
            </a:r>
          </a:p>
          <a:p>
            <a:endParaRPr lang="en-US" dirty="0"/>
          </a:p>
        </p:txBody>
      </p:sp>
      <p:pic>
        <p:nvPicPr>
          <p:cNvPr id="7" name="Picture 6" descr="Graphical user interface, website&#10;&#10;Description automatically generated">
            <a:extLst>
              <a:ext uri="{FF2B5EF4-FFF2-40B4-BE49-F238E27FC236}">
                <a16:creationId xmlns:a16="http://schemas.microsoft.com/office/drawing/2014/main" id="{7DFD9B8C-DC72-4E49-9FD8-370794E858C8}"/>
              </a:ext>
            </a:extLst>
          </p:cNvPr>
          <p:cNvPicPr>
            <a:picLocks noChangeAspect="1"/>
          </p:cNvPicPr>
          <p:nvPr/>
        </p:nvPicPr>
        <p:blipFill>
          <a:blip r:embed="rId3"/>
          <a:stretch>
            <a:fillRect/>
          </a:stretch>
        </p:blipFill>
        <p:spPr>
          <a:xfrm>
            <a:off x="962025" y="1509444"/>
            <a:ext cx="5591175" cy="3839111"/>
          </a:xfrm>
          <a:prstGeom prst="rect">
            <a:avLst/>
          </a:prstGeom>
        </p:spPr>
      </p:pic>
      <p:sp>
        <p:nvSpPr>
          <p:cNvPr id="8" name="TextBox 7">
            <a:extLst>
              <a:ext uri="{FF2B5EF4-FFF2-40B4-BE49-F238E27FC236}">
                <a16:creationId xmlns:a16="http://schemas.microsoft.com/office/drawing/2014/main" id="{7E8ABD93-D65C-41A0-9542-03F592008AC1}"/>
              </a:ext>
            </a:extLst>
          </p:cNvPr>
          <p:cNvSpPr txBox="1"/>
          <p:nvPr/>
        </p:nvSpPr>
        <p:spPr>
          <a:xfrm>
            <a:off x="7610474" y="2057400"/>
            <a:ext cx="2905125" cy="1754326"/>
          </a:xfrm>
          <a:prstGeom prst="rect">
            <a:avLst/>
          </a:prstGeom>
          <a:noFill/>
        </p:spPr>
        <p:txBody>
          <a:bodyPr wrap="square" rtlCol="0">
            <a:spAutoFit/>
          </a:bodyPr>
          <a:lstStyle/>
          <a:p>
            <a:r>
              <a:rPr lang="en-US" dirty="0">
                <a:effectLst/>
              </a:rPr>
              <a:t>Once you have logged in, click on: </a:t>
            </a:r>
          </a:p>
          <a:p>
            <a:endParaRPr lang="en-US" dirty="0">
              <a:effectLst/>
            </a:endParaRPr>
          </a:p>
          <a:p>
            <a:pPr marL="285750" indent="-285750">
              <a:buFont typeface="Arial" panose="020B0604020202020204" pitchFamily="34" charset="0"/>
              <a:buChar char="•"/>
            </a:pPr>
            <a:r>
              <a:rPr lang="en-US" dirty="0">
                <a:effectLst/>
              </a:rPr>
              <a:t>“File a form online” to begin your application process.</a:t>
            </a:r>
            <a:endParaRPr lang="en-US" dirty="0"/>
          </a:p>
        </p:txBody>
      </p:sp>
    </p:spTree>
    <p:extLst>
      <p:ext uri="{BB962C8B-B14F-4D97-AF65-F5344CB8AC3E}">
        <p14:creationId xmlns:p14="http://schemas.microsoft.com/office/powerpoint/2010/main" val="941108576"/>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fld id="{F343A32A-436A-8143-8894-653E98457856}" type="slidenum">
              <a:rPr lang="en-US" smtClean="0"/>
              <a:pPr/>
              <a:t>32</a:t>
            </a:fld>
            <a:endParaRPr lang="en-US" dirty="0"/>
          </a:p>
        </p:txBody>
      </p:sp>
      <p:sp>
        <p:nvSpPr>
          <p:cNvPr id="2" name="Title"/>
          <p:cNvSpPr>
            <a:spLocks noGrp="1"/>
          </p:cNvSpPr>
          <p:nvPr>
            <p:ph type="title"/>
          </p:nvPr>
        </p:nvSpPr>
        <p:spPr>
          <a:xfrm>
            <a:off x="627322" y="170122"/>
            <a:ext cx="10958622" cy="648584"/>
          </a:xfrm>
        </p:spPr>
        <p:txBody>
          <a:bodyPr/>
          <a:lstStyle/>
          <a:p>
            <a:r>
              <a:rPr lang="en-US" sz="3600" dirty="0">
                <a:solidFill>
                  <a:srgbClr val="E25414"/>
                </a:solidFill>
              </a:rPr>
              <a:t>If filing the I-765 Online</a:t>
            </a: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 Placeholder 4"/>
          <p:cNvSpPr>
            <a:spLocks noGrp="1"/>
          </p:cNvSpPr>
          <p:nvPr>
            <p:ph type="body" sz="quarter" idx="19"/>
          </p:nvPr>
        </p:nvSpPr>
        <p:spPr>
          <a:xfrm>
            <a:off x="823296" y="818706"/>
            <a:ext cx="10762648" cy="5010594"/>
          </a:xfrm>
        </p:spPr>
        <p:txBody>
          <a:bodyPr/>
          <a:lstStyle/>
          <a:p>
            <a:pPr marL="457200" indent="-457200">
              <a:lnSpc>
                <a:spcPct val="80000"/>
              </a:lnSpc>
              <a:buFont typeface="Arial" panose="020B0604020202020204" pitchFamily="34" charset="0"/>
              <a:buChar char="•"/>
            </a:pPr>
            <a:endParaRPr lang="en-US" altLang="en-US" sz="2800" dirty="0">
              <a:solidFill>
                <a:schemeClr val="tx1">
                  <a:lumMod val="75000"/>
                  <a:lumOff val="25000"/>
                </a:schemeClr>
              </a:solidFill>
              <a:cs typeface="Tahoma" panose="020B0604030504040204" pitchFamily="34" charset="0"/>
            </a:endParaRPr>
          </a:p>
          <a:p>
            <a:pPr>
              <a:lnSpc>
                <a:spcPct val="80000"/>
              </a:lnSpc>
            </a:pPr>
            <a:endParaRPr lang="en-US" altLang="en-US" sz="2800" dirty="0">
              <a:solidFill>
                <a:schemeClr val="tx1">
                  <a:lumMod val="75000"/>
                  <a:lumOff val="25000"/>
                </a:schemeClr>
              </a:solidFill>
              <a:cs typeface="Tahoma" panose="020B0604030504040204" pitchFamily="34" charset="0"/>
            </a:endParaRPr>
          </a:p>
          <a:p>
            <a:pPr>
              <a:lnSpc>
                <a:spcPct val="80000"/>
              </a:lnSpc>
            </a:pPr>
            <a:r>
              <a:rPr lang="en-US" altLang="en-US" sz="2800" dirty="0">
                <a:solidFill>
                  <a:schemeClr val="tx1">
                    <a:lumMod val="75000"/>
                    <a:lumOff val="25000"/>
                  </a:schemeClr>
                </a:solidFill>
                <a:cs typeface="Tahoma" panose="020B0604030504040204" pitchFamily="34" charset="0"/>
              </a:rPr>
              <a:t> </a:t>
            </a: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spcBef>
                <a:spcPct val="0"/>
              </a:spcBef>
              <a:buFont typeface="Wingdings" panose="05000000000000000000" pitchFamily="2" charset="2"/>
              <a:buChar char="v"/>
            </a:pPr>
            <a:endParaRPr lang="en-US" altLang="en-US" dirty="0">
              <a:latin typeface="Tahoma" panose="020B0604030504040204" pitchFamily="34" charset="0"/>
              <a:ea typeface="Tahoma" panose="020B0604030504040204" pitchFamily="34" charset="0"/>
              <a:cs typeface="Tahoma" panose="020B0604030504040204" pitchFamily="34" charset="0"/>
            </a:endParaRPr>
          </a:p>
          <a:p>
            <a:pPr>
              <a:lnSpc>
                <a:spcPct val="80000"/>
              </a:lnSpc>
            </a:pPr>
            <a:r>
              <a:rPr lang="en-US" altLang="en-US" b="1" dirty="0">
                <a:latin typeface="Tahoma" panose="020B0604030504040204" pitchFamily="34" charset="0"/>
                <a:cs typeface="Tahoma" panose="020B0604030504040204" pitchFamily="34" charset="0"/>
              </a:rPr>
              <a:t> </a:t>
            </a:r>
          </a:p>
          <a:p>
            <a:endParaRPr lang="en-US" dirty="0"/>
          </a:p>
        </p:txBody>
      </p:sp>
      <p:pic>
        <p:nvPicPr>
          <p:cNvPr id="7" name="Picture 6" descr="Graphical user interface, text, application&#10;&#10;Description automatically generated">
            <a:extLst>
              <a:ext uri="{FF2B5EF4-FFF2-40B4-BE49-F238E27FC236}">
                <a16:creationId xmlns:a16="http://schemas.microsoft.com/office/drawing/2014/main" id="{38424795-2C17-43E7-8037-9FBFD19B6ADB}"/>
              </a:ext>
            </a:extLst>
          </p:cNvPr>
          <p:cNvPicPr>
            <a:picLocks noChangeAspect="1"/>
          </p:cNvPicPr>
          <p:nvPr/>
        </p:nvPicPr>
        <p:blipFill>
          <a:blip r:embed="rId3"/>
          <a:stretch>
            <a:fillRect/>
          </a:stretch>
        </p:blipFill>
        <p:spPr>
          <a:xfrm>
            <a:off x="823297" y="1195117"/>
            <a:ext cx="5596554" cy="3877216"/>
          </a:xfrm>
          <a:prstGeom prst="rect">
            <a:avLst/>
          </a:prstGeom>
        </p:spPr>
      </p:pic>
      <p:sp>
        <p:nvSpPr>
          <p:cNvPr id="8" name="TextBox 7">
            <a:extLst>
              <a:ext uri="{FF2B5EF4-FFF2-40B4-BE49-F238E27FC236}">
                <a16:creationId xmlns:a16="http://schemas.microsoft.com/office/drawing/2014/main" id="{DEC69261-F98F-4B37-AB77-C766406C6F8D}"/>
              </a:ext>
            </a:extLst>
          </p:cNvPr>
          <p:cNvSpPr txBox="1"/>
          <p:nvPr/>
        </p:nvSpPr>
        <p:spPr>
          <a:xfrm>
            <a:off x="6972299" y="2943225"/>
            <a:ext cx="3305175" cy="923330"/>
          </a:xfrm>
          <a:prstGeom prst="rect">
            <a:avLst/>
          </a:prstGeom>
          <a:noFill/>
        </p:spPr>
        <p:txBody>
          <a:bodyPr wrap="square" rtlCol="0">
            <a:spAutoFit/>
          </a:bodyPr>
          <a:lstStyle/>
          <a:p>
            <a:pPr marL="285750" indent="-285750">
              <a:buFont typeface="Arial" panose="020B0604020202020204" pitchFamily="34" charset="0"/>
              <a:buChar char="•"/>
            </a:pPr>
            <a:r>
              <a:rPr lang="en-US" dirty="0">
                <a:effectLst/>
              </a:rPr>
              <a:t>Select “Application for Employment Authorization (I-765)” from the drop down list.</a:t>
            </a:r>
            <a:endParaRPr lang="en-US" dirty="0"/>
          </a:p>
        </p:txBody>
      </p:sp>
    </p:spTree>
    <p:extLst>
      <p:ext uri="{BB962C8B-B14F-4D97-AF65-F5344CB8AC3E}">
        <p14:creationId xmlns:p14="http://schemas.microsoft.com/office/powerpoint/2010/main" val="62310154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fld id="{F343A32A-436A-8143-8894-653E98457856}" type="slidenum">
              <a:rPr lang="en-US" smtClean="0"/>
              <a:pPr/>
              <a:t>33</a:t>
            </a:fld>
            <a:endParaRPr lang="en-US" dirty="0"/>
          </a:p>
        </p:txBody>
      </p:sp>
      <p:sp>
        <p:nvSpPr>
          <p:cNvPr id="2" name="Title"/>
          <p:cNvSpPr>
            <a:spLocks noGrp="1"/>
          </p:cNvSpPr>
          <p:nvPr>
            <p:ph type="title"/>
          </p:nvPr>
        </p:nvSpPr>
        <p:spPr>
          <a:xfrm>
            <a:off x="627322" y="170122"/>
            <a:ext cx="10958622" cy="648584"/>
          </a:xfrm>
        </p:spPr>
        <p:txBody>
          <a:bodyPr/>
          <a:lstStyle/>
          <a:p>
            <a:r>
              <a:rPr lang="en-US" sz="3600" dirty="0">
                <a:solidFill>
                  <a:srgbClr val="E25414"/>
                </a:solidFill>
              </a:rPr>
              <a:t>If filing the I-765 online </a:t>
            </a: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 Placeholder 4"/>
          <p:cNvSpPr>
            <a:spLocks noGrp="1"/>
          </p:cNvSpPr>
          <p:nvPr>
            <p:ph type="body" sz="quarter" idx="19"/>
          </p:nvPr>
        </p:nvSpPr>
        <p:spPr>
          <a:xfrm>
            <a:off x="823296" y="818706"/>
            <a:ext cx="10762648" cy="5010594"/>
          </a:xfrm>
        </p:spPr>
        <p:txBody>
          <a:bodyPr/>
          <a:lstStyle/>
          <a:p>
            <a:pPr marL="457200" indent="-457200">
              <a:lnSpc>
                <a:spcPct val="80000"/>
              </a:lnSpc>
              <a:buFont typeface="Arial" panose="020B0604020202020204" pitchFamily="34" charset="0"/>
              <a:buChar char="•"/>
            </a:pPr>
            <a:endParaRPr lang="en-US" altLang="en-US" sz="2800" dirty="0">
              <a:solidFill>
                <a:schemeClr val="tx1">
                  <a:lumMod val="75000"/>
                  <a:lumOff val="25000"/>
                </a:schemeClr>
              </a:solidFill>
              <a:cs typeface="Tahoma" panose="020B0604030504040204" pitchFamily="34" charset="0"/>
            </a:endParaRPr>
          </a:p>
          <a:p>
            <a:pPr>
              <a:lnSpc>
                <a:spcPct val="80000"/>
              </a:lnSpc>
            </a:pPr>
            <a:r>
              <a:rPr lang="en-US" altLang="en-US" sz="2800" dirty="0">
                <a:solidFill>
                  <a:schemeClr val="tx1">
                    <a:lumMod val="75000"/>
                    <a:lumOff val="25000"/>
                  </a:schemeClr>
                </a:solidFill>
                <a:cs typeface="Tahoma" panose="020B0604030504040204" pitchFamily="34" charset="0"/>
              </a:rPr>
              <a:t> </a:t>
            </a: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spcBef>
                <a:spcPct val="0"/>
              </a:spcBef>
              <a:buFont typeface="Wingdings" panose="05000000000000000000" pitchFamily="2" charset="2"/>
              <a:buChar char="v"/>
            </a:pPr>
            <a:endParaRPr lang="en-US" altLang="en-US" dirty="0">
              <a:latin typeface="Tahoma" panose="020B0604030504040204" pitchFamily="34" charset="0"/>
              <a:ea typeface="Tahoma" panose="020B0604030504040204" pitchFamily="34" charset="0"/>
              <a:cs typeface="Tahoma" panose="020B0604030504040204" pitchFamily="34" charset="0"/>
            </a:endParaRPr>
          </a:p>
          <a:p>
            <a:pPr>
              <a:lnSpc>
                <a:spcPct val="80000"/>
              </a:lnSpc>
            </a:pPr>
            <a:r>
              <a:rPr lang="en-US" altLang="en-US" b="1" dirty="0">
                <a:latin typeface="Tahoma" panose="020B0604030504040204" pitchFamily="34" charset="0"/>
                <a:cs typeface="Tahoma" panose="020B0604030504040204" pitchFamily="34" charset="0"/>
              </a:rPr>
              <a:t> </a:t>
            </a:r>
          </a:p>
          <a:p>
            <a:endParaRPr lang="en-US" dirty="0"/>
          </a:p>
        </p:txBody>
      </p:sp>
      <p:pic>
        <p:nvPicPr>
          <p:cNvPr id="7" name="Picture 6" descr="Graphical user interface, application, Word&#10;&#10;Description automatically generated">
            <a:extLst>
              <a:ext uri="{FF2B5EF4-FFF2-40B4-BE49-F238E27FC236}">
                <a16:creationId xmlns:a16="http://schemas.microsoft.com/office/drawing/2014/main" id="{19556A15-1207-42C2-B1CF-CADB756D7778}"/>
              </a:ext>
            </a:extLst>
          </p:cNvPr>
          <p:cNvPicPr>
            <a:picLocks noChangeAspect="1"/>
          </p:cNvPicPr>
          <p:nvPr/>
        </p:nvPicPr>
        <p:blipFill>
          <a:blip r:embed="rId3"/>
          <a:stretch>
            <a:fillRect/>
          </a:stretch>
        </p:blipFill>
        <p:spPr>
          <a:xfrm>
            <a:off x="606056" y="1156763"/>
            <a:ext cx="6947269" cy="4334480"/>
          </a:xfrm>
          <a:prstGeom prst="rect">
            <a:avLst/>
          </a:prstGeom>
        </p:spPr>
      </p:pic>
      <p:sp>
        <p:nvSpPr>
          <p:cNvPr id="8" name="TextBox 7">
            <a:extLst>
              <a:ext uri="{FF2B5EF4-FFF2-40B4-BE49-F238E27FC236}">
                <a16:creationId xmlns:a16="http://schemas.microsoft.com/office/drawing/2014/main" id="{860D8562-9AC3-45DF-898F-18F867E724E1}"/>
              </a:ext>
            </a:extLst>
          </p:cNvPr>
          <p:cNvSpPr txBox="1"/>
          <p:nvPr/>
        </p:nvSpPr>
        <p:spPr>
          <a:xfrm>
            <a:off x="8191500" y="904875"/>
            <a:ext cx="3394444" cy="4524315"/>
          </a:xfrm>
          <a:prstGeom prst="rect">
            <a:avLst/>
          </a:prstGeom>
          <a:noFill/>
        </p:spPr>
        <p:txBody>
          <a:bodyPr wrap="square" rtlCol="0">
            <a:spAutoFit/>
          </a:bodyPr>
          <a:lstStyle/>
          <a:p>
            <a:pPr marL="285750" indent="-285750">
              <a:buFont typeface="Arial" panose="020B0604020202020204" pitchFamily="34" charset="0"/>
              <a:buChar char="•"/>
            </a:pPr>
            <a:r>
              <a:rPr lang="en-US" dirty="0">
                <a:effectLst/>
              </a:rPr>
              <a:t>Make sure you have all the items on the list of required evidence prepared before starting your application.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effectLst/>
              </a:rPr>
              <a:t>Answer the form questions in order – do not skip ahead. The form has conditional logic that will display the next set of questions according to your answers. Go in order so that you only see the questions you need to complete. </a:t>
            </a:r>
          </a:p>
          <a:p>
            <a:pPr marL="285750" indent="-285750">
              <a:buFont typeface="Arial" panose="020B0604020202020204" pitchFamily="34" charset="0"/>
              <a:buChar char="•"/>
            </a:pPr>
            <a:endParaRPr lang="en-US" dirty="0">
              <a:effectLst/>
            </a:endParaRPr>
          </a:p>
          <a:p>
            <a:pPr marL="285750" indent="-285750">
              <a:buFont typeface="Arial" panose="020B0604020202020204" pitchFamily="34" charset="0"/>
              <a:buChar char="•"/>
            </a:pPr>
            <a:r>
              <a:rPr lang="en-US" dirty="0">
                <a:effectLst/>
              </a:rPr>
              <a:t>The form should autosave your answers in each section. </a:t>
            </a:r>
            <a:endParaRPr lang="en-US" dirty="0"/>
          </a:p>
        </p:txBody>
      </p:sp>
    </p:spTree>
    <p:extLst>
      <p:ext uri="{BB962C8B-B14F-4D97-AF65-F5344CB8AC3E}">
        <p14:creationId xmlns:p14="http://schemas.microsoft.com/office/powerpoint/2010/main" val="968582497"/>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fld id="{F343A32A-436A-8143-8894-653E98457856}" type="slidenum">
              <a:rPr lang="en-US" smtClean="0"/>
              <a:pPr/>
              <a:t>34</a:t>
            </a:fld>
            <a:endParaRPr lang="en-US" dirty="0"/>
          </a:p>
        </p:txBody>
      </p:sp>
      <p:sp>
        <p:nvSpPr>
          <p:cNvPr id="2" name="Title"/>
          <p:cNvSpPr>
            <a:spLocks noGrp="1"/>
          </p:cNvSpPr>
          <p:nvPr>
            <p:ph type="title"/>
          </p:nvPr>
        </p:nvSpPr>
        <p:spPr>
          <a:xfrm>
            <a:off x="627322" y="170122"/>
            <a:ext cx="10958622" cy="648584"/>
          </a:xfrm>
        </p:spPr>
        <p:txBody>
          <a:bodyPr/>
          <a:lstStyle/>
          <a:p>
            <a:r>
              <a:rPr lang="en-US" sz="3600" dirty="0">
                <a:solidFill>
                  <a:srgbClr val="E25414"/>
                </a:solidFill>
              </a:rPr>
              <a:t>If filing the I-765 online </a:t>
            </a: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 Placeholder 4"/>
          <p:cNvSpPr>
            <a:spLocks noGrp="1"/>
          </p:cNvSpPr>
          <p:nvPr>
            <p:ph type="body" sz="quarter" idx="19"/>
          </p:nvPr>
        </p:nvSpPr>
        <p:spPr>
          <a:xfrm>
            <a:off x="823296" y="818706"/>
            <a:ext cx="10762648" cy="5010594"/>
          </a:xfrm>
        </p:spPr>
        <p:txBody>
          <a:bodyPr/>
          <a:lstStyle/>
          <a:p>
            <a:pPr marL="457200" indent="-457200">
              <a:lnSpc>
                <a:spcPct val="80000"/>
              </a:lnSpc>
              <a:buFont typeface="Arial" panose="020B0604020202020204" pitchFamily="34" charset="0"/>
              <a:buChar char="•"/>
            </a:pPr>
            <a:endParaRPr lang="en-US" altLang="en-US" sz="2800" dirty="0">
              <a:solidFill>
                <a:schemeClr val="tx1">
                  <a:lumMod val="75000"/>
                  <a:lumOff val="25000"/>
                </a:schemeClr>
              </a:solidFill>
              <a:cs typeface="Tahoma" panose="020B0604030504040204" pitchFamily="34" charset="0"/>
            </a:endParaRPr>
          </a:p>
          <a:p>
            <a:pPr>
              <a:lnSpc>
                <a:spcPct val="80000"/>
              </a:lnSpc>
            </a:pPr>
            <a:r>
              <a:rPr lang="en-US" altLang="en-US" sz="2800" dirty="0">
                <a:solidFill>
                  <a:schemeClr val="tx1">
                    <a:lumMod val="75000"/>
                    <a:lumOff val="25000"/>
                  </a:schemeClr>
                </a:solidFill>
                <a:cs typeface="Tahoma" panose="020B0604030504040204" pitchFamily="34" charset="0"/>
              </a:rPr>
              <a:t> </a:t>
            </a: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spcBef>
                <a:spcPct val="0"/>
              </a:spcBef>
              <a:buFont typeface="Wingdings" panose="05000000000000000000" pitchFamily="2" charset="2"/>
              <a:buChar char="v"/>
            </a:pPr>
            <a:endParaRPr lang="en-US" altLang="en-US" dirty="0">
              <a:latin typeface="Tahoma" panose="020B0604030504040204" pitchFamily="34" charset="0"/>
              <a:ea typeface="Tahoma" panose="020B0604030504040204" pitchFamily="34" charset="0"/>
              <a:cs typeface="Tahoma" panose="020B0604030504040204" pitchFamily="34" charset="0"/>
            </a:endParaRPr>
          </a:p>
          <a:p>
            <a:pPr>
              <a:lnSpc>
                <a:spcPct val="80000"/>
              </a:lnSpc>
            </a:pPr>
            <a:r>
              <a:rPr lang="en-US" altLang="en-US" b="1" dirty="0">
                <a:latin typeface="Tahoma" panose="020B0604030504040204" pitchFamily="34" charset="0"/>
                <a:cs typeface="Tahoma" panose="020B0604030504040204" pitchFamily="34" charset="0"/>
              </a:rPr>
              <a:t> </a:t>
            </a:r>
          </a:p>
          <a:p>
            <a:endParaRPr lang="en-US" dirty="0"/>
          </a:p>
        </p:txBody>
      </p:sp>
      <p:pic>
        <p:nvPicPr>
          <p:cNvPr id="7" name="Picture 6" descr="Graphical user interface, text, application&#10;&#10;Description automatically generated">
            <a:extLst>
              <a:ext uri="{FF2B5EF4-FFF2-40B4-BE49-F238E27FC236}">
                <a16:creationId xmlns:a16="http://schemas.microsoft.com/office/drawing/2014/main" id="{3D6B8823-3584-4C5C-9663-ACB8301FCBC4}"/>
              </a:ext>
            </a:extLst>
          </p:cNvPr>
          <p:cNvPicPr>
            <a:picLocks noChangeAspect="1"/>
          </p:cNvPicPr>
          <p:nvPr/>
        </p:nvPicPr>
        <p:blipFill>
          <a:blip r:embed="rId3"/>
          <a:stretch>
            <a:fillRect/>
          </a:stretch>
        </p:blipFill>
        <p:spPr>
          <a:xfrm>
            <a:off x="627322" y="1123421"/>
            <a:ext cx="6106853" cy="4401164"/>
          </a:xfrm>
          <a:prstGeom prst="rect">
            <a:avLst/>
          </a:prstGeom>
        </p:spPr>
      </p:pic>
      <p:sp>
        <p:nvSpPr>
          <p:cNvPr id="8" name="TextBox 7">
            <a:extLst>
              <a:ext uri="{FF2B5EF4-FFF2-40B4-BE49-F238E27FC236}">
                <a16:creationId xmlns:a16="http://schemas.microsoft.com/office/drawing/2014/main" id="{187EC8FA-9830-4900-9F10-4E0A3D465C69}"/>
              </a:ext>
            </a:extLst>
          </p:cNvPr>
          <p:cNvSpPr txBox="1"/>
          <p:nvPr/>
        </p:nvSpPr>
        <p:spPr>
          <a:xfrm>
            <a:off x="7087961" y="2345626"/>
            <a:ext cx="4037239" cy="1083374"/>
          </a:xfrm>
          <a:prstGeom prst="rect">
            <a:avLst/>
          </a:prstGeom>
          <a:noFill/>
        </p:spPr>
        <p:txBody>
          <a:bodyPr wrap="square" rtlCol="0">
            <a:spAutoFit/>
          </a:bodyPr>
          <a:lstStyle/>
          <a:p>
            <a:pPr marL="342900" indent="-342900">
              <a:lnSpc>
                <a:spcPct val="80000"/>
              </a:lnSpc>
              <a:buFont typeface="Arial" panose="020B0604020202020204" pitchFamily="34" charset="0"/>
              <a:buChar char="•"/>
            </a:pPr>
            <a:r>
              <a:rPr lang="en-US" altLang="en-US" sz="2000" dirty="0">
                <a:solidFill>
                  <a:schemeClr val="tx1">
                    <a:lumMod val="75000"/>
                    <a:lumOff val="25000"/>
                  </a:schemeClr>
                </a:solidFill>
                <a:cs typeface="Tahoma" panose="020B0604030504040204" pitchFamily="34" charset="0"/>
              </a:rPr>
              <a:t>Category</a:t>
            </a:r>
          </a:p>
          <a:p>
            <a:pPr marL="742950" lvl="1" indent="-285750">
              <a:lnSpc>
                <a:spcPct val="80000"/>
              </a:lnSpc>
              <a:buFont typeface="Arial" panose="020B0604020202020204" pitchFamily="34" charset="0"/>
              <a:buChar char="•"/>
            </a:pPr>
            <a:r>
              <a:rPr lang="en-US" altLang="en-US" sz="2000" dirty="0">
                <a:solidFill>
                  <a:schemeClr val="tx1">
                    <a:lumMod val="75000"/>
                    <a:lumOff val="25000"/>
                  </a:schemeClr>
                </a:solidFill>
                <a:cs typeface="Tahoma" panose="020B0604030504040204" pitchFamily="34" charset="0"/>
              </a:rPr>
              <a:t>Pre Completion OPT (c)(3)(a)</a:t>
            </a:r>
          </a:p>
          <a:p>
            <a:pPr marL="742950" lvl="1" indent="-285750">
              <a:lnSpc>
                <a:spcPct val="80000"/>
              </a:lnSpc>
              <a:buFont typeface="Arial" panose="020B0604020202020204" pitchFamily="34" charset="0"/>
              <a:buChar char="•"/>
            </a:pPr>
            <a:r>
              <a:rPr lang="en-US" altLang="en-US" sz="2000" dirty="0">
                <a:solidFill>
                  <a:schemeClr val="tx1">
                    <a:lumMod val="75000"/>
                    <a:lumOff val="25000"/>
                  </a:schemeClr>
                </a:solidFill>
                <a:cs typeface="Tahoma" panose="020B0604030504040204" pitchFamily="34" charset="0"/>
              </a:rPr>
              <a:t>Post Completion OPT(c)(3)(b)</a:t>
            </a:r>
          </a:p>
          <a:p>
            <a:pPr marL="742950" lvl="1" indent="-285750">
              <a:lnSpc>
                <a:spcPct val="80000"/>
              </a:lnSpc>
              <a:buFont typeface="Arial" panose="020B0604020202020204" pitchFamily="34" charset="0"/>
              <a:buChar char="•"/>
            </a:pPr>
            <a:r>
              <a:rPr lang="en-US" altLang="en-US" sz="2000" dirty="0">
                <a:solidFill>
                  <a:schemeClr val="tx1">
                    <a:lumMod val="75000"/>
                    <a:lumOff val="25000"/>
                  </a:schemeClr>
                </a:solidFill>
                <a:cs typeface="Tahoma" panose="020B0604030504040204" pitchFamily="34" charset="0"/>
              </a:rPr>
              <a:t>STEM Extension(c)(3)(c)</a:t>
            </a:r>
          </a:p>
        </p:txBody>
      </p:sp>
      <p:sp>
        <p:nvSpPr>
          <p:cNvPr id="9" name="Arrow: Right 8">
            <a:extLst>
              <a:ext uri="{FF2B5EF4-FFF2-40B4-BE49-F238E27FC236}">
                <a16:creationId xmlns:a16="http://schemas.microsoft.com/office/drawing/2014/main" id="{EB64B43C-98EB-4322-80B4-0C4993BAEBBA}"/>
              </a:ext>
            </a:extLst>
          </p:cNvPr>
          <p:cNvSpPr/>
          <p:nvPr/>
        </p:nvSpPr>
        <p:spPr>
          <a:xfrm>
            <a:off x="6631907" y="2678895"/>
            <a:ext cx="931817" cy="6665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773804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fld id="{F343A32A-436A-8143-8894-653E98457856}" type="slidenum">
              <a:rPr lang="en-US" smtClean="0"/>
              <a:pPr/>
              <a:t>35</a:t>
            </a:fld>
            <a:endParaRPr lang="en-US" dirty="0"/>
          </a:p>
        </p:txBody>
      </p:sp>
      <p:sp>
        <p:nvSpPr>
          <p:cNvPr id="2" name="Title"/>
          <p:cNvSpPr>
            <a:spLocks noGrp="1"/>
          </p:cNvSpPr>
          <p:nvPr>
            <p:ph type="title"/>
          </p:nvPr>
        </p:nvSpPr>
        <p:spPr>
          <a:xfrm>
            <a:off x="627322" y="170122"/>
            <a:ext cx="10958622" cy="648584"/>
          </a:xfrm>
        </p:spPr>
        <p:txBody>
          <a:bodyPr/>
          <a:lstStyle/>
          <a:p>
            <a:r>
              <a:rPr lang="en-US" sz="3600" dirty="0">
                <a:solidFill>
                  <a:srgbClr val="E25414"/>
                </a:solidFill>
              </a:rPr>
              <a:t>If filing the I-765 online </a:t>
            </a: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 Placeholder 4"/>
          <p:cNvSpPr>
            <a:spLocks noGrp="1"/>
          </p:cNvSpPr>
          <p:nvPr>
            <p:ph type="body" sz="quarter" idx="19"/>
          </p:nvPr>
        </p:nvSpPr>
        <p:spPr>
          <a:xfrm>
            <a:off x="823296" y="818706"/>
            <a:ext cx="10762648" cy="5010594"/>
          </a:xfrm>
        </p:spPr>
        <p:txBody>
          <a:bodyPr/>
          <a:lstStyle/>
          <a:p>
            <a:pPr marL="457200" indent="-457200">
              <a:lnSpc>
                <a:spcPct val="80000"/>
              </a:lnSpc>
              <a:buFont typeface="Arial" panose="020B0604020202020204" pitchFamily="34" charset="0"/>
              <a:buChar char="•"/>
            </a:pPr>
            <a:endParaRPr lang="en-US" altLang="en-US" sz="2800" dirty="0">
              <a:solidFill>
                <a:schemeClr val="tx1">
                  <a:lumMod val="75000"/>
                  <a:lumOff val="25000"/>
                </a:schemeClr>
              </a:solidFill>
              <a:cs typeface="Tahoma" panose="020B0604030504040204" pitchFamily="34" charset="0"/>
            </a:endParaRPr>
          </a:p>
          <a:p>
            <a:pPr>
              <a:lnSpc>
                <a:spcPct val="80000"/>
              </a:lnSpc>
            </a:pPr>
            <a:r>
              <a:rPr lang="en-US" altLang="en-US" sz="2800" dirty="0">
                <a:solidFill>
                  <a:schemeClr val="tx1">
                    <a:lumMod val="75000"/>
                    <a:lumOff val="25000"/>
                  </a:schemeClr>
                </a:solidFill>
                <a:cs typeface="Tahoma" panose="020B0604030504040204" pitchFamily="34" charset="0"/>
              </a:rPr>
              <a:t> </a:t>
            </a: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spcBef>
                <a:spcPct val="0"/>
              </a:spcBef>
              <a:buFont typeface="Wingdings" panose="05000000000000000000" pitchFamily="2" charset="2"/>
              <a:buChar char="v"/>
            </a:pPr>
            <a:endParaRPr lang="en-US" altLang="en-US" dirty="0">
              <a:latin typeface="Tahoma" panose="020B0604030504040204" pitchFamily="34" charset="0"/>
              <a:ea typeface="Tahoma" panose="020B0604030504040204" pitchFamily="34" charset="0"/>
              <a:cs typeface="Tahoma" panose="020B0604030504040204" pitchFamily="34" charset="0"/>
            </a:endParaRPr>
          </a:p>
          <a:p>
            <a:pPr>
              <a:lnSpc>
                <a:spcPct val="80000"/>
              </a:lnSpc>
            </a:pPr>
            <a:r>
              <a:rPr lang="en-US" altLang="en-US" b="1" dirty="0">
                <a:latin typeface="Tahoma" panose="020B0604030504040204" pitchFamily="34" charset="0"/>
                <a:cs typeface="Tahoma" panose="020B0604030504040204" pitchFamily="34" charset="0"/>
              </a:rPr>
              <a:t> </a:t>
            </a:r>
          </a:p>
          <a:p>
            <a:endParaRPr lang="en-US" dirty="0"/>
          </a:p>
        </p:txBody>
      </p:sp>
      <p:pic>
        <p:nvPicPr>
          <p:cNvPr id="7" name="Picture 6" descr="Graphical user interface, text, application&#10;&#10;Description automatically generated">
            <a:extLst>
              <a:ext uri="{FF2B5EF4-FFF2-40B4-BE49-F238E27FC236}">
                <a16:creationId xmlns:a16="http://schemas.microsoft.com/office/drawing/2014/main" id="{16AAC30E-B441-4D0D-BE20-F9A6B29DCD86}"/>
              </a:ext>
            </a:extLst>
          </p:cNvPr>
          <p:cNvPicPr>
            <a:picLocks noChangeAspect="1"/>
          </p:cNvPicPr>
          <p:nvPr/>
        </p:nvPicPr>
        <p:blipFill>
          <a:blip r:embed="rId3"/>
          <a:stretch>
            <a:fillRect/>
          </a:stretch>
        </p:blipFill>
        <p:spPr>
          <a:xfrm>
            <a:off x="823296" y="1323760"/>
            <a:ext cx="6310929" cy="3943900"/>
          </a:xfrm>
          <a:prstGeom prst="rect">
            <a:avLst/>
          </a:prstGeom>
        </p:spPr>
      </p:pic>
      <p:sp>
        <p:nvSpPr>
          <p:cNvPr id="8" name="TextBox 7">
            <a:extLst>
              <a:ext uri="{FF2B5EF4-FFF2-40B4-BE49-F238E27FC236}">
                <a16:creationId xmlns:a16="http://schemas.microsoft.com/office/drawing/2014/main" id="{72A11F4E-9A9B-4A68-A37C-2B0CF4F4340A}"/>
              </a:ext>
            </a:extLst>
          </p:cNvPr>
          <p:cNvSpPr txBox="1"/>
          <p:nvPr/>
        </p:nvSpPr>
        <p:spPr>
          <a:xfrm>
            <a:off x="7234405" y="1797186"/>
            <a:ext cx="4134299" cy="2308324"/>
          </a:xfrm>
          <a:prstGeom prst="rect">
            <a:avLst/>
          </a:prstGeom>
          <a:noFill/>
        </p:spPr>
        <p:txBody>
          <a:bodyPr wrap="square" rtlCol="0">
            <a:spAutoFit/>
          </a:bodyPr>
          <a:lstStyle/>
          <a:p>
            <a:pPr marL="285750" indent="-285750">
              <a:buFont typeface="Arial" panose="020B0604020202020204" pitchFamily="34" charset="0"/>
              <a:buChar char="•"/>
            </a:pPr>
            <a:r>
              <a:rPr lang="en-US" dirty="0">
                <a:effectLst/>
              </a:rPr>
              <a:t>You </a:t>
            </a:r>
            <a:r>
              <a:rPr lang="en-US" dirty="0"/>
              <a:t>should </a:t>
            </a:r>
            <a:r>
              <a:rPr lang="en-US" dirty="0">
                <a:effectLst/>
              </a:rPr>
              <a:t>select “Initial permission to accept employment.”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effectLst/>
              </a:rPr>
              <a:t>If you have ever filed form I-765 before (even if it was denied), you should answer yes. You will give details about the previous application later in the form.</a:t>
            </a:r>
            <a:endParaRPr lang="en-US" dirty="0"/>
          </a:p>
        </p:txBody>
      </p:sp>
    </p:spTree>
    <p:extLst>
      <p:ext uri="{BB962C8B-B14F-4D97-AF65-F5344CB8AC3E}">
        <p14:creationId xmlns:p14="http://schemas.microsoft.com/office/powerpoint/2010/main" val="195178610"/>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fld id="{F343A32A-436A-8143-8894-653E98457856}" type="slidenum">
              <a:rPr lang="en-US" smtClean="0"/>
              <a:pPr/>
              <a:t>36</a:t>
            </a:fld>
            <a:endParaRPr lang="en-US" dirty="0"/>
          </a:p>
        </p:txBody>
      </p:sp>
      <p:sp>
        <p:nvSpPr>
          <p:cNvPr id="2" name="Title"/>
          <p:cNvSpPr>
            <a:spLocks noGrp="1"/>
          </p:cNvSpPr>
          <p:nvPr>
            <p:ph type="title"/>
          </p:nvPr>
        </p:nvSpPr>
        <p:spPr>
          <a:xfrm>
            <a:off x="627322" y="170122"/>
            <a:ext cx="10958622" cy="648584"/>
          </a:xfrm>
        </p:spPr>
        <p:txBody>
          <a:bodyPr/>
          <a:lstStyle/>
          <a:p>
            <a:r>
              <a:rPr lang="en-US" sz="3600" dirty="0">
                <a:solidFill>
                  <a:srgbClr val="E25414"/>
                </a:solidFill>
              </a:rPr>
              <a:t>If filing the I-765 online </a:t>
            </a: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 Placeholder 4"/>
          <p:cNvSpPr>
            <a:spLocks noGrp="1"/>
          </p:cNvSpPr>
          <p:nvPr>
            <p:ph type="body" sz="quarter" idx="19"/>
          </p:nvPr>
        </p:nvSpPr>
        <p:spPr>
          <a:xfrm>
            <a:off x="823296" y="818706"/>
            <a:ext cx="10762648" cy="5010594"/>
          </a:xfrm>
        </p:spPr>
        <p:txBody>
          <a:bodyPr/>
          <a:lstStyle/>
          <a:p>
            <a:pPr marL="457200" indent="-457200">
              <a:lnSpc>
                <a:spcPct val="80000"/>
              </a:lnSpc>
              <a:buFont typeface="Arial" panose="020B0604020202020204" pitchFamily="34" charset="0"/>
              <a:buChar char="•"/>
            </a:pPr>
            <a:endParaRPr lang="en-US" altLang="en-US" sz="2800" dirty="0">
              <a:solidFill>
                <a:schemeClr val="tx1">
                  <a:lumMod val="75000"/>
                  <a:lumOff val="25000"/>
                </a:schemeClr>
              </a:solidFill>
              <a:cs typeface="Tahoma" panose="020B0604030504040204" pitchFamily="34" charset="0"/>
            </a:endParaRPr>
          </a:p>
          <a:p>
            <a:pPr>
              <a:lnSpc>
                <a:spcPct val="80000"/>
              </a:lnSpc>
            </a:pPr>
            <a:r>
              <a:rPr lang="en-US" altLang="en-US" sz="2800" dirty="0">
                <a:solidFill>
                  <a:schemeClr val="tx1">
                    <a:lumMod val="75000"/>
                    <a:lumOff val="25000"/>
                  </a:schemeClr>
                </a:solidFill>
                <a:cs typeface="Tahoma" panose="020B0604030504040204" pitchFamily="34" charset="0"/>
              </a:rPr>
              <a:t> </a:t>
            </a: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spcBef>
                <a:spcPct val="0"/>
              </a:spcBef>
              <a:buFont typeface="Wingdings" panose="05000000000000000000" pitchFamily="2" charset="2"/>
              <a:buChar char="v"/>
            </a:pPr>
            <a:endParaRPr lang="en-US" altLang="en-US" dirty="0">
              <a:latin typeface="Tahoma" panose="020B0604030504040204" pitchFamily="34" charset="0"/>
              <a:ea typeface="Tahoma" panose="020B0604030504040204" pitchFamily="34" charset="0"/>
              <a:cs typeface="Tahoma" panose="020B0604030504040204" pitchFamily="34" charset="0"/>
            </a:endParaRPr>
          </a:p>
          <a:p>
            <a:pPr>
              <a:lnSpc>
                <a:spcPct val="80000"/>
              </a:lnSpc>
            </a:pPr>
            <a:r>
              <a:rPr lang="en-US" altLang="en-US" b="1" dirty="0">
                <a:latin typeface="Tahoma" panose="020B0604030504040204" pitchFamily="34" charset="0"/>
                <a:cs typeface="Tahoma" panose="020B0604030504040204" pitchFamily="34" charset="0"/>
              </a:rPr>
              <a:t> </a:t>
            </a:r>
          </a:p>
          <a:p>
            <a:endParaRPr lang="en-US" dirty="0"/>
          </a:p>
        </p:txBody>
      </p:sp>
      <p:pic>
        <p:nvPicPr>
          <p:cNvPr id="8" name="Picture 7" descr="Graphical user interface, application, Word&#10;&#10;Description automatically generated">
            <a:extLst>
              <a:ext uri="{FF2B5EF4-FFF2-40B4-BE49-F238E27FC236}">
                <a16:creationId xmlns:a16="http://schemas.microsoft.com/office/drawing/2014/main" id="{79625333-E634-4EF5-8DBB-54186996CC0F}"/>
              </a:ext>
            </a:extLst>
          </p:cNvPr>
          <p:cNvPicPr>
            <a:picLocks noChangeAspect="1"/>
          </p:cNvPicPr>
          <p:nvPr/>
        </p:nvPicPr>
        <p:blipFill>
          <a:blip r:embed="rId3"/>
          <a:stretch>
            <a:fillRect/>
          </a:stretch>
        </p:blipFill>
        <p:spPr>
          <a:xfrm>
            <a:off x="914401" y="1504681"/>
            <a:ext cx="5715000" cy="3848637"/>
          </a:xfrm>
          <a:prstGeom prst="rect">
            <a:avLst/>
          </a:prstGeom>
        </p:spPr>
      </p:pic>
      <p:sp>
        <p:nvSpPr>
          <p:cNvPr id="9" name="TextBox 8">
            <a:extLst>
              <a:ext uri="{FF2B5EF4-FFF2-40B4-BE49-F238E27FC236}">
                <a16:creationId xmlns:a16="http://schemas.microsoft.com/office/drawing/2014/main" id="{8E15DA5D-0392-4FCC-B559-3079A693841E}"/>
              </a:ext>
            </a:extLst>
          </p:cNvPr>
          <p:cNvSpPr txBox="1"/>
          <p:nvPr/>
        </p:nvSpPr>
        <p:spPr>
          <a:xfrm>
            <a:off x="7248525" y="1914525"/>
            <a:ext cx="4029073" cy="3139321"/>
          </a:xfrm>
          <a:prstGeom prst="rect">
            <a:avLst/>
          </a:prstGeom>
          <a:noFill/>
        </p:spPr>
        <p:txBody>
          <a:bodyPr wrap="square" rtlCol="0">
            <a:spAutoFit/>
          </a:bodyPr>
          <a:lstStyle/>
          <a:p>
            <a:pPr marL="285750" indent="-285750">
              <a:buFont typeface="Arial" panose="020B0604020202020204" pitchFamily="34" charset="0"/>
              <a:buChar char="•"/>
            </a:pPr>
            <a:r>
              <a:rPr lang="en-US" dirty="0">
                <a:effectLst/>
              </a:rPr>
              <a:t>If you do not already have a social security number (SSN), you can apply for it at the same time as you apply for your EAD card.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effectLst/>
              </a:rPr>
              <a:t>Do NOT apply again if you already hav</a:t>
            </a:r>
            <a:r>
              <a:rPr lang="en-US" dirty="0"/>
              <a:t>e an SSN.</a:t>
            </a:r>
          </a:p>
          <a:p>
            <a:pPr marL="285750" indent="-285750">
              <a:buFont typeface="Arial" panose="020B0604020202020204" pitchFamily="34" charset="0"/>
              <a:buChar char="•"/>
            </a:pPr>
            <a:endParaRPr lang="en-US" dirty="0">
              <a:effectLst/>
            </a:endParaRPr>
          </a:p>
          <a:p>
            <a:pPr marL="285750" indent="-285750">
              <a:buFont typeface="Arial" panose="020B0604020202020204" pitchFamily="34" charset="0"/>
              <a:buChar char="•"/>
            </a:pPr>
            <a:r>
              <a:rPr lang="en-US" dirty="0"/>
              <a:t>If you have lost your card, y</a:t>
            </a:r>
            <a:r>
              <a:rPr lang="en-US" dirty="0">
                <a:effectLst/>
              </a:rPr>
              <a:t>ou apply for a replacement </a:t>
            </a:r>
            <a:r>
              <a:rPr lang="en-US" dirty="0"/>
              <a:t>card through a local SSA office.  </a:t>
            </a:r>
            <a:r>
              <a:rPr lang="en-US" dirty="0">
                <a:effectLst/>
              </a:rPr>
              <a:t> </a:t>
            </a:r>
            <a:endParaRPr lang="en-US" dirty="0"/>
          </a:p>
        </p:txBody>
      </p:sp>
    </p:spTree>
    <p:extLst>
      <p:ext uri="{BB962C8B-B14F-4D97-AF65-F5344CB8AC3E}">
        <p14:creationId xmlns:p14="http://schemas.microsoft.com/office/powerpoint/2010/main" val="4168724785"/>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fld id="{F343A32A-436A-8143-8894-653E98457856}" type="slidenum">
              <a:rPr lang="en-US" smtClean="0"/>
              <a:pPr/>
              <a:t>37</a:t>
            </a:fld>
            <a:endParaRPr lang="en-US" dirty="0"/>
          </a:p>
        </p:txBody>
      </p:sp>
      <p:sp>
        <p:nvSpPr>
          <p:cNvPr id="2" name="Title"/>
          <p:cNvSpPr>
            <a:spLocks noGrp="1"/>
          </p:cNvSpPr>
          <p:nvPr>
            <p:ph type="title"/>
          </p:nvPr>
        </p:nvSpPr>
        <p:spPr>
          <a:xfrm>
            <a:off x="627322" y="170122"/>
            <a:ext cx="10958622" cy="648584"/>
          </a:xfrm>
        </p:spPr>
        <p:txBody>
          <a:bodyPr/>
          <a:lstStyle/>
          <a:p>
            <a:r>
              <a:rPr lang="en-US" sz="3600" dirty="0">
                <a:solidFill>
                  <a:srgbClr val="E25414"/>
                </a:solidFill>
              </a:rPr>
              <a:t>If filing the I-765 online </a:t>
            </a: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 Placeholder 4"/>
          <p:cNvSpPr>
            <a:spLocks noGrp="1"/>
          </p:cNvSpPr>
          <p:nvPr>
            <p:ph type="body" sz="quarter" idx="19"/>
          </p:nvPr>
        </p:nvSpPr>
        <p:spPr>
          <a:xfrm>
            <a:off x="823296" y="818706"/>
            <a:ext cx="10762648" cy="5010594"/>
          </a:xfrm>
        </p:spPr>
        <p:txBody>
          <a:bodyPr/>
          <a:lstStyle/>
          <a:p>
            <a:pPr marL="457200" indent="-457200">
              <a:lnSpc>
                <a:spcPct val="80000"/>
              </a:lnSpc>
              <a:buFont typeface="Arial" panose="020B0604020202020204" pitchFamily="34" charset="0"/>
              <a:buChar char="•"/>
            </a:pPr>
            <a:endParaRPr lang="en-US" altLang="en-US" sz="2800" dirty="0">
              <a:solidFill>
                <a:schemeClr val="tx1">
                  <a:lumMod val="75000"/>
                  <a:lumOff val="25000"/>
                </a:schemeClr>
              </a:solidFill>
              <a:cs typeface="Tahoma" panose="020B0604030504040204" pitchFamily="34" charset="0"/>
            </a:endParaRPr>
          </a:p>
          <a:p>
            <a:pPr>
              <a:lnSpc>
                <a:spcPct val="80000"/>
              </a:lnSpc>
            </a:pPr>
            <a:r>
              <a:rPr lang="en-US" altLang="en-US" sz="2800" dirty="0">
                <a:solidFill>
                  <a:schemeClr val="tx1">
                    <a:lumMod val="75000"/>
                    <a:lumOff val="25000"/>
                  </a:schemeClr>
                </a:solidFill>
                <a:cs typeface="Tahoma" panose="020B0604030504040204" pitchFamily="34" charset="0"/>
              </a:rPr>
              <a:t> </a:t>
            </a: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spcBef>
                <a:spcPct val="0"/>
              </a:spcBef>
              <a:buFont typeface="Wingdings" panose="05000000000000000000" pitchFamily="2" charset="2"/>
              <a:buChar char="v"/>
            </a:pPr>
            <a:endParaRPr lang="en-US" altLang="en-US" dirty="0">
              <a:latin typeface="Tahoma" panose="020B0604030504040204" pitchFamily="34" charset="0"/>
              <a:ea typeface="Tahoma" panose="020B0604030504040204" pitchFamily="34" charset="0"/>
              <a:cs typeface="Tahoma" panose="020B0604030504040204" pitchFamily="34" charset="0"/>
            </a:endParaRPr>
          </a:p>
          <a:p>
            <a:pPr>
              <a:lnSpc>
                <a:spcPct val="80000"/>
              </a:lnSpc>
            </a:pPr>
            <a:r>
              <a:rPr lang="en-US" altLang="en-US" b="1" dirty="0">
                <a:latin typeface="Tahoma" panose="020B0604030504040204" pitchFamily="34" charset="0"/>
                <a:cs typeface="Tahoma" panose="020B0604030504040204" pitchFamily="34" charset="0"/>
              </a:rPr>
              <a:t> </a:t>
            </a:r>
          </a:p>
          <a:p>
            <a:endParaRPr lang="en-US" dirty="0"/>
          </a:p>
        </p:txBody>
      </p:sp>
      <p:pic>
        <p:nvPicPr>
          <p:cNvPr id="9" name="Picture 8" descr="Graphical user interface, text, application&#10;&#10;Description automatically generated">
            <a:extLst>
              <a:ext uri="{FF2B5EF4-FFF2-40B4-BE49-F238E27FC236}">
                <a16:creationId xmlns:a16="http://schemas.microsoft.com/office/drawing/2014/main" id="{D2254F1E-8CF0-4347-8647-F4375611F2B3}"/>
              </a:ext>
            </a:extLst>
          </p:cNvPr>
          <p:cNvPicPr>
            <a:picLocks noChangeAspect="1"/>
          </p:cNvPicPr>
          <p:nvPr/>
        </p:nvPicPr>
        <p:blipFill>
          <a:blip r:embed="rId3"/>
          <a:stretch>
            <a:fillRect/>
          </a:stretch>
        </p:blipFill>
        <p:spPr>
          <a:xfrm>
            <a:off x="971775" y="895350"/>
            <a:ext cx="5733825" cy="5143944"/>
          </a:xfrm>
          <a:prstGeom prst="rect">
            <a:avLst/>
          </a:prstGeom>
        </p:spPr>
      </p:pic>
      <p:sp>
        <p:nvSpPr>
          <p:cNvPr id="10" name="TextBox 9">
            <a:extLst>
              <a:ext uri="{FF2B5EF4-FFF2-40B4-BE49-F238E27FC236}">
                <a16:creationId xmlns:a16="http://schemas.microsoft.com/office/drawing/2014/main" id="{BDBE173E-3AF0-4D4E-BE4A-F4BA5C5308E5}"/>
              </a:ext>
            </a:extLst>
          </p:cNvPr>
          <p:cNvSpPr txBox="1"/>
          <p:nvPr/>
        </p:nvSpPr>
        <p:spPr>
          <a:xfrm>
            <a:off x="7315200" y="895351"/>
            <a:ext cx="4053504" cy="4031873"/>
          </a:xfrm>
          <a:prstGeom prst="rect">
            <a:avLst/>
          </a:prstGeom>
          <a:noFill/>
        </p:spPr>
        <p:txBody>
          <a:bodyPr wrap="square" rtlCol="0">
            <a:spAutoFit/>
          </a:bodyPr>
          <a:lstStyle/>
          <a:p>
            <a:pPr marL="285750" indent="-285750">
              <a:buFont typeface="Arial" panose="020B0604020202020204" pitchFamily="34" charset="0"/>
              <a:buChar char="•"/>
            </a:pPr>
            <a:r>
              <a:rPr lang="en-US" sz="1600" dirty="0">
                <a:effectLst/>
              </a:rPr>
              <a:t>Before moving to payment, the application will check for errors and notify you if you  need to edit your response. </a:t>
            </a:r>
          </a:p>
          <a:p>
            <a:pPr marL="285750" indent="-285750">
              <a:buFont typeface="Arial" panose="020B0604020202020204" pitchFamily="34" charset="0"/>
              <a:buChar char="•"/>
            </a:pPr>
            <a:r>
              <a:rPr lang="en-US" sz="1600" dirty="0">
                <a:effectLst/>
              </a:rPr>
              <a:t>It will </a:t>
            </a:r>
            <a:r>
              <a:rPr lang="en-US" sz="1600" b="1" u="sng" dirty="0">
                <a:effectLst/>
              </a:rPr>
              <a:t>NOT</a:t>
            </a:r>
            <a:r>
              <a:rPr lang="en-US" sz="1600" dirty="0">
                <a:effectLst/>
              </a:rPr>
              <a:t> check your answers for accuracy – you must make sure that the data you provided in your application is correct. An “error” simply means you may have missed something on the application or formatted something incorrectly. </a:t>
            </a:r>
          </a:p>
          <a:p>
            <a:pPr marL="285750" indent="-285750">
              <a:buFont typeface="Arial" panose="020B0604020202020204" pitchFamily="34" charset="0"/>
              <a:buChar char="•"/>
            </a:pPr>
            <a:r>
              <a:rPr lang="en-US" sz="1600" dirty="0">
                <a:effectLst/>
              </a:rPr>
              <a:t>If an error is </a:t>
            </a:r>
            <a:r>
              <a:rPr lang="en-US" sz="1600" dirty="0">
                <a:solidFill>
                  <a:srgbClr val="FF0000"/>
                </a:solidFill>
                <a:effectLst/>
              </a:rPr>
              <a:t>highlighted in red</a:t>
            </a:r>
            <a:r>
              <a:rPr lang="en-US" sz="1600" dirty="0">
                <a:effectLst/>
              </a:rPr>
              <a:t>, it </a:t>
            </a:r>
            <a:r>
              <a:rPr lang="en-US" sz="1600" dirty="0">
                <a:solidFill>
                  <a:srgbClr val="FF0000"/>
                </a:solidFill>
                <a:effectLst/>
              </a:rPr>
              <a:t>must be corrected</a:t>
            </a:r>
            <a:r>
              <a:rPr lang="en-US" sz="1600" dirty="0">
                <a:effectLst/>
              </a:rPr>
              <a:t> before you can submit your application. </a:t>
            </a:r>
          </a:p>
          <a:p>
            <a:pPr marL="285750" indent="-285750">
              <a:buFont typeface="Arial" panose="020B0604020202020204" pitchFamily="34" charset="0"/>
              <a:buChar char="•"/>
            </a:pPr>
            <a:r>
              <a:rPr lang="en-US" sz="1600" dirty="0">
                <a:effectLst/>
              </a:rPr>
              <a:t>A </a:t>
            </a:r>
            <a:r>
              <a:rPr lang="en-US" sz="1600" dirty="0">
                <a:effectLst/>
                <a:highlight>
                  <a:srgbClr val="FFFF00"/>
                </a:highlight>
              </a:rPr>
              <a:t>“yellow” error </a:t>
            </a:r>
            <a:r>
              <a:rPr lang="en-US" sz="1600" dirty="0">
                <a:effectLst/>
              </a:rPr>
              <a:t>calls your attention to something that </a:t>
            </a:r>
            <a:r>
              <a:rPr lang="en-US" sz="1600" dirty="0">
                <a:effectLst/>
                <a:highlight>
                  <a:srgbClr val="FFFF00"/>
                </a:highlight>
              </a:rPr>
              <a:t>may need correction</a:t>
            </a:r>
            <a:r>
              <a:rPr lang="en-US" sz="1600" dirty="0">
                <a:effectLst/>
              </a:rPr>
              <a:t>. Review it to make sure your information is correct. </a:t>
            </a:r>
            <a:endParaRPr lang="en-US" sz="1600" dirty="0"/>
          </a:p>
        </p:txBody>
      </p:sp>
    </p:spTree>
    <p:extLst>
      <p:ext uri="{BB962C8B-B14F-4D97-AF65-F5344CB8AC3E}">
        <p14:creationId xmlns:p14="http://schemas.microsoft.com/office/powerpoint/2010/main" val="1041569489"/>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fld id="{F343A32A-436A-8143-8894-653E98457856}" type="slidenum">
              <a:rPr lang="en-US" smtClean="0"/>
              <a:pPr/>
              <a:t>38</a:t>
            </a:fld>
            <a:endParaRPr lang="en-US" dirty="0"/>
          </a:p>
        </p:txBody>
      </p:sp>
      <p:sp>
        <p:nvSpPr>
          <p:cNvPr id="2" name="Title"/>
          <p:cNvSpPr>
            <a:spLocks noGrp="1"/>
          </p:cNvSpPr>
          <p:nvPr>
            <p:ph type="title"/>
          </p:nvPr>
        </p:nvSpPr>
        <p:spPr>
          <a:xfrm>
            <a:off x="818146" y="241887"/>
            <a:ext cx="10916653" cy="648584"/>
          </a:xfrm>
        </p:spPr>
        <p:txBody>
          <a:bodyPr/>
          <a:lstStyle/>
          <a:p>
            <a:r>
              <a:rPr lang="en-US" sz="3600" dirty="0">
                <a:solidFill>
                  <a:srgbClr val="E25414"/>
                </a:solidFill>
              </a:rPr>
              <a:t>DO NOT SUBMIT YOUR APPLICATION TO USCIS</a:t>
            </a: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 Placeholder 4"/>
          <p:cNvSpPr>
            <a:spLocks noGrp="1"/>
          </p:cNvSpPr>
          <p:nvPr>
            <p:ph type="body" sz="quarter" idx="19"/>
          </p:nvPr>
        </p:nvSpPr>
        <p:spPr>
          <a:xfrm>
            <a:off x="972151" y="3153669"/>
            <a:ext cx="10762648" cy="3149490"/>
          </a:xfrm>
        </p:spPr>
        <p:txBody>
          <a:bodyPr/>
          <a:lstStyle/>
          <a:p>
            <a:pPr marL="285750" indent="-285750">
              <a:lnSpc>
                <a:spcPct val="80000"/>
              </a:lnSpc>
              <a:buFont typeface="Arial" panose="020B0604020202020204" pitchFamily="34" charset="0"/>
              <a:buChar char="•"/>
            </a:pPr>
            <a:r>
              <a:rPr lang="en-US" altLang="en-US" sz="2000" dirty="0">
                <a:solidFill>
                  <a:schemeClr val="tx1">
                    <a:lumMod val="75000"/>
                    <a:lumOff val="25000"/>
                  </a:schemeClr>
                </a:solidFill>
                <a:cs typeface="Tahoma" panose="020B0604030504040204" pitchFamily="34" charset="0"/>
              </a:rPr>
              <a:t>Save a draft of your I-765 for review at the Center for International Services </a:t>
            </a:r>
          </a:p>
          <a:p>
            <a:pPr marL="285750" indent="-285750">
              <a:lnSpc>
                <a:spcPct val="80000"/>
              </a:lnSpc>
              <a:buFont typeface="Arial" panose="020B0604020202020204" pitchFamily="34" charset="0"/>
              <a:buChar char="•"/>
            </a:pPr>
            <a:r>
              <a:rPr lang="en-US" altLang="en-US" sz="2000" dirty="0">
                <a:solidFill>
                  <a:schemeClr val="tx1">
                    <a:lumMod val="75000"/>
                    <a:lumOff val="25000"/>
                  </a:schemeClr>
                </a:solidFill>
                <a:cs typeface="Tahoma" panose="020B0604030504040204" pitchFamily="34" charset="0"/>
              </a:rPr>
              <a:t>Come to the Center for International Services for Processing of your OPT application</a:t>
            </a:r>
          </a:p>
          <a:p>
            <a:pPr marL="285750" indent="-285750">
              <a:lnSpc>
                <a:spcPct val="80000"/>
              </a:lnSpc>
              <a:buFont typeface="Arial" panose="020B0604020202020204" pitchFamily="34" charset="0"/>
              <a:buChar char="•"/>
            </a:pPr>
            <a:r>
              <a:rPr lang="en-US" altLang="en-US" sz="2000" dirty="0">
                <a:solidFill>
                  <a:schemeClr val="tx1">
                    <a:lumMod val="75000"/>
                    <a:lumOff val="25000"/>
                  </a:schemeClr>
                </a:solidFill>
                <a:cs typeface="Tahoma" panose="020B0604030504040204" pitchFamily="34" charset="0"/>
              </a:rPr>
              <a:t>Processing is done on a walk-in basis (first come, first served) on:</a:t>
            </a:r>
          </a:p>
          <a:p>
            <a:pPr marL="914400" lvl="1" indent="-457200">
              <a:lnSpc>
                <a:spcPct val="80000"/>
              </a:lnSpc>
              <a:buFont typeface="Arial" panose="020B0604020202020204" pitchFamily="34" charset="0"/>
              <a:buChar char="•"/>
            </a:pPr>
            <a:r>
              <a:rPr lang="en-US" altLang="en-US" sz="1800" dirty="0">
                <a:solidFill>
                  <a:schemeClr val="tx1">
                    <a:lumMod val="75000"/>
                    <a:lumOff val="25000"/>
                  </a:schemeClr>
                </a:solidFill>
                <a:cs typeface="Tahoma" panose="020B0604030504040204" pitchFamily="34" charset="0"/>
              </a:rPr>
              <a:t>Mondays from 3 pm to 5 pm</a:t>
            </a:r>
          </a:p>
          <a:p>
            <a:pPr marL="914400" lvl="1" indent="-457200">
              <a:lnSpc>
                <a:spcPct val="80000"/>
              </a:lnSpc>
              <a:buFont typeface="Arial" panose="020B0604020202020204" pitchFamily="34" charset="0"/>
              <a:buChar char="•"/>
            </a:pPr>
            <a:r>
              <a:rPr lang="en-US" altLang="en-US" sz="1800" dirty="0">
                <a:solidFill>
                  <a:schemeClr val="tx1">
                    <a:lumMod val="75000"/>
                    <a:lumOff val="25000"/>
                  </a:schemeClr>
                </a:solidFill>
                <a:cs typeface="Tahoma" panose="020B0604030504040204" pitchFamily="34" charset="0"/>
              </a:rPr>
              <a:t>Thursdays from 10 am to 12 noon</a:t>
            </a:r>
          </a:p>
          <a:p>
            <a:pPr marL="914400" lvl="1" indent="-457200">
              <a:lnSpc>
                <a:spcPct val="80000"/>
              </a:lnSpc>
              <a:buFont typeface="Arial" panose="020B0604020202020204" pitchFamily="34" charset="0"/>
              <a:buChar char="•"/>
            </a:pPr>
            <a:r>
              <a:rPr lang="en-US" altLang="en-US" sz="1800" dirty="0">
                <a:solidFill>
                  <a:schemeClr val="tx1">
                    <a:lumMod val="75000"/>
                    <a:lumOff val="25000"/>
                  </a:schemeClr>
                </a:solidFill>
                <a:cs typeface="Tahoma" panose="020B0604030504040204" pitchFamily="34" charset="0"/>
              </a:rPr>
              <a:t>Between February and May (to accommodate the large number of May graduates) processing increases to 4 days per week:</a:t>
            </a:r>
          </a:p>
          <a:p>
            <a:pPr marL="1371600" lvl="2" indent="-457200">
              <a:lnSpc>
                <a:spcPct val="80000"/>
              </a:lnSpc>
              <a:buFont typeface="Arial" panose="020B0604020202020204" pitchFamily="34" charset="0"/>
              <a:buChar char="•"/>
            </a:pPr>
            <a:r>
              <a:rPr lang="en-US" altLang="en-US" sz="1800" dirty="0">
                <a:solidFill>
                  <a:schemeClr val="tx1">
                    <a:lumMod val="75000"/>
                    <a:lumOff val="25000"/>
                  </a:schemeClr>
                </a:solidFill>
                <a:cs typeface="Tahoma" panose="020B0604030504040204" pitchFamily="34" charset="0"/>
              </a:rPr>
              <a:t>Mondays, Tuesdays and Wednesdays from 3 pm-5 pm </a:t>
            </a:r>
          </a:p>
          <a:p>
            <a:pPr marL="1371600" lvl="2" indent="-457200">
              <a:lnSpc>
                <a:spcPct val="80000"/>
              </a:lnSpc>
              <a:buFont typeface="Arial" panose="020B0604020202020204" pitchFamily="34" charset="0"/>
              <a:buChar char="•"/>
            </a:pPr>
            <a:r>
              <a:rPr lang="en-US" altLang="en-US" sz="1800" dirty="0">
                <a:solidFill>
                  <a:schemeClr val="tx1">
                    <a:lumMod val="75000"/>
                    <a:lumOff val="25000"/>
                  </a:schemeClr>
                </a:solidFill>
                <a:cs typeface="Tahoma" panose="020B0604030504040204" pitchFamily="34" charset="0"/>
              </a:rPr>
              <a:t>Thursdays from 10 am-12 noon</a:t>
            </a:r>
            <a:endParaRPr lang="en-US" altLang="en-US" sz="1800" b="1" dirty="0">
              <a:solidFill>
                <a:schemeClr val="tx1"/>
              </a:solidFill>
              <a:cs typeface="Tahoma" panose="020B0604030504040204" pitchFamily="34" charset="0"/>
            </a:endParaRPr>
          </a:p>
          <a:p>
            <a:pPr>
              <a:lnSpc>
                <a:spcPct val="80000"/>
              </a:lnSpc>
            </a:pPr>
            <a:endParaRPr lang="en-US" altLang="en-US" sz="2800" b="1" dirty="0">
              <a:solidFill>
                <a:schemeClr val="tx1"/>
              </a:solidFill>
              <a:latin typeface="Tahoma" panose="020B0604030504040204" pitchFamily="34" charset="0"/>
              <a:cs typeface="Tahoma" panose="020B0604030504040204" pitchFamily="34" charset="0"/>
            </a:endParaRPr>
          </a:p>
          <a:p>
            <a:pPr>
              <a:lnSpc>
                <a:spcPct val="80000"/>
              </a:lnSpc>
            </a:pPr>
            <a:endParaRPr lang="en-US" altLang="en-US" b="1" dirty="0">
              <a:solidFill>
                <a:schemeClr val="tx1"/>
              </a:solidFill>
              <a:latin typeface="Tahoma" panose="020B0604030504040204" pitchFamily="34" charset="0"/>
              <a:cs typeface="Tahoma" panose="020B0604030504040204" pitchFamily="34" charset="0"/>
            </a:endParaRPr>
          </a:p>
          <a:p>
            <a:pPr>
              <a:lnSpc>
                <a:spcPct val="80000"/>
              </a:lnSpc>
              <a:spcBef>
                <a:spcPct val="0"/>
              </a:spcBef>
              <a:buFont typeface="Wingdings" panose="05000000000000000000" pitchFamily="2" charset="2"/>
              <a:buChar char="v"/>
            </a:pPr>
            <a:endParaRPr lang="en-US" altLang="en-US" dirty="0">
              <a:latin typeface="Tahoma" panose="020B0604030504040204" pitchFamily="34" charset="0"/>
              <a:ea typeface="Tahoma" panose="020B0604030504040204" pitchFamily="34" charset="0"/>
              <a:cs typeface="Tahoma" panose="020B0604030504040204" pitchFamily="34" charset="0"/>
            </a:endParaRPr>
          </a:p>
          <a:p>
            <a:pPr>
              <a:lnSpc>
                <a:spcPct val="80000"/>
              </a:lnSpc>
            </a:pPr>
            <a:r>
              <a:rPr lang="en-US" altLang="en-US" b="1" dirty="0">
                <a:latin typeface="Tahoma" panose="020B0604030504040204" pitchFamily="34" charset="0"/>
                <a:cs typeface="Tahoma" panose="020B0604030504040204" pitchFamily="34" charset="0"/>
              </a:rPr>
              <a:t> </a:t>
            </a:r>
          </a:p>
          <a:p>
            <a:endParaRPr lang="en-US" dirty="0"/>
          </a:p>
        </p:txBody>
      </p:sp>
      <p:pic>
        <p:nvPicPr>
          <p:cNvPr id="6" name="Picture 5">
            <a:extLst>
              <a:ext uri="{FF2B5EF4-FFF2-40B4-BE49-F238E27FC236}">
                <a16:creationId xmlns:a16="http://schemas.microsoft.com/office/drawing/2014/main" id="{3351E151-BB11-4DAA-94DE-3ABB11479F35}"/>
              </a:ext>
            </a:extLst>
          </p:cNvPr>
          <p:cNvPicPr>
            <a:picLocks noChangeAspect="1"/>
          </p:cNvPicPr>
          <p:nvPr/>
        </p:nvPicPr>
        <p:blipFill>
          <a:blip r:embed="rId3"/>
          <a:stretch>
            <a:fillRect/>
          </a:stretch>
        </p:blipFill>
        <p:spPr>
          <a:xfrm>
            <a:off x="5319732" y="961000"/>
            <a:ext cx="1913480" cy="1913480"/>
          </a:xfrm>
          <a:prstGeom prst="rect">
            <a:avLst/>
          </a:prstGeom>
        </p:spPr>
      </p:pic>
    </p:spTree>
    <p:extLst>
      <p:ext uri="{BB962C8B-B14F-4D97-AF65-F5344CB8AC3E}">
        <p14:creationId xmlns:p14="http://schemas.microsoft.com/office/powerpoint/2010/main" val="2175256701"/>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343A32A-436A-8143-8894-653E98457856}" type="slidenum">
              <a:rPr lang="en-US" smtClean="0"/>
              <a:pPr/>
              <a:t>39</a:t>
            </a:fld>
            <a:endParaRPr lang="en-US" dirty="0"/>
          </a:p>
        </p:txBody>
      </p:sp>
      <p:sp>
        <p:nvSpPr>
          <p:cNvPr id="3" name="Title 2"/>
          <p:cNvSpPr>
            <a:spLocks noGrp="1"/>
          </p:cNvSpPr>
          <p:nvPr>
            <p:ph type="title"/>
          </p:nvPr>
        </p:nvSpPr>
        <p:spPr/>
        <p:txBody>
          <a:bodyPr/>
          <a:lstStyle/>
          <a:p>
            <a:r>
              <a:rPr lang="en-US" dirty="0">
                <a:solidFill>
                  <a:srgbClr val="E25414"/>
                </a:solidFill>
              </a:rPr>
              <a:t>Recommendation for OPT-on new I-20</a:t>
            </a:r>
            <a:endParaRPr lang="en-US" dirty="0"/>
          </a:p>
        </p:txBody>
      </p:sp>
      <p:sp>
        <p:nvSpPr>
          <p:cNvPr id="6" name="Text Placeholder 5"/>
          <p:cNvSpPr>
            <a:spLocks noGrp="1"/>
          </p:cNvSpPr>
          <p:nvPr>
            <p:ph type="body" sz="quarter" idx="18"/>
          </p:nvPr>
        </p:nvSpPr>
        <p:spPr/>
        <p:txBody>
          <a:bodyPr/>
          <a:lstStyle/>
          <a:p>
            <a:r>
              <a:rPr lang="en-US" dirty="0"/>
              <a:t>Center for International Services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0207" y="1467828"/>
            <a:ext cx="10058400" cy="4273555"/>
          </a:xfrm>
          <a:prstGeom prst="rect">
            <a:avLst/>
          </a:prstGeom>
        </p:spPr>
      </p:pic>
    </p:spTree>
    <p:extLst>
      <p:ext uri="{BB962C8B-B14F-4D97-AF65-F5344CB8AC3E}">
        <p14:creationId xmlns:p14="http://schemas.microsoft.com/office/powerpoint/2010/main" val="41952206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343A32A-436A-8143-8894-653E98457856}" type="slidenum">
              <a:rPr lang="en-US" smtClean="0"/>
              <a:pPr/>
              <a:t>4</a:t>
            </a:fld>
            <a:endParaRPr lang="en-US" dirty="0"/>
          </a:p>
        </p:txBody>
      </p:sp>
      <p:sp>
        <p:nvSpPr>
          <p:cNvPr id="3" name="Title 2"/>
          <p:cNvSpPr>
            <a:spLocks noGrp="1"/>
          </p:cNvSpPr>
          <p:nvPr>
            <p:ph type="title"/>
          </p:nvPr>
        </p:nvSpPr>
        <p:spPr/>
        <p:txBody>
          <a:bodyPr/>
          <a:lstStyle/>
          <a:p>
            <a:r>
              <a:rPr lang="en-US" dirty="0"/>
              <a:t>What Makes OPT Optional?</a:t>
            </a:r>
          </a:p>
        </p:txBody>
      </p:sp>
      <p:sp>
        <p:nvSpPr>
          <p:cNvPr id="7" name="Text Placeholder 6"/>
          <p:cNvSpPr>
            <a:spLocks noGrp="1"/>
          </p:cNvSpPr>
          <p:nvPr>
            <p:ph type="body" sz="quarter" idx="22"/>
          </p:nvPr>
        </p:nvSpPr>
        <p:spPr/>
        <p:txBody>
          <a:bodyPr/>
          <a:lstStyle/>
          <a:p>
            <a:r>
              <a:rPr lang="en-US" dirty="0"/>
              <a:t>Center for International Services</a:t>
            </a:r>
          </a:p>
        </p:txBody>
      </p:sp>
      <p:sp>
        <p:nvSpPr>
          <p:cNvPr id="4" name="Rectangle 3"/>
          <p:cNvSpPr/>
          <p:nvPr/>
        </p:nvSpPr>
        <p:spPr>
          <a:xfrm>
            <a:off x="1066800" y="1135144"/>
            <a:ext cx="10668000" cy="3108543"/>
          </a:xfrm>
          <a:prstGeom prst="rect">
            <a:avLst/>
          </a:prstGeom>
        </p:spPr>
        <p:txBody>
          <a:bodyPr wrap="square">
            <a:spAutoFit/>
          </a:bodyPr>
          <a:lstStyle/>
          <a:p>
            <a:pPr marL="285750" indent="-285750">
              <a:buFont typeface="Arial" panose="020B0604020202020204" pitchFamily="34" charset="0"/>
              <a:buChar char="•"/>
            </a:pPr>
            <a:r>
              <a:rPr lang="en-US" sz="2800" dirty="0">
                <a:solidFill>
                  <a:schemeClr val="tx1">
                    <a:lumMod val="75000"/>
                    <a:lumOff val="25000"/>
                  </a:schemeClr>
                </a:solidFill>
              </a:rPr>
              <a:t>You are not required to do it, you do not have to apply for OPT</a:t>
            </a:r>
          </a:p>
          <a:p>
            <a:endParaRPr lang="en-US" sz="2800" dirty="0">
              <a:solidFill>
                <a:schemeClr val="tx1">
                  <a:lumMod val="75000"/>
                  <a:lumOff val="25000"/>
                </a:schemeClr>
              </a:solidFill>
            </a:endParaRPr>
          </a:p>
          <a:p>
            <a:pPr marL="285750" indent="-285750">
              <a:buFont typeface="Arial" panose="020B0604020202020204" pitchFamily="34" charset="0"/>
              <a:buChar char="•"/>
            </a:pPr>
            <a:r>
              <a:rPr lang="en-US" sz="2800" dirty="0">
                <a:solidFill>
                  <a:schemeClr val="tx1">
                    <a:lumMod val="75000"/>
                    <a:lumOff val="25000"/>
                  </a:schemeClr>
                </a:solidFill>
              </a:rPr>
              <a:t>You have some choice about when you can apply for it </a:t>
            </a:r>
          </a:p>
          <a:p>
            <a:endParaRPr lang="en-US" sz="2800" dirty="0">
              <a:solidFill>
                <a:schemeClr val="tx1">
                  <a:lumMod val="75000"/>
                  <a:lumOff val="25000"/>
                </a:schemeClr>
              </a:solidFill>
            </a:endParaRPr>
          </a:p>
          <a:p>
            <a:pPr marL="285750" indent="-285750">
              <a:buFont typeface="Arial" panose="020B0604020202020204" pitchFamily="34" charset="0"/>
              <a:buChar char="•"/>
            </a:pPr>
            <a:r>
              <a:rPr lang="en-US" sz="2800" dirty="0">
                <a:solidFill>
                  <a:schemeClr val="tx1">
                    <a:lumMod val="75000"/>
                    <a:lumOff val="25000"/>
                  </a:schemeClr>
                </a:solidFill>
              </a:rPr>
              <a:t>It is not something required for your degree or a course you can register for in your curriculum; you would use Curricular Practical Training (</a:t>
            </a:r>
            <a:r>
              <a:rPr lang="en-US" sz="2800" dirty="0" err="1">
                <a:solidFill>
                  <a:schemeClr val="tx1">
                    <a:lumMod val="75000"/>
                    <a:lumOff val="25000"/>
                  </a:schemeClr>
                </a:solidFill>
              </a:rPr>
              <a:t>CPT</a:t>
            </a:r>
            <a:r>
              <a:rPr lang="en-US" sz="2800" dirty="0">
                <a:solidFill>
                  <a:schemeClr val="tx1">
                    <a:lumMod val="75000"/>
                    <a:lumOff val="25000"/>
                  </a:schemeClr>
                </a:solidFill>
              </a:rPr>
              <a:t>) for that </a:t>
            </a:r>
          </a:p>
        </p:txBody>
      </p:sp>
    </p:spTree>
    <p:extLst>
      <p:ext uri="{BB962C8B-B14F-4D97-AF65-F5344CB8AC3E}">
        <p14:creationId xmlns:p14="http://schemas.microsoft.com/office/powerpoint/2010/main" val="3283073579"/>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fld id="{F343A32A-436A-8143-8894-653E98457856}" type="slidenum">
              <a:rPr lang="en-US" smtClean="0"/>
              <a:pPr/>
              <a:t>40</a:t>
            </a:fld>
            <a:endParaRPr lang="en-US" dirty="0"/>
          </a:p>
        </p:txBody>
      </p:sp>
      <p:sp>
        <p:nvSpPr>
          <p:cNvPr id="2" name="Title"/>
          <p:cNvSpPr>
            <a:spLocks noGrp="1"/>
          </p:cNvSpPr>
          <p:nvPr>
            <p:ph type="title"/>
          </p:nvPr>
        </p:nvSpPr>
        <p:spPr>
          <a:xfrm>
            <a:off x="654518" y="170122"/>
            <a:ext cx="10931426" cy="648584"/>
          </a:xfrm>
        </p:spPr>
        <p:txBody>
          <a:bodyPr/>
          <a:lstStyle/>
          <a:p>
            <a:r>
              <a:rPr lang="en-US" sz="3600" dirty="0">
                <a:solidFill>
                  <a:srgbClr val="E25414"/>
                </a:solidFill>
              </a:rPr>
              <a:t>Your application will also require digital files of:</a:t>
            </a: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 Placeholder 4"/>
          <p:cNvSpPr>
            <a:spLocks noGrp="1"/>
          </p:cNvSpPr>
          <p:nvPr>
            <p:ph type="body" sz="quarter" idx="19"/>
          </p:nvPr>
        </p:nvSpPr>
        <p:spPr>
          <a:xfrm>
            <a:off x="972152" y="818706"/>
            <a:ext cx="5330325" cy="5366728"/>
          </a:xfrm>
        </p:spPr>
        <p:txBody>
          <a:bodyPr/>
          <a:lstStyle/>
          <a:p>
            <a:pPr marL="914400" lvl="1" indent="-457200">
              <a:lnSpc>
                <a:spcPct val="80000"/>
              </a:lnSpc>
              <a:buFont typeface="Arial" panose="020B0604020202020204" pitchFamily="34" charset="0"/>
              <a:buChar char="•"/>
            </a:pPr>
            <a:endParaRPr lang="en-US" altLang="en-US" sz="2000" dirty="0">
              <a:solidFill>
                <a:schemeClr val="tx1">
                  <a:lumMod val="75000"/>
                  <a:lumOff val="25000"/>
                </a:schemeClr>
              </a:solidFill>
              <a:cs typeface="Tahoma" panose="020B0604030504040204" pitchFamily="34" charset="0"/>
            </a:endParaRPr>
          </a:p>
          <a:p>
            <a:pPr marL="914400" lvl="1" indent="-457200">
              <a:lnSpc>
                <a:spcPct val="80000"/>
              </a:lnSpc>
              <a:buFont typeface="Arial" panose="020B0604020202020204" pitchFamily="34" charset="0"/>
              <a:buChar char="•"/>
            </a:pPr>
            <a:endParaRPr lang="en-US" altLang="en-US" sz="2000" dirty="0">
              <a:solidFill>
                <a:schemeClr val="tx1">
                  <a:lumMod val="75000"/>
                  <a:lumOff val="25000"/>
                </a:schemeClr>
              </a:solidFill>
              <a:cs typeface="Tahoma" panose="020B0604030504040204" pitchFamily="34" charset="0"/>
            </a:endParaRPr>
          </a:p>
          <a:p>
            <a:pPr marL="914400" lvl="1" indent="-457200">
              <a:lnSpc>
                <a:spcPct val="80000"/>
              </a:lnSpc>
              <a:buFont typeface="Arial" panose="020B0604020202020204" pitchFamily="34" charset="0"/>
              <a:buChar char="•"/>
            </a:pPr>
            <a:r>
              <a:rPr lang="en-US" altLang="en-US" sz="1600" dirty="0">
                <a:solidFill>
                  <a:schemeClr val="tx1">
                    <a:lumMod val="75000"/>
                    <a:lumOff val="25000"/>
                  </a:schemeClr>
                </a:solidFill>
                <a:cs typeface="Tahoma" panose="020B0604030504040204" pitchFamily="34" charset="0"/>
              </a:rPr>
              <a:t>your passport biodata page</a:t>
            </a:r>
          </a:p>
          <a:p>
            <a:pPr marL="914400" lvl="1" indent="-457200">
              <a:lnSpc>
                <a:spcPct val="80000"/>
              </a:lnSpc>
              <a:buFont typeface="Arial" panose="020B0604020202020204" pitchFamily="34" charset="0"/>
              <a:buChar char="•"/>
            </a:pPr>
            <a:endParaRPr lang="en-US" altLang="en-US" sz="1600" dirty="0">
              <a:solidFill>
                <a:schemeClr val="tx1">
                  <a:lumMod val="75000"/>
                  <a:lumOff val="25000"/>
                </a:schemeClr>
              </a:solidFill>
              <a:cs typeface="Tahoma" panose="020B0604030504040204" pitchFamily="34" charset="0"/>
            </a:endParaRPr>
          </a:p>
          <a:p>
            <a:pPr marL="914400" lvl="1" indent="-457200">
              <a:lnSpc>
                <a:spcPct val="80000"/>
              </a:lnSpc>
              <a:buFont typeface="Arial" panose="020B0604020202020204" pitchFamily="34" charset="0"/>
              <a:buChar char="•"/>
            </a:pPr>
            <a:r>
              <a:rPr lang="en-US" altLang="en-US" sz="1600" dirty="0">
                <a:solidFill>
                  <a:schemeClr val="tx1">
                    <a:lumMod val="75000"/>
                    <a:lumOff val="25000"/>
                  </a:schemeClr>
                </a:solidFill>
                <a:cs typeface="Tahoma" panose="020B0604030504040204" pitchFamily="34" charset="0"/>
              </a:rPr>
              <a:t>your most recent U.S. visa</a:t>
            </a:r>
          </a:p>
          <a:p>
            <a:pPr lvl="1">
              <a:lnSpc>
                <a:spcPct val="80000"/>
              </a:lnSpc>
            </a:pPr>
            <a:endParaRPr lang="en-US" altLang="en-US" sz="1600" dirty="0">
              <a:solidFill>
                <a:schemeClr val="tx1">
                  <a:lumMod val="75000"/>
                  <a:lumOff val="25000"/>
                </a:schemeClr>
              </a:solidFill>
              <a:cs typeface="Tahoma" panose="020B0604030504040204" pitchFamily="34" charset="0"/>
            </a:endParaRPr>
          </a:p>
          <a:p>
            <a:pPr marL="914400" lvl="1" indent="-457200">
              <a:lnSpc>
                <a:spcPct val="80000"/>
              </a:lnSpc>
              <a:buFont typeface="Arial" panose="020B0604020202020204" pitchFamily="34" charset="0"/>
              <a:buChar char="•"/>
            </a:pPr>
            <a:r>
              <a:rPr lang="en-US" altLang="en-US" sz="1600" dirty="0">
                <a:solidFill>
                  <a:schemeClr val="tx1">
                    <a:lumMod val="75000"/>
                    <a:lumOff val="25000"/>
                  </a:schemeClr>
                </a:solidFill>
                <a:cs typeface="Tahoma" panose="020B0604030504040204" pitchFamily="34" charset="0"/>
              </a:rPr>
              <a:t>your I-94 Arrival/Departure Record if you have one in your passport or print out your most recent I-94 Arrival Record</a:t>
            </a:r>
          </a:p>
          <a:p>
            <a:pPr lvl="1">
              <a:lnSpc>
                <a:spcPct val="80000"/>
              </a:lnSpc>
            </a:pPr>
            <a:r>
              <a:rPr lang="en-US" altLang="en-US" sz="1600" dirty="0">
                <a:solidFill>
                  <a:schemeClr val="tx1">
                    <a:lumMod val="75000"/>
                    <a:lumOff val="25000"/>
                  </a:schemeClr>
                </a:solidFill>
                <a:cs typeface="Tahoma" panose="020B0604030504040204" pitchFamily="34" charset="0"/>
              </a:rPr>
              <a:t> </a:t>
            </a:r>
          </a:p>
          <a:p>
            <a:pPr marL="914400" lvl="1" indent="-457200">
              <a:lnSpc>
                <a:spcPct val="80000"/>
              </a:lnSpc>
              <a:buFont typeface="Arial" panose="020B0604020202020204" pitchFamily="34" charset="0"/>
              <a:buChar char="•"/>
            </a:pPr>
            <a:r>
              <a:rPr lang="en-US" altLang="en-US" sz="1600" dirty="0">
                <a:solidFill>
                  <a:schemeClr val="tx1">
                    <a:lumMod val="75000"/>
                    <a:lumOff val="25000"/>
                  </a:schemeClr>
                </a:solidFill>
                <a:cs typeface="Tahoma" panose="020B0604030504040204" pitchFamily="34" charset="0"/>
              </a:rPr>
              <a:t>the new I-20 recommending OPT signed by you on the bottom of page one</a:t>
            </a:r>
          </a:p>
          <a:p>
            <a:pPr marL="914400" lvl="1" indent="-457200">
              <a:lnSpc>
                <a:spcPct val="80000"/>
              </a:lnSpc>
              <a:buFont typeface="Arial" panose="020B0604020202020204" pitchFamily="34" charset="0"/>
              <a:buChar char="•"/>
            </a:pPr>
            <a:endParaRPr lang="en-US" altLang="en-US" sz="1600" dirty="0">
              <a:solidFill>
                <a:schemeClr val="tx1">
                  <a:lumMod val="75000"/>
                  <a:lumOff val="25000"/>
                </a:schemeClr>
              </a:solidFill>
              <a:cs typeface="Tahoma" panose="020B0604030504040204" pitchFamily="34" charset="0"/>
            </a:endParaRPr>
          </a:p>
          <a:p>
            <a:pPr marL="914400" lvl="1" indent="-457200">
              <a:lnSpc>
                <a:spcPct val="80000"/>
              </a:lnSpc>
              <a:buFont typeface="Arial" panose="020B0604020202020204" pitchFamily="34" charset="0"/>
              <a:buChar char="•"/>
            </a:pPr>
            <a:r>
              <a:rPr lang="en-US" altLang="en-US" sz="1600">
                <a:solidFill>
                  <a:schemeClr val="tx1">
                    <a:lumMod val="75000"/>
                    <a:lumOff val="25000"/>
                  </a:schemeClr>
                </a:solidFill>
                <a:cs typeface="Tahoma" panose="020B0604030504040204" pitchFamily="34" charset="0"/>
              </a:rPr>
              <a:t>any previous I-20 with CPT authorization </a:t>
            </a:r>
          </a:p>
          <a:p>
            <a:pPr lvl="1">
              <a:lnSpc>
                <a:spcPct val="80000"/>
              </a:lnSpc>
            </a:pPr>
            <a:endParaRPr lang="en-US" altLang="en-US" sz="1600" dirty="0">
              <a:solidFill>
                <a:schemeClr val="tx1">
                  <a:lumMod val="75000"/>
                  <a:lumOff val="25000"/>
                </a:schemeClr>
              </a:solidFill>
              <a:cs typeface="Tahoma" panose="020B0604030504040204" pitchFamily="34" charset="0"/>
            </a:endParaRPr>
          </a:p>
          <a:p>
            <a:pPr marL="914400" lvl="1" indent="-457200">
              <a:lnSpc>
                <a:spcPct val="80000"/>
              </a:lnSpc>
              <a:buFont typeface="Arial" panose="020B0604020202020204" pitchFamily="34" charset="0"/>
              <a:buChar char="•"/>
            </a:pPr>
            <a:r>
              <a:rPr lang="en-US" altLang="en-US" sz="1600" dirty="0">
                <a:solidFill>
                  <a:schemeClr val="tx1">
                    <a:lumMod val="75000"/>
                    <a:lumOff val="25000"/>
                  </a:schemeClr>
                </a:solidFill>
                <a:cs typeface="Tahoma" panose="020B0604030504040204" pitchFamily="34" charset="0"/>
              </a:rPr>
              <a:t>any previous Employment Authorization Document (EAD) from USCIS if you have had employment authorization in the past</a:t>
            </a:r>
            <a:r>
              <a:rPr lang="en-US" sz="1600" kern="0" dirty="0">
                <a:solidFill>
                  <a:schemeClr val="tx1">
                    <a:lumMod val="75000"/>
                    <a:lumOff val="25000"/>
                  </a:schemeClr>
                </a:solidFill>
                <a:cs typeface="Tahoma" pitchFamily="34" charset="0"/>
              </a:rPr>
              <a:t> (e.g., OPT for previous degree)</a:t>
            </a:r>
          </a:p>
          <a:p>
            <a:pPr lvl="1">
              <a:lnSpc>
                <a:spcPct val="80000"/>
              </a:lnSpc>
            </a:pPr>
            <a:endParaRPr lang="en-US" sz="2000" kern="0" dirty="0">
              <a:solidFill>
                <a:schemeClr val="tx1">
                  <a:lumMod val="75000"/>
                  <a:lumOff val="25000"/>
                </a:schemeClr>
              </a:solidFill>
              <a:cs typeface="Tahoma" pitchFamily="34" charset="0"/>
            </a:endParaRPr>
          </a:p>
        </p:txBody>
      </p:sp>
      <p:pic>
        <p:nvPicPr>
          <p:cNvPr id="6" name="Picture 5"/>
          <p:cNvPicPr>
            <a:picLocks noChangeAspect="1"/>
          </p:cNvPicPr>
          <p:nvPr/>
        </p:nvPicPr>
        <p:blipFill>
          <a:blip r:embed="rId3"/>
          <a:stretch>
            <a:fillRect/>
          </a:stretch>
        </p:blipFill>
        <p:spPr>
          <a:xfrm>
            <a:off x="6302477" y="967626"/>
            <a:ext cx="2654948" cy="1904192"/>
          </a:xfrm>
          <a:prstGeom prst="rect">
            <a:avLst/>
          </a:prstGeom>
        </p:spPr>
      </p:pic>
      <p:pic>
        <p:nvPicPr>
          <p:cNvPr id="7" name="Picture 6"/>
          <p:cNvPicPr>
            <a:picLocks noChangeAspect="1"/>
          </p:cNvPicPr>
          <p:nvPr/>
        </p:nvPicPr>
        <p:blipFill>
          <a:blip r:embed="rId4"/>
          <a:stretch>
            <a:fillRect/>
          </a:stretch>
        </p:blipFill>
        <p:spPr>
          <a:xfrm>
            <a:off x="8181020" y="1441300"/>
            <a:ext cx="3249560" cy="2217347"/>
          </a:xfrm>
          <a:prstGeom prst="rect">
            <a:avLst/>
          </a:prstGeom>
        </p:spPr>
      </p:pic>
      <p:grpSp>
        <p:nvGrpSpPr>
          <p:cNvPr id="13" name="Group 12"/>
          <p:cNvGrpSpPr/>
          <p:nvPr/>
        </p:nvGrpSpPr>
        <p:grpSpPr>
          <a:xfrm>
            <a:off x="6302477" y="2549973"/>
            <a:ext cx="5448959" cy="3486710"/>
            <a:chOff x="6302477" y="2549973"/>
            <a:chExt cx="5448959" cy="3486710"/>
          </a:xfrm>
        </p:grpSpPr>
        <p:pic>
          <p:nvPicPr>
            <p:cNvPr id="11" name="Picture 10"/>
            <p:cNvPicPr>
              <a:picLocks noChangeAspect="1"/>
            </p:cNvPicPr>
            <p:nvPr/>
          </p:nvPicPr>
          <p:blipFill rotWithShape="1">
            <a:blip r:embed="rId5"/>
            <a:srcRect l="4532" t="-476" r="4473" b="476"/>
            <a:stretch/>
          </p:blipFill>
          <p:spPr>
            <a:xfrm>
              <a:off x="6302477" y="2549973"/>
              <a:ext cx="4083930" cy="3285881"/>
            </a:xfrm>
            <a:prstGeom prst="rect">
              <a:avLst/>
            </a:prstGeom>
          </p:spPr>
        </p:pic>
        <p:pic>
          <p:nvPicPr>
            <p:cNvPr id="12" name="Picture 11"/>
            <p:cNvPicPr>
              <a:picLocks noChangeAspect="1"/>
            </p:cNvPicPr>
            <p:nvPr/>
          </p:nvPicPr>
          <p:blipFill>
            <a:blip r:embed="rId6"/>
            <a:stretch>
              <a:fillRect/>
            </a:stretch>
          </p:blipFill>
          <p:spPr>
            <a:xfrm>
              <a:off x="8843948" y="3831145"/>
              <a:ext cx="2907488" cy="2205538"/>
            </a:xfrm>
            <a:prstGeom prst="rect">
              <a:avLst/>
            </a:prstGeom>
          </p:spPr>
        </p:pic>
      </p:grpSp>
      <p:pic>
        <p:nvPicPr>
          <p:cNvPr id="14" name="Picture 13"/>
          <p:cNvPicPr>
            <a:picLocks noChangeAspect="1"/>
          </p:cNvPicPr>
          <p:nvPr/>
        </p:nvPicPr>
        <p:blipFill>
          <a:blip r:embed="rId7"/>
          <a:stretch>
            <a:fillRect/>
          </a:stretch>
        </p:blipFill>
        <p:spPr>
          <a:xfrm>
            <a:off x="6235337" y="4264870"/>
            <a:ext cx="5603007" cy="1908834"/>
          </a:xfrm>
          <a:prstGeom prst="rect">
            <a:avLst/>
          </a:prstGeom>
        </p:spPr>
      </p:pic>
    </p:spTree>
    <p:extLst>
      <p:ext uri="{BB962C8B-B14F-4D97-AF65-F5344CB8AC3E}">
        <p14:creationId xmlns:p14="http://schemas.microsoft.com/office/powerpoint/2010/main" val="6208709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fld id="{F343A32A-436A-8143-8894-653E98457856}" type="slidenum">
              <a:rPr lang="en-US" smtClean="0"/>
              <a:pPr/>
              <a:t>41</a:t>
            </a:fld>
            <a:endParaRPr lang="en-US" dirty="0"/>
          </a:p>
        </p:txBody>
      </p:sp>
      <p:sp>
        <p:nvSpPr>
          <p:cNvPr id="2" name="Title"/>
          <p:cNvSpPr>
            <a:spLocks noGrp="1"/>
          </p:cNvSpPr>
          <p:nvPr>
            <p:ph type="title"/>
          </p:nvPr>
        </p:nvSpPr>
        <p:spPr>
          <a:xfrm>
            <a:off x="627322" y="170122"/>
            <a:ext cx="10958622" cy="648584"/>
          </a:xfrm>
        </p:spPr>
        <p:txBody>
          <a:bodyPr/>
          <a:lstStyle/>
          <a:p>
            <a:r>
              <a:rPr lang="en-US" sz="3600" dirty="0">
                <a:solidFill>
                  <a:srgbClr val="E25414"/>
                </a:solidFill>
              </a:rPr>
              <a:t>If filing the I-765 online </a:t>
            </a: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 Placeholder 4"/>
          <p:cNvSpPr>
            <a:spLocks noGrp="1"/>
          </p:cNvSpPr>
          <p:nvPr>
            <p:ph type="body" sz="quarter" idx="19"/>
          </p:nvPr>
        </p:nvSpPr>
        <p:spPr>
          <a:xfrm>
            <a:off x="823296" y="818706"/>
            <a:ext cx="10762648" cy="5010594"/>
          </a:xfrm>
        </p:spPr>
        <p:txBody>
          <a:bodyPr/>
          <a:lstStyle/>
          <a:p>
            <a:pPr marL="457200" indent="-457200">
              <a:lnSpc>
                <a:spcPct val="80000"/>
              </a:lnSpc>
              <a:buFont typeface="Arial" panose="020B0604020202020204" pitchFamily="34" charset="0"/>
              <a:buChar char="•"/>
            </a:pPr>
            <a:endParaRPr lang="en-US" altLang="en-US" sz="2800" dirty="0">
              <a:solidFill>
                <a:schemeClr val="tx1">
                  <a:lumMod val="75000"/>
                  <a:lumOff val="25000"/>
                </a:schemeClr>
              </a:solidFill>
              <a:cs typeface="Tahoma" panose="020B0604030504040204" pitchFamily="34" charset="0"/>
            </a:endParaRPr>
          </a:p>
          <a:p>
            <a:pPr>
              <a:lnSpc>
                <a:spcPct val="80000"/>
              </a:lnSpc>
            </a:pPr>
            <a:r>
              <a:rPr lang="en-US" altLang="en-US" sz="2800" dirty="0">
                <a:solidFill>
                  <a:schemeClr val="tx1">
                    <a:lumMod val="75000"/>
                    <a:lumOff val="25000"/>
                  </a:schemeClr>
                </a:solidFill>
                <a:cs typeface="Tahoma" panose="020B0604030504040204" pitchFamily="34" charset="0"/>
              </a:rPr>
              <a:t> </a:t>
            </a: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spcBef>
                <a:spcPct val="0"/>
              </a:spcBef>
              <a:buFont typeface="Wingdings" panose="05000000000000000000" pitchFamily="2" charset="2"/>
              <a:buChar char="v"/>
            </a:pPr>
            <a:endParaRPr lang="en-US" altLang="en-US" dirty="0">
              <a:latin typeface="Tahoma" panose="020B0604030504040204" pitchFamily="34" charset="0"/>
              <a:ea typeface="Tahoma" panose="020B0604030504040204" pitchFamily="34" charset="0"/>
              <a:cs typeface="Tahoma" panose="020B0604030504040204" pitchFamily="34" charset="0"/>
            </a:endParaRPr>
          </a:p>
          <a:p>
            <a:pPr>
              <a:lnSpc>
                <a:spcPct val="80000"/>
              </a:lnSpc>
            </a:pPr>
            <a:r>
              <a:rPr lang="en-US" altLang="en-US" b="1" dirty="0">
                <a:latin typeface="Tahoma" panose="020B0604030504040204" pitchFamily="34" charset="0"/>
                <a:cs typeface="Tahoma" panose="020B0604030504040204" pitchFamily="34" charset="0"/>
              </a:rPr>
              <a:t> </a:t>
            </a:r>
          </a:p>
          <a:p>
            <a:endParaRPr lang="en-US" dirty="0"/>
          </a:p>
        </p:txBody>
      </p:sp>
      <p:pic>
        <p:nvPicPr>
          <p:cNvPr id="7" name="Picture 6" descr="A picture containing graphical user interface&#10;&#10;Description automatically generated">
            <a:extLst>
              <a:ext uri="{FF2B5EF4-FFF2-40B4-BE49-F238E27FC236}">
                <a16:creationId xmlns:a16="http://schemas.microsoft.com/office/drawing/2014/main" id="{CC1200B9-DB86-4830-9E46-BDF2F7350974}"/>
              </a:ext>
            </a:extLst>
          </p:cNvPr>
          <p:cNvPicPr>
            <a:picLocks noChangeAspect="1"/>
          </p:cNvPicPr>
          <p:nvPr/>
        </p:nvPicPr>
        <p:blipFill>
          <a:blip r:embed="rId3"/>
          <a:stretch>
            <a:fillRect/>
          </a:stretch>
        </p:blipFill>
        <p:spPr>
          <a:xfrm>
            <a:off x="643197" y="905691"/>
            <a:ext cx="5890953" cy="5176136"/>
          </a:xfrm>
          <a:prstGeom prst="rect">
            <a:avLst/>
          </a:prstGeom>
        </p:spPr>
      </p:pic>
      <p:sp>
        <p:nvSpPr>
          <p:cNvPr id="10" name="TextBox 9">
            <a:extLst>
              <a:ext uri="{FF2B5EF4-FFF2-40B4-BE49-F238E27FC236}">
                <a16:creationId xmlns:a16="http://schemas.microsoft.com/office/drawing/2014/main" id="{3A2C55C4-6A49-4304-B571-DC514C0E734A}"/>
              </a:ext>
            </a:extLst>
          </p:cNvPr>
          <p:cNvSpPr txBox="1"/>
          <p:nvPr/>
        </p:nvSpPr>
        <p:spPr>
          <a:xfrm>
            <a:off x="6714249" y="1228725"/>
            <a:ext cx="4871695" cy="2862322"/>
          </a:xfrm>
          <a:prstGeom prst="rect">
            <a:avLst/>
          </a:prstGeom>
          <a:noFill/>
        </p:spPr>
        <p:txBody>
          <a:bodyPr wrap="square" rtlCol="0">
            <a:spAutoFit/>
          </a:bodyPr>
          <a:lstStyle/>
          <a:p>
            <a:pPr marL="285750" indent="-285750">
              <a:buFont typeface="Arial" panose="020B0604020202020204" pitchFamily="34" charset="0"/>
              <a:buChar char="•"/>
            </a:pPr>
            <a:r>
              <a:rPr lang="en-US" dirty="0">
                <a:effectLst/>
              </a:rPr>
              <a:t>We recommend that you do not take pictures of your documents.</a:t>
            </a:r>
          </a:p>
          <a:p>
            <a:endParaRPr lang="en-US" dirty="0">
              <a:effectLst/>
            </a:endParaRPr>
          </a:p>
          <a:p>
            <a:pPr marL="285750" indent="-285750">
              <a:buFont typeface="Arial" panose="020B0604020202020204" pitchFamily="34" charset="0"/>
              <a:buChar char="•"/>
            </a:pPr>
            <a:r>
              <a:rPr lang="en-US" dirty="0"/>
              <a:t>S</a:t>
            </a:r>
            <a:r>
              <a:rPr lang="en-US" dirty="0">
                <a:effectLst/>
              </a:rPr>
              <a:t>can your documents from a scanner/copier machine and upload “clean” clearly-legible PDFs:</a:t>
            </a:r>
          </a:p>
          <a:p>
            <a:pPr marL="742950" lvl="1" indent="-285750">
              <a:buFont typeface="Arial" panose="020B0604020202020204" pitchFamily="34" charset="0"/>
              <a:buChar char="•"/>
            </a:pPr>
            <a:r>
              <a:rPr lang="en-US" dirty="0"/>
              <a:t>no </a:t>
            </a:r>
            <a:r>
              <a:rPr lang="en-US" dirty="0">
                <a:effectLst/>
              </a:rPr>
              <a:t>shadows</a:t>
            </a:r>
          </a:p>
          <a:p>
            <a:pPr marL="742950" lvl="1" indent="-285750">
              <a:buFont typeface="Arial" panose="020B0604020202020204" pitchFamily="34" charset="0"/>
              <a:buChar char="•"/>
            </a:pPr>
            <a:r>
              <a:rPr lang="en-US" dirty="0">
                <a:effectLst/>
              </a:rPr>
              <a:t>nothing in the “background</a:t>
            </a:r>
          </a:p>
          <a:p>
            <a:pPr marL="1200150" lvl="2" indent="-285750">
              <a:buFont typeface="Arial" panose="020B0604020202020204" pitchFamily="34" charset="0"/>
              <a:buChar char="•"/>
            </a:pPr>
            <a:r>
              <a:rPr lang="en-US" dirty="0">
                <a:effectLst/>
              </a:rPr>
              <a:t>no fingers, tabletops, other paperwork, etc.</a:t>
            </a:r>
            <a:endParaRPr lang="en-US" dirty="0"/>
          </a:p>
        </p:txBody>
      </p:sp>
    </p:spTree>
    <p:extLst>
      <p:ext uri="{BB962C8B-B14F-4D97-AF65-F5344CB8AC3E}">
        <p14:creationId xmlns:p14="http://schemas.microsoft.com/office/powerpoint/2010/main" val="765918488"/>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fld id="{F343A32A-436A-8143-8894-653E98457856}" type="slidenum">
              <a:rPr lang="en-US" smtClean="0"/>
              <a:pPr/>
              <a:t>42</a:t>
            </a:fld>
            <a:endParaRPr lang="en-US" dirty="0"/>
          </a:p>
        </p:txBody>
      </p:sp>
      <p:sp>
        <p:nvSpPr>
          <p:cNvPr id="2" name="Title"/>
          <p:cNvSpPr>
            <a:spLocks noGrp="1"/>
          </p:cNvSpPr>
          <p:nvPr>
            <p:ph type="title"/>
          </p:nvPr>
        </p:nvSpPr>
        <p:spPr>
          <a:xfrm>
            <a:off x="627322" y="170122"/>
            <a:ext cx="10958622" cy="648584"/>
          </a:xfrm>
        </p:spPr>
        <p:txBody>
          <a:bodyPr/>
          <a:lstStyle/>
          <a:p>
            <a:r>
              <a:rPr lang="en-US" sz="3600" dirty="0">
                <a:solidFill>
                  <a:srgbClr val="E25414"/>
                </a:solidFill>
              </a:rPr>
              <a:t>Log back into your Online I-765</a:t>
            </a: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 Placeholder 4"/>
          <p:cNvSpPr>
            <a:spLocks noGrp="1"/>
          </p:cNvSpPr>
          <p:nvPr>
            <p:ph type="body" sz="quarter" idx="19"/>
          </p:nvPr>
        </p:nvSpPr>
        <p:spPr>
          <a:xfrm>
            <a:off x="823296" y="818706"/>
            <a:ext cx="10762648" cy="5010594"/>
          </a:xfrm>
        </p:spPr>
        <p:txBody>
          <a:bodyPr/>
          <a:lstStyle/>
          <a:p>
            <a:pPr marL="457200" indent="-457200">
              <a:lnSpc>
                <a:spcPct val="80000"/>
              </a:lnSpc>
              <a:buFont typeface="Arial" panose="020B0604020202020204" pitchFamily="34" charset="0"/>
              <a:buChar char="•"/>
            </a:pPr>
            <a:endParaRPr lang="en-US" altLang="en-US" sz="2800" dirty="0">
              <a:solidFill>
                <a:schemeClr val="tx1">
                  <a:lumMod val="75000"/>
                  <a:lumOff val="25000"/>
                </a:schemeClr>
              </a:solidFill>
              <a:cs typeface="Tahoma" panose="020B0604030504040204" pitchFamily="34" charset="0"/>
            </a:endParaRPr>
          </a:p>
          <a:p>
            <a:pPr>
              <a:lnSpc>
                <a:spcPct val="80000"/>
              </a:lnSpc>
            </a:pPr>
            <a:r>
              <a:rPr lang="en-US" altLang="en-US" sz="2800" dirty="0">
                <a:solidFill>
                  <a:schemeClr val="tx1">
                    <a:lumMod val="75000"/>
                    <a:lumOff val="25000"/>
                  </a:schemeClr>
                </a:solidFill>
                <a:cs typeface="Tahoma" panose="020B0604030504040204" pitchFamily="34" charset="0"/>
              </a:rPr>
              <a:t> </a:t>
            </a: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spcBef>
                <a:spcPct val="0"/>
              </a:spcBef>
              <a:buFont typeface="Wingdings" panose="05000000000000000000" pitchFamily="2" charset="2"/>
              <a:buChar char="v"/>
            </a:pPr>
            <a:endParaRPr lang="en-US" altLang="en-US" dirty="0">
              <a:latin typeface="Tahoma" panose="020B0604030504040204" pitchFamily="34" charset="0"/>
              <a:ea typeface="Tahoma" panose="020B0604030504040204" pitchFamily="34" charset="0"/>
              <a:cs typeface="Tahoma" panose="020B0604030504040204" pitchFamily="34" charset="0"/>
            </a:endParaRPr>
          </a:p>
          <a:p>
            <a:pPr>
              <a:lnSpc>
                <a:spcPct val="80000"/>
              </a:lnSpc>
            </a:pPr>
            <a:r>
              <a:rPr lang="en-US" altLang="en-US" b="1" dirty="0">
                <a:latin typeface="Tahoma" panose="020B0604030504040204" pitchFamily="34" charset="0"/>
                <a:cs typeface="Tahoma" panose="020B0604030504040204" pitchFamily="34" charset="0"/>
              </a:rPr>
              <a:t> </a:t>
            </a:r>
          </a:p>
          <a:p>
            <a:endParaRPr lang="en-US" dirty="0"/>
          </a:p>
        </p:txBody>
      </p:sp>
      <p:pic>
        <p:nvPicPr>
          <p:cNvPr id="8" name="Picture 7" descr="Graphical user interface&#10;&#10;Description automatically generated">
            <a:extLst>
              <a:ext uri="{FF2B5EF4-FFF2-40B4-BE49-F238E27FC236}">
                <a16:creationId xmlns:a16="http://schemas.microsoft.com/office/drawing/2014/main" id="{112DF794-846D-4C90-A2A3-6425008F92A6}"/>
              </a:ext>
            </a:extLst>
          </p:cNvPr>
          <p:cNvPicPr>
            <a:picLocks noChangeAspect="1"/>
          </p:cNvPicPr>
          <p:nvPr/>
        </p:nvPicPr>
        <p:blipFill>
          <a:blip r:embed="rId3"/>
          <a:stretch>
            <a:fillRect/>
          </a:stretch>
        </p:blipFill>
        <p:spPr>
          <a:xfrm>
            <a:off x="823297" y="1566602"/>
            <a:ext cx="5929928" cy="3724795"/>
          </a:xfrm>
          <a:prstGeom prst="rect">
            <a:avLst/>
          </a:prstGeom>
        </p:spPr>
      </p:pic>
      <p:sp>
        <p:nvSpPr>
          <p:cNvPr id="10" name="TextBox 9">
            <a:extLst>
              <a:ext uri="{FF2B5EF4-FFF2-40B4-BE49-F238E27FC236}">
                <a16:creationId xmlns:a16="http://schemas.microsoft.com/office/drawing/2014/main" id="{6AFD4ABF-B87A-457F-AEF5-5E92C6C8959E}"/>
              </a:ext>
            </a:extLst>
          </p:cNvPr>
          <p:cNvSpPr txBox="1"/>
          <p:nvPr/>
        </p:nvSpPr>
        <p:spPr>
          <a:xfrm>
            <a:off x="7324725" y="1714500"/>
            <a:ext cx="2623131" cy="3139321"/>
          </a:xfrm>
          <a:prstGeom prst="rect">
            <a:avLst/>
          </a:prstGeom>
          <a:noFill/>
        </p:spPr>
        <p:txBody>
          <a:bodyPr wrap="square" rtlCol="0">
            <a:spAutoFit/>
          </a:bodyPr>
          <a:lstStyle/>
          <a:p>
            <a:pPr marL="285750" indent="-285750">
              <a:buFont typeface="Arial" panose="020B0604020202020204" pitchFamily="34" charset="0"/>
              <a:buChar char="•"/>
            </a:pPr>
            <a:r>
              <a:rPr lang="en-US" dirty="0">
                <a:effectLst/>
              </a:rPr>
              <a:t>Sign the I-765 electronically.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effectLst/>
              </a:rPr>
              <a:t>Upload the required  documents.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effectLst/>
              </a:rPr>
              <a:t>You will then be directed to pay.gov to pay your application fee by credit or debit card.</a:t>
            </a:r>
            <a:endParaRPr lang="en-US" dirty="0"/>
          </a:p>
        </p:txBody>
      </p:sp>
    </p:spTree>
    <p:extLst>
      <p:ext uri="{BB962C8B-B14F-4D97-AF65-F5344CB8AC3E}">
        <p14:creationId xmlns:p14="http://schemas.microsoft.com/office/powerpoint/2010/main" val="3652889426"/>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343A32A-436A-8143-8894-653E98457856}" type="slidenum">
              <a:rPr lang="en-US" smtClean="0"/>
              <a:pPr/>
              <a:t>43</a:t>
            </a:fld>
            <a:endParaRPr lang="en-US" dirty="0"/>
          </a:p>
        </p:txBody>
      </p:sp>
      <p:sp>
        <p:nvSpPr>
          <p:cNvPr id="7" name="Title 6"/>
          <p:cNvSpPr>
            <a:spLocks noGrp="1"/>
          </p:cNvSpPr>
          <p:nvPr>
            <p:ph type="title"/>
          </p:nvPr>
        </p:nvSpPr>
        <p:spPr>
          <a:xfrm>
            <a:off x="596766" y="134754"/>
            <a:ext cx="10230722" cy="554590"/>
          </a:xfrm>
        </p:spPr>
        <p:txBody>
          <a:bodyPr/>
          <a:lstStyle/>
          <a:p>
            <a:r>
              <a:rPr lang="en-US" sz="3600" dirty="0">
                <a:solidFill>
                  <a:srgbClr val="E25414"/>
                </a:solidFill>
              </a:rPr>
              <a:t>Cancelling or Withdrawing an OPT Application</a:t>
            </a:r>
            <a:br>
              <a:rPr lang="en-US" sz="3600" dirty="0">
                <a:solidFill>
                  <a:srgbClr val="E25414"/>
                </a:solidFill>
              </a:rPr>
            </a:br>
            <a:endParaRPr lang="en-US" sz="3600" dirty="0">
              <a:solidFill>
                <a:srgbClr val="E25414"/>
              </a:solidFill>
            </a:endParaRPr>
          </a:p>
        </p:txBody>
      </p:sp>
      <p:sp>
        <p:nvSpPr>
          <p:cNvPr id="8" name="Text Placeholder 7"/>
          <p:cNvSpPr>
            <a:spLocks noGrp="1"/>
          </p:cNvSpPr>
          <p:nvPr>
            <p:ph type="body" sz="quarter" idx="18"/>
          </p:nvPr>
        </p:nvSpPr>
        <p:spPr/>
        <p:txBody>
          <a:bodyPr/>
          <a:lstStyle/>
          <a:p>
            <a:r>
              <a:rPr lang="en-US" dirty="0"/>
              <a:t>Center for International Services</a:t>
            </a:r>
          </a:p>
        </p:txBody>
      </p:sp>
      <p:sp>
        <p:nvSpPr>
          <p:cNvPr id="3" name="Rectangle 2"/>
          <p:cNvSpPr/>
          <p:nvPr/>
        </p:nvSpPr>
        <p:spPr>
          <a:xfrm>
            <a:off x="933450" y="923924"/>
            <a:ext cx="10192912" cy="3843488"/>
          </a:xfrm>
          <a:prstGeom prst="rect">
            <a:avLst/>
          </a:prstGeom>
        </p:spPr>
        <p:txBody>
          <a:bodyPr wrap="square">
            <a:spAutoFit/>
          </a:bodyPr>
          <a:lstStyle/>
          <a:p>
            <a:pPr>
              <a:lnSpc>
                <a:spcPct val="80000"/>
              </a:lnSpc>
            </a:pPr>
            <a:endParaRPr lang="en-US" altLang="en-US" sz="2400" b="1" dirty="0">
              <a:cs typeface="Tahoma" panose="020B0604030504040204" pitchFamily="34" charset="0"/>
            </a:endParaRPr>
          </a:p>
          <a:p>
            <a:pPr>
              <a:lnSpc>
                <a:spcPct val="80000"/>
              </a:lnSpc>
            </a:pPr>
            <a:r>
              <a:rPr lang="en-US" altLang="en-US" sz="2800" dirty="0">
                <a:solidFill>
                  <a:schemeClr val="tx1">
                    <a:lumMod val="75000"/>
                    <a:lumOff val="25000"/>
                  </a:schemeClr>
                </a:solidFill>
                <a:cs typeface="Tahoma" panose="020B0604030504040204" pitchFamily="34" charset="0"/>
              </a:rPr>
              <a:t>In what circumstances might I think about cancelling or withdrawing my application?</a:t>
            </a:r>
          </a:p>
          <a:p>
            <a:pPr>
              <a:lnSpc>
                <a:spcPct val="80000"/>
              </a:lnSpc>
            </a:pPr>
            <a:endParaRPr lang="en-US" altLang="en-US" sz="2800" dirty="0">
              <a:solidFill>
                <a:schemeClr val="tx1">
                  <a:lumMod val="75000"/>
                  <a:lumOff val="25000"/>
                </a:schemeClr>
              </a:solidFill>
              <a:cs typeface="Tahoma" panose="020B0604030504040204" pitchFamily="34" charset="0"/>
            </a:endParaRPr>
          </a:p>
          <a:p>
            <a:pPr marL="914400" lvl="1" indent="-457200">
              <a:lnSpc>
                <a:spcPct val="80000"/>
              </a:lnSpc>
              <a:buFont typeface="Arial" panose="020B0604020202020204" pitchFamily="34" charset="0"/>
              <a:buChar char="•"/>
            </a:pPr>
            <a:r>
              <a:rPr lang="en-US" altLang="en-US" sz="2800" dirty="0">
                <a:solidFill>
                  <a:schemeClr val="tx1">
                    <a:lumMod val="75000"/>
                    <a:lumOff val="25000"/>
                  </a:schemeClr>
                </a:solidFill>
                <a:cs typeface="Tahoma" panose="020B0604030504040204" pitchFamily="34" charset="0"/>
              </a:rPr>
              <a:t>You learn that you will not be graduating</a:t>
            </a:r>
          </a:p>
          <a:p>
            <a:pPr marL="914400" lvl="1" indent="-457200">
              <a:lnSpc>
                <a:spcPct val="80000"/>
              </a:lnSpc>
              <a:buFont typeface="Arial" panose="020B0604020202020204" pitchFamily="34" charset="0"/>
              <a:buChar char="•"/>
            </a:pPr>
            <a:r>
              <a:rPr lang="en-US" altLang="en-US" sz="2800" dirty="0">
                <a:solidFill>
                  <a:schemeClr val="tx1">
                    <a:lumMod val="75000"/>
                    <a:lumOff val="25000"/>
                  </a:schemeClr>
                </a:solidFill>
                <a:cs typeface="Tahoma" panose="020B0604030504040204" pitchFamily="34" charset="0"/>
              </a:rPr>
              <a:t>You decide to continue for another degree</a:t>
            </a:r>
          </a:p>
          <a:p>
            <a:pPr marL="914400" lvl="1" indent="-457200">
              <a:lnSpc>
                <a:spcPct val="80000"/>
              </a:lnSpc>
              <a:buFont typeface="Arial" panose="020B0604020202020204" pitchFamily="34" charset="0"/>
              <a:buChar char="•"/>
            </a:pPr>
            <a:r>
              <a:rPr lang="en-US" altLang="en-US" sz="2800" dirty="0">
                <a:solidFill>
                  <a:schemeClr val="tx1">
                    <a:lumMod val="75000"/>
                    <a:lumOff val="25000"/>
                  </a:schemeClr>
                </a:solidFill>
                <a:cs typeface="Tahoma" panose="020B0604030504040204" pitchFamily="34" charset="0"/>
              </a:rPr>
              <a:t>You decide to leave the U.S.</a:t>
            </a:r>
          </a:p>
          <a:p>
            <a:pPr>
              <a:lnSpc>
                <a:spcPct val="80000"/>
              </a:lnSpc>
            </a:pPr>
            <a:endParaRPr lang="en-US" altLang="en-US" sz="2800" dirty="0">
              <a:solidFill>
                <a:schemeClr val="tx1">
                  <a:lumMod val="75000"/>
                  <a:lumOff val="25000"/>
                </a:schemeClr>
              </a:solidFill>
              <a:cs typeface="Tahoma" panose="020B0604030504040204" pitchFamily="34" charset="0"/>
            </a:endParaRPr>
          </a:p>
          <a:p>
            <a:pPr>
              <a:lnSpc>
                <a:spcPct val="80000"/>
              </a:lnSpc>
            </a:pPr>
            <a:r>
              <a:rPr lang="en-US" altLang="en-US" sz="2800" dirty="0">
                <a:solidFill>
                  <a:schemeClr val="tx1">
                    <a:lumMod val="75000"/>
                    <a:lumOff val="25000"/>
                  </a:schemeClr>
                </a:solidFill>
                <a:cs typeface="Tahoma" panose="020B0604030504040204" pitchFamily="34" charset="0"/>
              </a:rPr>
              <a:t>If any of these situations occur, please see an Advisor at the Center for International Services</a:t>
            </a:r>
          </a:p>
          <a:p>
            <a:pPr>
              <a:lnSpc>
                <a:spcPct val="80000"/>
              </a:lnSpc>
            </a:pPr>
            <a:endParaRPr lang="en-US" altLang="en-US" sz="2800" dirty="0">
              <a:solidFill>
                <a:schemeClr val="tx1">
                  <a:lumMod val="75000"/>
                  <a:lumOff val="25000"/>
                </a:schemeClr>
              </a:solidFill>
              <a:cs typeface="Tahoma" panose="020B0604030504040204" pitchFamily="34" charset="0"/>
            </a:endParaRPr>
          </a:p>
        </p:txBody>
      </p:sp>
    </p:spTree>
    <p:extLst>
      <p:ext uri="{BB962C8B-B14F-4D97-AF65-F5344CB8AC3E}">
        <p14:creationId xmlns:p14="http://schemas.microsoft.com/office/powerpoint/2010/main" val="771938167"/>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343A32A-436A-8143-8894-653E98457856}" type="slidenum">
              <a:rPr lang="en-US" smtClean="0"/>
              <a:pPr/>
              <a:t>44</a:t>
            </a:fld>
            <a:endParaRPr lang="en-US" dirty="0"/>
          </a:p>
        </p:txBody>
      </p:sp>
      <p:sp>
        <p:nvSpPr>
          <p:cNvPr id="7" name="Title 6"/>
          <p:cNvSpPr>
            <a:spLocks noGrp="1"/>
          </p:cNvSpPr>
          <p:nvPr>
            <p:ph type="title"/>
          </p:nvPr>
        </p:nvSpPr>
        <p:spPr>
          <a:xfrm>
            <a:off x="596766" y="134754"/>
            <a:ext cx="10230722" cy="554590"/>
          </a:xfrm>
        </p:spPr>
        <p:txBody>
          <a:bodyPr/>
          <a:lstStyle/>
          <a:p>
            <a:r>
              <a:rPr lang="en-US" sz="3600" dirty="0">
                <a:solidFill>
                  <a:srgbClr val="E25414"/>
                </a:solidFill>
              </a:rPr>
              <a:t>Cancelling or Withdrawing an OPT Application</a:t>
            </a:r>
            <a:br>
              <a:rPr lang="en-US" sz="3600" dirty="0">
                <a:solidFill>
                  <a:srgbClr val="E25414"/>
                </a:solidFill>
              </a:rPr>
            </a:br>
            <a:endParaRPr lang="en-US" sz="3600" dirty="0">
              <a:solidFill>
                <a:srgbClr val="E25414"/>
              </a:solidFill>
            </a:endParaRPr>
          </a:p>
        </p:txBody>
      </p:sp>
      <p:sp>
        <p:nvSpPr>
          <p:cNvPr id="8" name="Text Placeholder 7"/>
          <p:cNvSpPr>
            <a:spLocks noGrp="1"/>
          </p:cNvSpPr>
          <p:nvPr>
            <p:ph type="body" sz="quarter" idx="18"/>
          </p:nvPr>
        </p:nvSpPr>
        <p:spPr/>
        <p:txBody>
          <a:bodyPr/>
          <a:lstStyle/>
          <a:p>
            <a:r>
              <a:rPr lang="en-US" dirty="0"/>
              <a:t>Center for International Services</a:t>
            </a:r>
          </a:p>
        </p:txBody>
      </p:sp>
      <p:sp>
        <p:nvSpPr>
          <p:cNvPr id="3" name="Rectangle 2"/>
          <p:cNvSpPr/>
          <p:nvPr/>
        </p:nvSpPr>
        <p:spPr>
          <a:xfrm>
            <a:off x="962525" y="612845"/>
            <a:ext cx="10077651" cy="8365367"/>
          </a:xfrm>
          <a:prstGeom prst="rect">
            <a:avLst/>
          </a:prstGeom>
        </p:spPr>
        <p:txBody>
          <a:bodyPr wrap="square">
            <a:spAutoFit/>
          </a:bodyPr>
          <a:lstStyle/>
          <a:p>
            <a:pPr>
              <a:lnSpc>
                <a:spcPct val="80000"/>
              </a:lnSpc>
            </a:pPr>
            <a:endParaRPr lang="en-US" altLang="en-US" sz="2400" b="1" dirty="0">
              <a:cs typeface="Tahoma" panose="020B0604030504040204" pitchFamily="34" charset="0"/>
            </a:endParaRPr>
          </a:p>
          <a:p>
            <a:pPr marL="342900" indent="-342900">
              <a:lnSpc>
                <a:spcPct val="80000"/>
              </a:lnSpc>
              <a:buFont typeface="Arial" panose="020B0604020202020204" pitchFamily="34" charset="0"/>
              <a:buChar char="•"/>
            </a:pPr>
            <a:r>
              <a:rPr lang="en-US" altLang="en-US" sz="2800" dirty="0">
                <a:solidFill>
                  <a:schemeClr val="tx1">
                    <a:lumMod val="75000"/>
                    <a:lumOff val="25000"/>
                  </a:schemeClr>
                </a:solidFill>
                <a:cs typeface="Tahoma" panose="020B0604030504040204" pitchFamily="34" charset="0"/>
              </a:rPr>
              <a:t>If you have not mailed your application to USCIS</a:t>
            </a:r>
          </a:p>
          <a:p>
            <a:pPr marL="914400" lvl="1" indent="-457200">
              <a:lnSpc>
                <a:spcPct val="80000"/>
              </a:lnSpc>
              <a:buFont typeface="Arial" panose="020B0604020202020204" pitchFamily="34" charset="0"/>
              <a:buChar char="•"/>
            </a:pPr>
            <a:r>
              <a:rPr lang="en-US" altLang="en-US" sz="2800" dirty="0">
                <a:solidFill>
                  <a:schemeClr val="tx1">
                    <a:lumMod val="75000"/>
                    <a:lumOff val="25000"/>
                  </a:schemeClr>
                </a:solidFill>
                <a:cs typeface="Tahoma" panose="020B0604030504040204" pitchFamily="34" charset="0"/>
              </a:rPr>
              <a:t>the Center for International Services can cancel the recommendation in your SEVIS record</a:t>
            </a:r>
          </a:p>
          <a:p>
            <a:pPr marL="342900" indent="-342900">
              <a:lnSpc>
                <a:spcPct val="80000"/>
              </a:lnSpc>
              <a:buFont typeface="Arial" panose="020B0604020202020204" pitchFamily="34" charset="0"/>
              <a:buChar char="•"/>
            </a:pPr>
            <a:endParaRPr lang="en-US" altLang="en-US" sz="2800" dirty="0">
              <a:solidFill>
                <a:schemeClr val="tx1">
                  <a:lumMod val="75000"/>
                  <a:lumOff val="25000"/>
                </a:schemeClr>
              </a:solidFill>
              <a:cs typeface="Tahoma" panose="020B0604030504040204" pitchFamily="34" charset="0"/>
            </a:endParaRPr>
          </a:p>
          <a:p>
            <a:pPr marL="342900" indent="-342900">
              <a:lnSpc>
                <a:spcPct val="80000"/>
              </a:lnSpc>
              <a:buFont typeface="Arial" panose="020B0604020202020204" pitchFamily="34" charset="0"/>
              <a:buChar char="•"/>
            </a:pPr>
            <a:r>
              <a:rPr lang="en-US" altLang="en-US" sz="2800" dirty="0">
                <a:solidFill>
                  <a:schemeClr val="tx1">
                    <a:lumMod val="75000"/>
                    <a:lumOff val="25000"/>
                  </a:schemeClr>
                </a:solidFill>
                <a:cs typeface="Tahoma" panose="020B0604030504040204" pitchFamily="34" charset="0"/>
              </a:rPr>
              <a:t>If you have filed online/mailed your application to USCIS</a:t>
            </a:r>
          </a:p>
          <a:p>
            <a:pPr marL="914400" lvl="1" indent="-457200">
              <a:lnSpc>
                <a:spcPct val="80000"/>
              </a:lnSpc>
              <a:buFont typeface="Arial" panose="020B0604020202020204" pitchFamily="34" charset="0"/>
              <a:buChar char="•"/>
            </a:pPr>
            <a:r>
              <a:rPr lang="en-US" altLang="en-US" sz="2800" dirty="0">
                <a:solidFill>
                  <a:schemeClr val="tx1">
                    <a:lumMod val="75000"/>
                    <a:lumOff val="25000"/>
                  </a:schemeClr>
                </a:solidFill>
                <a:cs typeface="Tahoma" panose="020B0604030504040204" pitchFamily="34" charset="0"/>
              </a:rPr>
              <a:t>it may or may not be possible to cancel or withdraw your application</a:t>
            </a:r>
          </a:p>
          <a:p>
            <a:pPr marL="914400" lvl="1" indent="-457200">
              <a:lnSpc>
                <a:spcPct val="80000"/>
              </a:lnSpc>
              <a:buFont typeface="Arial" panose="020B0604020202020204" pitchFamily="34" charset="0"/>
              <a:buChar char="•"/>
            </a:pPr>
            <a:r>
              <a:rPr lang="en-US" altLang="en-US" sz="2800" dirty="0">
                <a:solidFill>
                  <a:schemeClr val="tx1">
                    <a:lumMod val="75000"/>
                    <a:lumOff val="25000"/>
                  </a:schemeClr>
                </a:solidFill>
                <a:cs typeface="Tahoma" panose="020B0604030504040204" pitchFamily="34" charset="0"/>
              </a:rPr>
              <a:t>you will not receive a refund of your $410 filing fee</a:t>
            </a:r>
          </a:p>
          <a:p>
            <a:pPr marL="342900" indent="-342900">
              <a:lnSpc>
                <a:spcPct val="80000"/>
              </a:lnSpc>
              <a:buFont typeface="Arial" panose="020B0604020202020204" pitchFamily="34" charset="0"/>
              <a:buChar char="•"/>
            </a:pPr>
            <a:endParaRPr lang="en-US" altLang="en-US" sz="2800" dirty="0">
              <a:solidFill>
                <a:schemeClr val="tx1">
                  <a:lumMod val="75000"/>
                  <a:lumOff val="25000"/>
                </a:schemeClr>
              </a:solidFill>
              <a:cs typeface="Tahoma" panose="020B0604030504040204" pitchFamily="34" charset="0"/>
            </a:endParaRPr>
          </a:p>
          <a:p>
            <a:pPr marL="342900" indent="-342900">
              <a:lnSpc>
                <a:spcPct val="80000"/>
              </a:lnSpc>
              <a:buFont typeface="Arial" panose="020B0604020202020204" pitchFamily="34" charset="0"/>
              <a:buChar char="•"/>
            </a:pPr>
            <a:r>
              <a:rPr lang="en-US" altLang="en-US" sz="2800" dirty="0">
                <a:solidFill>
                  <a:schemeClr val="tx1">
                    <a:lumMod val="75000"/>
                    <a:lumOff val="25000"/>
                  </a:schemeClr>
                </a:solidFill>
                <a:cs typeface="Tahoma" panose="020B0604030504040204" pitchFamily="34" charset="0"/>
              </a:rPr>
              <a:t>If USCIS has approved your OPT application</a:t>
            </a:r>
          </a:p>
          <a:p>
            <a:pPr marL="914400" lvl="1" indent="-457200">
              <a:lnSpc>
                <a:spcPct val="80000"/>
              </a:lnSpc>
              <a:buFont typeface="Arial" panose="020B0604020202020204" pitchFamily="34" charset="0"/>
              <a:buChar char="•"/>
            </a:pPr>
            <a:r>
              <a:rPr lang="en-US" altLang="en-US" sz="2800" dirty="0">
                <a:solidFill>
                  <a:schemeClr val="tx1">
                    <a:lumMod val="75000"/>
                    <a:lumOff val="25000"/>
                  </a:schemeClr>
                </a:solidFill>
                <a:cs typeface="Tahoma" panose="020B0604030504040204" pitchFamily="34" charset="0"/>
              </a:rPr>
              <a:t>you cannot withdraw your application</a:t>
            </a:r>
          </a:p>
          <a:p>
            <a:pPr marL="914400" lvl="1" indent="-457200">
              <a:lnSpc>
                <a:spcPct val="80000"/>
              </a:lnSpc>
              <a:buFont typeface="Arial" panose="020B0604020202020204" pitchFamily="34" charset="0"/>
              <a:buChar char="•"/>
            </a:pPr>
            <a:r>
              <a:rPr lang="en-US" altLang="en-US" sz="2800" dirty="0">
                <a:solidFill>
                  <a:schemeClr val="tx1">
                    <a:lumMod val="75000"/>
                    <a:lumOff val="25000"/>
                  </a:schemeClr>
                </a:solidFill>
                <a:cs typeface="Tahoma" panose="020B0604030504040204" pitchFamily="34" charset="0"/>
              </a:rPr>
              <a:t>you may use your OPT to work up to 20 hours per week while completing your degree</a:t>
            </a:r>
          </a:p>
          <a:p>
            <a:pPr>
              <a:lnSpc>
                <a:spcPct val="80000"/>
              </a:lnSpc>
            </a:pPr>
            <a:endParaRPr lang="en-US" altLang="en-US" sz="2400" dirty="0">
              <a:cs typeface="Tahoma" panose="020B0604030504040204" pitchFamily="34" charset="0"/>
            </a:endParaRPr>
          </a:p>
          <a:p>
            <a:pPr>
              <a:lnSpc>
                <a:spcPct val="80000"/>
              </a:lnSpc>
            </a:pPr>
            <a:endParaRPr lang="en-US" altLang="en-US" sz="2400" dirty="0">
              <a:cs typeface="Tahoma" panose="020B0604030504040204" pitchFamily="34" charset="0"/>
            </a:endParaRPr>
          </a:p>
          <a:p>
            <a:pPr>
              <a:lnSpc>
                <a:spcPct val="80000"/>
              </a:lnSpc>
            </a:pPr>
            <a:endParaRPr lang="en-US" altLang="en-US" sz="2000" dirty="0">
              <a:latin typeface="Tahoma" panose="020B0604030504040204" pitchFamily="34" charset="0"/>
              <a:cs typeface="Tahoma" panose="020B0604030504040204" pitchFamily="34" charset="0"/>
            </a:endParaRPr>
          </a:p>
          <a:p>
            <a:pPr>
              <a:lnSpc>
                <a:spcPct val="80000"/>
              </a:lnSpc>
            </a:pPr>
            <a:endParaRPr lang="en-US" altLang="en-US" sz="2400" dirty="0">
              <a:cs typeface="Tahoma" panose="020B0604030504040204" pitchFamily="34" charset="0"/>
            </a:endParaRPr>
          </a:p>
          <a:p>
            <a:pPr>
              <a:lnSpc>
                <a:spcPct val="80000"/>
              </a:lnSpc>
            </a:pPr>
            <a:endParaRPr lang="en-US" altLang="en-US" sz="2400" b="1" dirty="0">
              <a:cs typeface="Tahoma" panose="020B0604030504040204" pitchFamily="34" charset="0"/>
            </a:endParaRPr>
          </a:p>
          <a:p>
            <a:pPr>
              <a:lnSpc>
                <a:spcPct val="80000"/>
              </a:lnSpc>
            </a:pPr>
            <a:endParaRPr lang="en-US" altLang="en-US" sz="2400" b="1" dirty="0">
              <a:cs typeface="Tahoma" panose="020B0604030504040204" pitchFamily="34" charset="0"/>
            </a:endParaRPr>
          </a:p>
          <a:p>
            <a:pPr>
              <a:lnSpc>
                <a:spcPct val="80000"/>
              </a:lnSpc>
            </a:pPr>
            <a:endParaRPr lang="en-US" altLang="en-US" sz="2400" b="1" dirty="0">
              <a:cs typeface="Tahoma" panose="020B0604030504040204" pitchFamily="34" charset="0"/>
            </a:endParaRPr>
          </a:p>
          <a:p>
            <a:pPr>
              <a:lnSpc>
                <a:spcPct val="80000"/>
              </a:lnSpc>
            </a:pPr>
            <a:endParaRPr lang="en-US" altLang="en-US" sz="2400" b="1" dirty="0">
              <a:cs typeface="Tahoma" panose="020B0604030504040204" pitchFamily="34" charset="0"/>
            </a:endParaRPr>
          </a:p>
          <a:p>
            <a:pPr>
              <a:lnSpc>
                <a:spcPct val="80000"/>
              </a:lnSpc>
            </a:pPr>
            <a:endParaRPr lang="en-US" altLang="en-US" sz="2400" b="1" dirty="0">
              <a:cs typeface="Tahoma" panose="020B0604030504040204" pitchFamily="34" charset="0"/>
            </a:endParaRPr>
          </a:p>
          <a:p>
            <a:pPr>
              <a:lnSpc>
                <a:spcPct val="80000"/>
              </a:lnSpc>
              <a:buFont typeface="Wingdings" panose="05000000000000000000" pitchFamily="2" charset="2"/>
              <a:buNone/>
            </a:pPr>
            <a:r>
              <a:rPr lang="en-US" altLang="en-US" sz="2400" dirty="0">
                <a:cs typeface="Tahoma" panose="020B0604030504040204" pitchFamily="34" charset="0"/>
              </a:rPr>
              <a:t>    </a:t>
            </a:r>
            <a:br>
              <a:rPr lang="en-US" altLang="en-US" sz="2400" dirty="0">
                <a:cs typeface="Tahoma" panose="020B0604030504040204" pitchFamily="34" charset="0"/>
              </a:rPr>
            </a:br>
            <a:r>
              <a:rPr lang="en-US" altLang="en-US" sz="2400" dirty="0">
                <a:cs typeface="Tahoma" panose="020B0604030504040204" pitchFamily="34" charset="0"/>
              </a:rPr>
              <a:t>	</a:t>
            </a:r>
            <a:br>
              <a:rPr lang="en-US" altLang="en-US" sz="2400" dirty="0">
                <a:cs typeface="Tahoma" panose="020B0604030504040204" pitchFamily="34" charset="0"/>
              </a:rPr>
            </a:br>
            <a:endParaRPr lang="en-US" altLang="en-US" sz="2400" b="1" dirty="0">
              <a:cs typeface="Tahoma" panose="020B0604030504040204" pitchFamily="34" charset="0"/>
            </a:endParaRPr>
          </a:p>
        </p:txBody>
      </p:sp>
    </p:spTree>
    <p:extLst>
      <p:ext uri="{BB962C8B-B14F-4D97-AF65-F5344CB8AC3E}">
        <p14:creationId xmlns:p14="http://schemas.microsoft.com/office/powerpoint/2010/main" val="585008535"/>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343A32A-436A-8143-8894-653E98457856}" type="slidenum">
              <a:rPr lang="en-US" smtClean="0"/>
              <a:pPr/>
              <a:t>45</a:t>
            </a:fld>
            <a:endParaRPr lang="en-US" dirty="0"/>
          </a:p>
        </p:txBody>
      </p:sp>
      <p:sp>
        <p:nvSpPr>
          <p:cNvPr id="3" name="Title 2"/>
          <p:cNvSpPr>
            <a:spLocks noGrp="1"/>
          </p:cNvSpPr>
          <p:nvPr>
            <p:ph type="title"/>
          </p:nvPr>
        </p:nvSpPr>
        <p:spPr>
          <a:xfrm>
            <a:off x="574203" y="186561"/>
            <a:ext cx="10668000" cy="632988"/>
          </a:xfrm>
        </p:spPr>
        <p:txBody>
          <a:bodyPr/>
          <a:lstStyle/>
          <a:p>
            <a:r>
              <a:rPr lang="en-US" dirty="0">
                <a:solidFill>
                  <a:srgbClr val="E25414"/>
                </a:solidFill>
              </a:rPr>
              <a:t>Checking the Status of your Pending Application</a:t>
            </a:r>
          </a:p>
        </p:txBody>
      </p:sp>
      <p:sp>
        <p:nvSpPr>
          <p:cNvPr id="7" name="Text Placeholder 6"/>
          <p:cNvSpPr>
            <a:spLocks noGrp="1"/>
          </p:cNvSpPr>
          <p:nvPr>
            <p:ph type="body" sz="quarter" idx="22"/>
          </p:nvPr>
        </p:nvSpPr>
        <p:spPr/>
        <p:txBody>
          <a:bodyPr/>
          <a:lstStyle/>
          <a:p>
            <a:r>
              <a:rPr lang="en-US" dirty="0"/>
              <a:t>Center for International Services</a:t>
            </a:r>
          </a:p>
        </p:txBody>
      </p:sp>
      <p:sp>
        <p:nvSpPr>
          <p:cNvPr id="4" name="TextBox 3"/>
          <p:cNvSpPr txBox="1"/>
          <p:nvPr/>
        </p:nvSpPr>
        <p:spPr>
          <a:xfrm>
            <a:off x="896755" y="989149"/>
            <a:ext cx="6192303" cy="4708981"/>
          </a:xfrm>
          <a:prstGeom prst="rect">
            <a:avLst/>
          </a:prstGeom>
          <a:noFill/>
        </p:spPr>
        <p:txBody>
          <a:bodyPr wrap="square" rtlCol="0">
            <a:spAutoFit/>
          </a:bodyPr>
          <a:lstStyle/>
          <a:p>
            <a:pPr>
              <a:spcBef>
                <a:spcPct val="0"/>
              </a:spcBef>
            </a:pPr>
            <a:r>
              <a:rPr lang="en-US" altLang="en-US" sz="2000" dirty="0">
                <a:solidFill>
                  <a:schemeClr val="tx1">
                    <a:lumMod val="75000"/>
                    <a:lumOff val="25000"/>
                  </a:schemeClr>
                </a:solidFill>
                <a:cs typeface="Tahoma" panose="020B0604030504040204" pitchFamily="34" charset="0"/>
              </a:rPr>
              <a:t>Once you receive your USCIS receipt number either electronically or by Form I-797 paper receipt notice: </a:t>
            </a:r>
          </a:p>
          <a:p>
            <a:pPr>
              <a:spcBef>
                <a:spcPct val="0"/>
              </a:spcBef>
            </a:pPr>
            <a:endParaRPr lang="en-US" altLang="en-US" sz="2000" dirty="0">
              <a:solidFill>
                <a:schemeClr val="tx1">
                  <a:lumMod val="75000"/>
                  <a:lumOff val="25000"/>
                </a:schemeClr>
              </a:solidFill>
              <a:cs typeface="Tahoma" panose="020B0604030504040204" pitchFamily="34" charset="0"/>
            </a:endParaRPr>
          </a:p>
          <a:p>
            <a:pPr>
              <a:spcBef>
                <a:spcPct val="0"/>
              </a:spcBef>
            </a:pPr>
            <a:r>
              <a:rPr lang="en-US" altLang="en-US" sz="2000" dirty="0">
                <a:solidFill>
                  <a:schemeClr val="tx1">
                    <a:lumMod val="75000"/>
                    <a:lumOff val="25000"/>
                  </a:schemeClr>
                </a:solidFill>
                <a:cs typeface="Tahoma" panose="020B0604030504040204" pitchFamily="34" charset="0"/>
              </a:rPr>
              <a:t>Access the </a:t>
            </a:r>
            <a:r>
              <a:rPr lang="en-US" altLang="en-US" sz="2000" b="1" dirty="0">
                <a:solidFill>
                  <a:schemeClr val="tx1">
                    <a:lumMod val="75000"/>
                    <a:lumOff val="25000"/>
                  </a:schemeClr>
                </a:solidFill>
                <a:cs typeface="Tahoma" panose="020B0604030504040204" pitchFamily="34" charset="0"/>
              </a:rPr>
              <a:t>USCIS Case Status Search Page </a:t>
            </a:r>
            <a:br>
              <a:rPr lang="en-US" altLang="en-US" sz="2000" dirty="0">
                <a:solidFill>
                  <a:schemeClr val="tx1">
                    <a:lumMod val="75000"/>
                    <a:lumOff val="25000"/>
                  </a:schemeClr>
                </a:solidFill>
                <a:cs typeface="Tahoma" panose="020B0604030504040204" pitchFamily="34" charset="0"/>
              </a:rPr>
            </a:br>
            <a:r>
              <a:rPr lang="en-US" altLang="en-US" sz="2000" dirty="0">
                <a:solidFill>
                  <a:schemeClr val="tx1">
                    <a:lumMod val="75000"/>
                    <a:lumOff val="25000"/>
                  </a:schemeClr>
                </a:solidFill>
                <a:cs typeface="Tahoma" panose="020B0604030504040204" pitchFamily="34" charset="0"/>
              </a:rPr>
              <a:t>	</a:t>
            </a:r>
            <a:r>
              <a:rPr lang="en-US" altLang="en-US" sz="2000" dirty="0">
                <a:solidFill>
                  <a:schemeClr val="tx1">
                    <a:lumMod val="75000"/>
                    <a:lumOff val="25000"/>
                  </a:schemeClr>
                </a:solidFill>
                <a:cs typeface="Tahoma" panose="020B0604030504040204" pitchFamily="34" charset="0"/>
                <a:hlinkClick r:id="rId2"/>
              </a:rPr>
              <a:t>https://egov.uscis.gov/casestatus/landing.do</a:t>
            </a:r>
            <a:br>
              <a:rPr lang="en-US" altLang="en-US" sz="2000" dirty="0">
                <a:solidFill>
                  <a:schemeClr val="tx1">
                    <a:lumMod val="75000"/>
                    <a:lumOff val="25000"/>
                  </a:schemeClr>
                </a:solidFill>
                <a:cs typeface="Tahoma" panose="020B0604030504040204" pitchFamily="34" charset="0"/>
              </a:rPr>
            </a:br>
            <a:endParaRPr lang="en-US" altLang="en-US" sz="2000" dirty="0">
              <a:solidFill>
                <a:schemeClr val="tx1">
                  <a:lumMod val="75000"/>
                  <a:lumOff val="25000"/>
                </a:schemeClr>
              </a:solidFill>
              <a:cs typeface="Tahoma" panose="020B0604030504040204" pitchFamily="34" charset="0"/>
            </a:endParaRPr>
          </a:p>
          <a:p>
            <a:pPr>
              <a:spcBef>
                <a:spcPct val="0"/>
              </a:spcBef>
            </a:pPr>
            <a:r>
              <a:rPr lang="en-US" altLang="en-US" sz="2000" dirty="0">
                <a:solidFill>
                  <a:schemeClr val="tx1">
                    <a:lumMod val="75000"/>
                    <a:lumOff val="25000"/>
                  </a:schemeClr>
                </a:solidFill>
                <a:cs typeface="Tahoma" panose="020B0604030504040204" pitchFamily="34" charset="0"/>
              </a:rPr>
              <a:t>Enter your “YSC Application Receipt Number”</a:t>
            </a:r>
            <a:br>
              <a:rPr lang="en-US" altLang="en-US" sz="2000" dirty="0">
                <a:solidFill>
                  <a:schemeClr val="tx1">
                    <a:lumMod val="75000"/>
                    <a:lumOff val="25000"/>
                  </a:schemeClr>
                </a:solidFill>
                <a:cs typeface="Tahoma" panose="020B0604030504040204" pitchFamily="34" charset="0"/>
              </a:rPr>
            </a:br>
            <a:r>
              <a:rPr lang="en-US" altLang="en-US" sz="2000" dirty="0">
                <a:solidFill>
                  <a:schemeClr val="tx1">
                    <a:lumMod val="75000"/>
                    <a:lumOff val="25000"/>
                  </a:schemeClr>
                </a:solidFill>
                <a:cs typeface="Tahoma" panose="020B0604030504040204" pitchFamily="34" charset="0"/>
              </a:rPr>
              <a:t>(ex: YSC2090012345)</a:t>
            </a:r>
          </a:p>
          <a:p>
            <a:pPr>
              <a:spcBef>
                <a:spcPct val="0"/>
              </a:spcBef>
            </a:pPr>
            <a:endParaRPr lang="en-US" altLang="en-US" sz="2000" dirty="0">
              <a:solidFill>
                <a:schemeClr val="tx1">
                  <a:lumMod val="75000"/>
                  <a:lumOff val="25000"/>
                </a:schemeClr>
              </a:solidFill>
              <a:cs typeface="Tahoma" panose="020B0604030504040204" pitchFamily="34" charset="0"/>
            </a:endParaRPr>
          </a:p>
          <a:p>
            <a:pPr>
              <a:spcBef>
                <a:spcPct val="0"/>
              </a:spcBef>
            </a:pPr>
            <a:r>
              <a:rPr lang="en-US" altLang="en-US" sz="2000" dirty="0">
                <a:solidFill>
                  <a:schemeClr val="tx1">
                    <a:lumMod val="75000"/>
                    <a:lumOff val="25000"/>
                  </a:schemeClr>
                </a:solidFill>
                <a:cs typeface="Tahoma" panose="020B0604030504040204" pitchFamily="34" charset="0"/>
              </a:rPr>
              <a:t>It will inform you if:</a:t>
            </a:r>
          </a:p>
          <a:p>
            <a:pPr marL="914400" lvl="1" indent="-457200">
              <a:spcBef>
                <a:spcPct val="0"/>
              </a:spcBef>
              <a:buFont typeface="Arial" panose="020B0604020202020204" pitchFamily="34" charset="0"/>
              <a:buChar char="•"/>
            </a:pPr>
            <a:r>
              <a:rPr lang="en-US" altLang="en-US" sz="2000" dirty="0">
                <a:solidFill>
                  <a:schemeClr val="tx1">
                    <a:lumMod val="75000"/>
                    <a:lumOff val="25000"/>
                  </a:schemeClr>
                </a:solidFill>
                <a:cs typeface="Tahoma" panose="020B0604030504040204" pitchFamily="34" charset="0"/>
              </a:rPr>
              <a:t>your application has been received</a:t>
            </a:r>
          </a:p>
          <a:p>
            <a:pPr marL="914400" lvl="1" indent="-457200">
              <a:spcBef>
                <a:spcPct val="0"/>
              </a:spcBef>
              <a:buFont typeface="Arial" panose="020B0604020202020204" pitchFamily="34" charset="0"/>
              <a:buChar char="•"/>
            </a:pPr>
            <a:r>
              <a:rPr lang="en-US" altLang="en-US" sz="2000" dirty="0">
                <a:solidFill>
                  <a:schemeClr val="tx1">
                    <a:lumMod val="75000"/>
                    <a:lumOff val="25000"/>
                  </a:schemeClr>
                </a:solidFill>
                <a:cs typeface="Tahoma" panose="020B0604030504040204" pitchFamily="34" charset="0"/>
              </a:rPr>
              <a:t>USCIS has requested further information for your application</a:t>
            </a:r>
          </a:p>
          <a:p>
            <a:pPr marL="914400" lvl="1" indent="-457200">
              <a:spcBef>
                <a:spcPct val="0"/>
              </a:spcBef>
              <a:buFont typeface="Arial" panose="020B0604020202020204" pitchFamily="34" charset="0"/>
              <a:buChar char="•"/>
            </a:pPr>
            <a:r>
              <a:rPr lang="en-US" altLang="en-US" sz="2000" dirty="0">
                <a:solidFill>
                  <a:schemeClr val="tx1">
                    <a:lumMod val="75000"/>
                    <a:lumOff val="25000"/>
                  </a:schemeClr>
                </a:solidFill>
                <a:cs typeface="Tahoma" panose="020B0604030504040204" pitchFamily="34" charset="0"/>
              </a:rPr>
              <a:t>Your application has been approved</a:t>
            </a:r>
          </a:p>
          <a:p>
            <a:pPr marL="914400" lvl="1" indent="-457200">
              <a:spcBef>
                <a:spcPct val="0"/>
              </a:spcBef>
              <a:buFont typeface="Arial" panose="020B0604020202020204" pitchFamily="34" charset="0"/>
              <a:buChar char="•"/>
            </a:pPr>
            <a:r>
              <a:rPr lang="en-US" altLang="en-US" sz="2000" dirty="0">
                <a:solidFill>
                  <a:schemeClr val="tx1">
                    <a:lumMod val="75000"/>
                    <a:lumOff val="25000"/>
                  </a:schemeClr>
                </a:solidFill>
                <a:cs typeface="Tahoma" panose="020B0604030504040204" pitchFamily="34" charset="0"/>
              </a:rPr>
              <a:t>Your EAD card has been mailed</a:t>
            </a:r>
          </a:p>
        </p:txBody>
      </p:sp>
      <p:pic>
        <p:nvPicPr>
          <p:cNvPr id="5" name="Picture 4"/>
          <p:cNvPicPr>
            <a:picLocks noChangeAspect="1"/>
          </p:cNvPicPr>
          <p:nvPr/>
        </p:nvPicPr>
        <p:blipFill>
          <a:blip r:embed="rId3"/>
          <a:stretch>
            <a:fillRect/>
          </a:stretch>
        </p:blipFill>
        <p:spPr>
          <a:xfrm>
            <a:off x="7344389" y="1650369"/>
            <a:ext cx="4248150" cy="4038600"/>
          </a:xfrm>
          <a:prstGeom prst="rect">
            <a:avLst/>
          </a:prstGeom>
        </p:spPr>
      </p:pic>
    </p:spTree>
    <p:extLst>
      <p:ext uri="{BB962C8B-B14F-4D97-AF65-F5344CB8AC3E}">
        <p14:creationId xmlns:p14="http://schemas.microsoft.com/office/powerpoint/2010/main" val="1591156141"/>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343A32A-436A-8143-8894-653E98457856}" type="slidenum">
              <a:rPr lang="en-US" smtClean="0"/>
              <a:pPr/>
              <a:t>46</a:t>
            </a:fld>
            <a:endParaRPr lang="en-US" dirty="0"/>
          </a:p>
        </p:txBody>
      </p:sp>
      <p:sp>
        <p:nvSpPr>
          <p:cNvPr id="3" name="Title 2"/>
          <p:cNvSpPr>
            <a:spLocks noGrp="1"/>
          </p:cNvSpPr>
          <p:nvPr>
            <p:ph type="title"/>
          </p:nvPr>
        </p:nvSpPr>
        <p:spPr/>
        <p:txBody>
          <a:bodyPr/>
          <a:lstStyle/>
          <a:p>
            <a:r>
              <a:rPr lang="en-US" dirty="0">
                <a:solidFill>
                  <a:srgbClr val="E25414"/>
                </a:solidFill>
              </a:rPr>
              <a:t>Employment Authorization Document (EAD)</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Content Placeholder 3"/>
          <p:cNvSpPr>
            <a:spLocks noGrp="1"/>
          </p:cNvSpPr>
          <p:nvPr>
            <p:ph sz="quarter" idx="19"/>
          </p:nvPr>
        </p:nvSpPr>
        <p:spPr>
          <a:xfrm>
            <a:off x="1066799" y="1094048"/>
            <a:ext cx="10667999" cy="862571"/>
          </a:xfrm>
        </p:spPr>
        <p:txBody>
          <a:bodyPr/>
          <a:lstStyle/>
          <a:p>
            <a:r>
              <a:rPr lang="en-US" altLang="en-US" i="0" dirty="0">
                <a:solidFill>
                  <a:schemeClr val="tx1">
                    <a:lumMod val="75000"/>
                    <a:lumOff val="25000"/>
                  </a:schemeClr>
                </a:solidFill>
                <a:latin typeface="+mn-lt"/>
                <a:cs typeface="Tahoma" panose="020B0604030504040204" pitchFamily="34" charset="0"/>
              </a:rPr>
              <a:t>USCIS work authorization is issued in the form of an Employment Authorization Document (EAD). </a:t>
            </a:r>
          </a:p>
          <a:p>
            <a:endParaRPr lang="en-US" altLang="en-US" i="0" dirty="0">
              <a:latin typeface="+mn-lt"/>
              <a:cs typeface="Tahoma" panose="020B0604030504040204" pitchFamily="34" charset="0"/>
            </a:endParaRPr>
          </a:p>
          <a:p>
            <a:endParaRPr lang="en-US" altLang="en-US" i="0" dirty="0">
              <a:latin typeface="+mn-lt"/>
              <a:cs typeface="Tahoma" panose="020B0604030504040204" pitchFamily="34" charset="0"/>
            </a:endParaRPr>
          </a:p>
          <a:p>
            <a:endParaRPr lang="en-US" altLang="en-US" i="0" dirty="0">
              <a:latin typeface="+mn-lt"/>
              <a:cs typeface="Tahoma" panose="020B0604030504040204" pitchFamily="34" charset="0"/>
            </a:endParaRPr>
          </a:p>
          <a:p>
            <a:endParaRPr lang="en-US" altLang="en-US" i="0" dirty="0">
              <a:latin typeface="+mn-lt"/>
              <a:cs typeface="Tahoma" panose="020B0604030504040204" pitchFamily="34" charset="0"/>
            </a:endParaRPr>
          </a:p>
          <a:p>
            <a:endParaRPr lang="en-US" altLang="en-US" i="0" dirty="0">
              <a:latin typeface="+mn-lt"/>
              <a:cs typeface="Tahoma" panose="020B0604030504040204" pitchFamily="34" charset="0"/>
            </a:endParaRPr>
          </a:p>
          <a:p>
            <a:endParaRPr lang="en-US" altLang="en-US" i="0" dirty="0">
              <a:latin typeface="+mn-lt"/>
              <a:cs typeface="Tahoma" panose="020B0604030504040204" pitchFamily="34" charset="0"/>
            </a:endParaRPr>
          </a:p>
          <a:p>
            <a:endParaRPr lang="en-US" altLang="en-US" i="0" dirty="0">
              <a:latin typeface="+mn-lt"/>
              <a:cs typeface="Tahoma" panose="020B0604030504040204" pitchFamily="34" charset="0"/>
            </a:endParaRPr>
          </a:p>
          <a:p>
            <a:br>
              <a:rPr lang="en-US" altLang="en-US" i="0" dirty="0">
                <a:latin typeface="+mn-lt"/>
                <a:cs typeface="Tahoma" panose="020B0604030504040204" pitchFamily="34" charset="0"/>
              </a:rPr>
            </a:br>
            <a:endParaRPr lang="en-US" dirty="0"/>
          </a:p>
        </p:txBody>
      </p:sp>
      <p:pic>
        <p:nvPicPr>
          <p:cNvPr id="8" name="Picture 7"/>
          <p:cNvPicPr>
            <a:picLocks noChangeAspect="1"/>
          </p:cNvPicPr>
          <p:nvPr/>
        </p:nvPicPr>
        <p:blipFill>
          <a:blip r:embed="rId2"/>
          <a:stretch>
            <a:fillRect/>
          </a:stretch>
        </p:blipFill>
        <p:spPr>
          <a:xfrm>
            <a:off x="2166783" y="2494423"/>
            <a:ext cx="8310714" cy="2770238"/>
          </a:xfrm>
          <a:prstGeom prst="rect">
            <a:avLst/>
          </a:prstGeom>
        </p:spPr>
      </p:pic>
    </p:spTree>
    <p:extLst>
      <p:ext uri="{BB962C8B-B14F-4D97-AF65-F5344CB8AC3E}">
        <p14:creationId xmlns:p14="http://schemas.microsoft.com/office/powerpoint/2010/main" val="1694094611"/>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343A32A-436A-8143-8894-653E98457856}" type="slidenum">
              <a:rPr lang="en-US" smtClean="0"/>
              <a:pPr/>
              <a:t>47</a:t>
            </a:fld>
            <a:endParaRPr lang="en-US" dirty="0"/>
          </a:p>
        </p:txBody>
      </p:sp>
      <p:sp>
        <p:nvSpPr>
          <p:cNvPr id="3" name="Title 2"/>
          <p:cNvSpPr>
            <a:spLocks noGrp="1"/>
          </p:cNvSpPr>
          <p:nvPr>
            <p:ph type="title"/>
          </p:nvPr>
        </p:nvSpPr>
        <p:spPr/>
        <p:txBody>
          <a:bodyPr/>
          <a:lstStyle/>
          <a:p>
            <a:r>
              <a:rPr lang="en-US" dirty="0">
                <a:solidFill>
                  <a:srgbClr val="E25414"/>
                </a:solidFill>
              </a:rPr>
              <a:t>When Can I begin working?</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Content Placeholder 3"/>
          <p:cNvSpPr>
            <a:spLocks noGrp="1"/>
          </p:cNvSpPr>
          <p:nvPr>
            <p:ph sz="quarter" idx="19"/>
          </p:nvPr>
        </p:nvSpPr>
        <p:spPr>
          <a:xfrm>
            <a:off x="1066799" y="1094048"/>
            <a:ext cx="10667999" cy="5027619"/>
          </a:xfrm>
        </p:spPr>
        <p:txBody>
          <a:bodyPr/>
          <a:lstStyle/>
          <a:p>
            <a:r>
              <a:rPr lang="en-US" altLang="en-US" b="1" i="0" dirty="0">
                <a:solidFill>
                  <a:schemeClr val="tx1">
                    <a:lumMod val="75000"/>
                    <a:lumOff val="25000"/>
                  </a:schemeClr>
                </a:solidFill>
                <a:latin typeface="+mn-lt"/>
                <a:cs typeface="Tahoma" panose="020B0604030504040204" pitchFamily="34" charset="0"/>
              </a:rPr>
              <a:t>In order to begin “working”:</a:t>
            </a:r>
          </a:p>
          <a:p>
            <a:r>
              <a:rPr lang="en-US" altLang="en-US" i="0" dirty="0">
                <a:solidFill>
                  <a:schemeClr val="tx1">
                    <a:lumMod val="75000"/>
                    <a:lumOff val="25000"/>
                  </a:schemeClr>
                </a:solidFill>
                <a:latin typeface="+mn-lt"/>
                <a:cs typeface="Tahoma" panose="020B0604030504040204" pitchFamily="34" charset="0"/>
              </a:rPr>
              <a:t>You must have received your EAD card; </a:t>
            </a:r>
            <a:r>
              <a:rPr lang="en-US" altLang="en-US" i="0" u="sng" dirty="0">
                <a:solidFill>
                  <a:schemeClr val="tx1">
                    <a:lumMod val="75000"/>
                    <a:lumOff val="25000"/>
                  </a:schemeClr>
                </a:solidFill>
                <a:latin typeface="+mn-lt"/>
                <a:cs typeface="Tahoma" panose="020B0604030504040204" pitchFamily="34" charset="0"/>
              </a:rPr>
              <a:t>AND</a:t>
            </a:r>
          </a:p>
          <a:p>
            <a:r>
              <a:rPr lang="en-US" altLang="en-US" i="0" dirty="0">
                <a:solidFill>
                  <a:schemeClr val="tx1">
                    <a:lumMod val="75000"/>
                    <a:lumOff val="25000"/>
                  </a:schemeClr>
                </a:solidFill>
                <a:latin typeface="+mn-lt"/>
                <a:cs typeface="Tahoma" panose="020B0604030504040204" pitchFamily="34" charset="0"/>
              </a:rPr>
              <a:t>It must be the day of or after the EAD start date</a:t>
            </a:r>
          </a:p>
          <a:p>
            <a:endParaRPr lang="en-US" altLang="en-US" b="1" i="0" dirty="0">
              <a:latin typeface="+mn-lt"/>
              <a:cs typeface="Tahoma" panose="020B0604030504040204" pitchFamily="34" charset="0"/>
            </a:endParaRPr>
          </a:p>
          <a:p>
            <a:endParaRPr lang="en-US" altLang="en-US" dirty="0">
              <a:latin typeface="Tahoma" panose="020B0604030504040204" pitchFamily="34" charset="0"/>
              <a:cs typeface="Tahoma" panose="020B0604030504040204" pitchFamily="34" charset="0"/>
            </a:endParaRPr>
          </a:p>
          <a:p>
            <a:endParaRPr lang="en-US" altLang="en-US"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br>
              <a:rPr lang="en-US" altLang="en-US" sz="1800" b="1" dirty="0">
                <a:latin typeface="Tahoma" panose="020B0604030504040204" pitchFamily="34" charset="0"/>
                <a:cs typeface="Tahoma" panose="020B0604030504040204" pitchFamily="34" charset="0"/>
              </a:rPr>
            </a:br>
            <a:endParaRPr lang="en-US" dirty="0"/>
          </a:p>
        </p:txBody>
      </p:sp>
      <p:pic>
        <p:nvPicPr>
          <p:cNvPr id="7" name="Picture 6"/>
          <p:cNvPicPr>
            <a:picLocks noChangeAspect="1"/>
          </p:cNvPicPr>
          <p:nvPr/>
        </p:nvPicPr>
        <p:blipFill rotWithShape="1">
          <a:blip r:embed="rId2"/>
          <a:srcRect r="49882"/>
          <a:stretch/>
        </p:blipFill>
        <p:spPr>
          <a:xfrm>
            <a:off x="3395815" y="2858217"/>
            <a:ext cx="4165191" cy="2770238"/>
          </a:xfrm>
          <a:prstGeom prst="rect">
            <a:avLst/>
          </a:prstGeom>
        </p:spPr>
      </p:pic>
      <p:sp>
        <p:nvSpPr>
          <p:cNvPr id="5" name="Oval 4"/>
          <p:cNvSpPr/>
          <p:nvPr/>
        </p:nvSpPr>
        <p:spPr>
          <a:xfrm>
            <a:off x="5820697" y="4984955"/>
            <a:ext cx="845574" cy="24580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2048961"/>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343A32A-436A-8143-8894-653E98457856}" type="slidenum">
              <a:rPr lang="en-US" smtClean="0"/>
              <a:pPr/>
              <a:t>48</a:t>
            </a:fld>
            <a:endParaRPr lang="en-US" dirty="0"/>
          </a:p>
        </p:txBody>
      </p:sp>
      <p:sp>
        <p:nvSpPr>
          <p:cNvPr id="3" name="Title 2"/>
          <p:cNvSpPr>
            <a:spLocks noGrp="1"/>
          </p:cNvSpPr>
          <p:nvPr>
            <p:ph type="title"/>
          </p:nvPr>
        </p:nvSpPr>
        <p:spPr/>
        <p:txBody>
          <a:bodyPr/>
          <a:lstStyle/>
          <a:p>
            <a:r>
              <a:rPr lang="en-US" dirty="0">
                <a:solidFill>
                  <a:srgbClr val="E25414"/>
                </a:solidFill>
              </a:rPr>
              <a:t>Do I have to be Employed during OPT?</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Content Placeholder 3"/>
          <p:cNvSpPr>
            <a:spLocks noGrp="1"/>
          </p:cNvSpPr>
          <p:nvPr>
            <p:ph sz="quarter" idx="19"/>
          </p:nvPr>
        </p:nvSpPr>
        <p:spPr>
          <a:xfrm>
            <a:off x="1066799" y="1094048"/>
            <a:ext cx="10667999" cy="5027619"/>
          </a:xfrm>
        </p:spPr>
        <p:txBody>
          <a:bodyPr/>
          <a:lstStyle/>
          <a:p>
            <a:pPr marL="457200" indent="-457200">
              <a:buFont typeface="Arial" panose="020B0604020202020204" pitchFamily="34" charset="0"/>
              <a:buChar char="•"/>
            </a:pPr>
            <a:r>
              <a:rPr lang="en-US" altLang="en-US" sz="2800" i="0" dirty="0">
                <a:solidFill>
                  <a:schemeClr val="tx1">
                    <a:lumMod val="75000"/>
                    <a:lumOff val="25000"/>
                  </a:schemeClr>
                </a:solidFill>
                <a:latin typeface="+mn-lt"/>
                <a:cs typeface="Tahoma" panose="020B0604030504040204" pitchFamily="34" charset="0"/>
              </a:rPr>
              <a:t>“Employment” is required to maintain F-1 status while on OPT</a:t>
            </a:r>
          </a:p>
          <a:p>
            <a:pPr marL="457200" indent="-457200">
              <a:buFont typeface="Arial" panose="020B0604020202020204" pitchFamily="34" charset="0"/>
              <a:buChar char="•"/>
            </a:pPr>
            <a:r>
              <a:rPr lang="en-US" altLang="en-US" sz="2800" i="0" dirty="0">
                <a:solidFill>
                  <a:schemeClr val="tx1">
                    <a:lumMod val="75000"/>
                    <a:lumOff val="25000"/>
                  </a:schemeClr>
                </a:solidFill>
                <a:latin typeface="+mn-lt"/>
                <a:cs typeface="Tahoma" panose="020B0604030504040204" pitchFamily="34" charset="0"/>
              </a:rPr>
              <a:t>You cannot accumulate more than 90 days (aggregate) of “unemployment” during initial OPT authorization period.</a:t>
            </a:r>
            <a:endParaRPr lang="en-US" altLang="en-US" sz="2800" b="1" i="0" dirty="0">
              <a:solidFill>
                <a:schemeClr val="tx1">
                  <a:lumMod val="75000"/>
                  <a:lumOff val="25000"/>
                </a:schemeClr>
              </a:solidFill>
              <a:latin typeface="+mn-lt"/>
              <a:cs typeface="Tahoma" panose="020B0604030504040204" pitchFamily="34" charset="0"/>
            </a:endParaRPr>
          </a:p>
          <a:p>
            <a:endParaRPr lang="en-US" altLang="en-US" sz="2800" i="0" dirty="0">
              <a:latin typeface="+mn-lt"/>
              <a:cs typeface="Tahoma" panose="020B0604030504040204" pitchFamily="34" charset="0"/>
            </a:endParaRPr>
          </a:p>
          <a:p>
            <a:endParaRPr lang="en-US" altLang="en-US" i="0" dirty="0">
              <a:latin typeface="+mn-lt"/>
              <a:cs typeface="Tahoma" panose="020B0604030504040204" pitchFamily="34" charset="0"/>
            </a:endParaRPr>
          </a:p>
          <a:p>
            <a:endParaRPr lang="en-US" altLang="en-US" i="0" dirty="0">
              <a:latin typeface="+mn-lt"/>
              <a:cs typeface="Tahoma" panose="020B0604030504040204" pitchFamily="34" charset="0"/>
            </a:endParaRPr>
          </a:p>
          <a:p>
            <a:endParaRPr lang="en-US" altLang="en-US" i="0" dirty="0">
              <a:latin typeface="+mn-lt"/>
              <a:cs typeface="Tahoma" panose="020B0604030504040204" pitchFamily="34" charset="0"/>
            </a:endParaRPr>
          </a:p>
          <a:p>
            <a:endParaRPr lang="en-US" altLang="en-US" i="0" dirty="0">
              <a:latin typeface="+mn-lt"/>
              <a:cs typeface="Tahoma" panose="020B0604030504040204" pitchFamily="34" charset="0"/>
            </a:endParaRPr>
          </a:p>
          <a:p>
            <a:endParaRPr lang="en-US" altLang="en-US" dirty="0">
              <a:latin typeface="Tahoma" panose="020B0604030504040204" pitchFamily="34" charset="0"/>
              <a:cs typeface="Tahoma" panose="020B0604030504040204" pitchFamily="34" charset="0"/>
            </a:endParaRPr>
          </a:p>
          <a:p>
            <a:endParaRPr lang="en-US" altLang="en-US"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br>
              <a:rPr lang="en-US" altLang="en-US" sz="1800" b="1" dirty="0">
                <a:latin typeface="Tahoma" panose="020B0604030504040204" pitchFamily="34" charset="0"/>
                <a:cs typeface="Tahoma" panose="020B0604030504040204" pitchFamily="34" charset="0"/>
              </a:rPr>
            </a:br>
            <a:endParaRPr lang="en-US" dirty="0"/>
          </a:p>
        </p:txBody>
      </p:sp>
      <p:pic>
        <p:nvPicPr>
          <p:cNvPr id="7" name="Picture 6" descr="Article: Follow these tips if you work from home — People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5856" y="3165987"/>
            <a:ext cx="5113121" cy="2876130"/>
          </a:xfrm>
          <a:prstGeom prst="rect">
            <a:avLst/>
          </a:prstGeom>
        </p:spPr>
      </p:pic>
      <p:grpSp>
        <p:nvGrpSpPr>
          <p:cNvPr id="9" name="Group 8"/>
          <p:cNvGrpSpPr/>
          <p:nvPr/>
        </p:nvGrpSpPr>
        <p:grpSpPr>
          <a:xfrm>
            <a:off x="948401" y="2124274"/>
            <a:ext cx="7157759" cy="4755298"/>
            <a:chOff x="948401" y="2124274"/>
            <a:chExt cx="7157759" cy="4755298"/>
          </a:xfrm>
        </p:grpSpPr>
        <p:sp>
          <p:nvSpPr>
            <p:cNvPr id="5" name="Explosion 2 4"/>
            <p:cNvSpPr/>
            <p:nvPr/>
          </p:nvSpPr>
          <p:spPr>
            <a:xfrm rot="891201">
              <a:off x="948401" y="2124274"/>
              <a:ext cx="7157759" cy="4755298"/>
            </a:xfrm>
            <a:prstGeom prst="irregularSeal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8" name="TextBox 7"/>
            <p:cNvSpPr txBox="1"/>
            <p:nvPr/>
          </p:nvSpPr>
          <p:spPr>
            <a:xfrm>
              <a:off x="2192594" y="3456794"/>
              <a:ext cx="3942735" cy="2585323"/>
            </a:xfrm>
            <a:prstGeom prst="rect">
              <a:avLst/>
            </a:prstGeom>
            <a:noFill/>
          </p:spPr>
          <p:txBody>
            <a:bodyPr wrap="square" rtlCol="0">
              <a:spAutoFit/>
            </a:bodyPr>
            <a:lstStyle/>
            <a:p>
              <a:pPr algn="ctr"/>
              <a:r>
                <a:rPr lang="en-US" dirty="0">
                  <a:solidFill>
                    <a:schemeClr val="bg1"/>
                  </a:solidFill>
                </a:rPr>
                <a:t>SEVP is sending letters to students on OPT who have not reported any employment and have more than 90 days of unemployment. They have begun to terminate students’ SEVIS records if they have not updated their employment information within 15 days of receiving the letter.</a:t>
              </a:r>
            </a:p>
            <a:p>
              <a:endParaRPr lang="en-US" dirty="0"/>
            </a:p>
          </p:txBody>
        </p:sp>
      </p:grpSp>
    </p:spTree>
    <p:extLst>
      <p:ext uri="{BB962C8B-B14F-4D97-AF65-F5344CB8AC3E}">
        <p14:creationId xmlns:p14="http://schemas.microsoft.com/office/powerpoint/2010/main" val="10380199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50" fill="hold"/>
                                        <p:tgtEl>
                                          <p:spTgt spid="9"/>
                                        </p:tgtEl>
                                        <p:attrNameLst>
                                          <p:attrName>ppt_w</p:attrName>
                                        </p:attrNameLst>
                                      </p:cBhvr>
                                      <p:tavLst>
                                        <p:tav tm="0">
                                          <p:val>
                                            <p:fltVal val="0"/>
                                          </p:val>
                                        </p:tav>
                                        <p:tav tm="100000">
                                          <p:val>
                                            <p:strVal val="#ppt_w"/>
                                          </p:val>
                                        </p:tav>
                                      </p:tavLst>
                                    </p:anim>
                                    <p:anim calcmode="lin" valueType="num">
                                      <p:cBhvr>
                                        <p:cTn id="8" dur="250" fill="hold"/>
                                        <p:tgtEl>
                                          <p:spTgt spid="9"/>
                                        </p:tgtEl>
                                        <p:attrNameLst>
                                          <p:attrName>ppt_h</p:attrName>
                                        </p:attrNameLst>
                                      </p:cBhvr>
                                      <p:tavLst>
                                        <p:tav tm="0">
                                          <p:val>
                                            <p:fltVal val="0"/>
                                          </p:val>
                                        </p:tav>
                                        <p:tav tm="100000">
                                          <p:val>
                                            <p:strVal val="#ppt_h"/>
                                          </p:val>
                                        </p:tav>
                                      </p:tavLst>
                                    </p:anim>
                                    <p:animEffect transition="in" filter="fade">
                                      <p:cBhvr>
                                        <p:cTn id="9"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343A32A-436A-8143-8894-653E98457856}" type="slidenum">
              <a:rPr lang="en-US" smtClean="0"/>
              <a:pPr/>
              <a:t>49</a:t>
            </a:fld>
            <a:endParaRPr lang="en-US" dirty="0"/>
          </a:p>
        </p:txBody>
      </p:sp>
      <p:sp>
        <p:nvSpPr>
          <p:cNvPr id="3" name="Title 2"/>
          <p:cNvSpPr>
            <a:spLocks noGrp="1"/>
          </p:cNvSpPr>
          <p:nvPr>
            <p:ph type="title"/>
          </p:nvPr>
        </p:nvSpPr>
        <p:spPr>
          <a:xfrm>
            <a:off x="883920" y="354717"/>
            <a:ext cx="10668000" cy="632988"/>
          </a:xfrm>
        </p:spPr>
        <p:txBody>
          <a:bodyPr/>
          <a:lstStyle/>
          <a:p>
            <a:r>
              <a:rPr lang="en-US" dirty="0"/>
              <a:t>What is considered “Employment”?</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Content Placeholder 3"/>
          <p:cNvSpPr>
            <a:spLocks noGrp="1"/>
          </p:cNvSpPr>
          <p:nvPr>
            <p:ph sz="quarter" idx="19"/>
          </p:nvPr>
        </p:nvSpPr>
        <p:spPr>
          <a:xfrm>
            <a:off x="1066799" y="1094048"/>
            <a:ext cx="10667999" cy="5027619"/>
          </a:xfrm>
        </p:spPr>
        <p:txBody>
          <a:bodyPr/>
          <a:lstStyle/>
          <a:p>
            <a:r>
              <a:rPr lang="en-US" altLang="en-US" i="0" dirty="0">
                <a:solidFill>
                  <a:schemeClr val="tx1">
                    <a:lumMod val="75000"/>
                    <a:lumOff val="25000"/>
                  </a:schemeClr>
                </a:solidFill>
                <a:latin typeface="+mn-lt"/>
                <a:cs typeface="Tahoma" panose="020B0604030504040204" pitchFamily="34" charset="0"/>
              </a:rPr>
              <a:t>To avoid accruing days of “unemployment” you must work at least 20 hours per week in your field. </a:t>
            </a:r>
          </a:p>
          <a:p>
            <a:r>
              <a:rPr lang="en-US" altLang="en-US" i="0" dirty="0">
                <a:solidFill>
                  <a:schemeClr val="tx1">
                    <a:lumMod val="75000"/>
                    <a:lumOff val="25000"/>
                  </a:schemeClr>
                </a:solidFill>
                <a:latin typeface="+mn-lt"/>
                <a:cs typeface="Tahoma" panose="020B0604030504040204" pitchFamily="34" charset="0"/>
              </a:rPr>
              <a:t>It can be: </a:t>
            </a:r>
          </a:p>
          <a:p>
            <a:pPr marL="800100" lvl="1" indent="-342900">
              <a:buFont typeface="Arial" panose="020B0604020202020204" pitchFamily="34" charset="0"/>
              <a:buChar char="•"/>
            </a:pPr>
            <a:r>
              <a:rPr lang="en-US" altLang="en-US" i="0" dirty="0">
                <a:solidFill>
                  <a:schemeClr val="tx1">
                    <a:lumMod val="75000"/>
                    <a:lumOff val="25000"/>
                  </a:schemeClr>
                </a:solidFill>
                <a:latin typeface="+mn-lt"/>
                <a:cs typeface="Tahoma" panose="020B0604030504040204" pitchFamily="34" charset="0"/>
              </a:rPr>
              <a:t>Paid employment</a:t>
            </a:r>
          </a:p>
          <a:p>
            <a:pPr marL="800100" lvl="1" indent="-342900">
              <a:buFont typeface="Arial" panose="020B0604020202020204" pitchFamily="34" charset="0"/>
              <a:buChar char="•"/>
            </a:pPr>
            <a:r>
              <a:rPr lang="en-US" altLang="en-US" i="0" dirty="0">
                <a:solidFill>
                  <a:schemeClr val="tx1">
                    <a:lumMod val="75000"/>
                    <a:lumOff val="25000"/>
                  </a:schemeClr>
                </a:solidFill>
                <a:latin typeface="+mn-lt"/>
                <a:cs typeface="Tahoma" panose="020B0604030504040204" pitchFamily="34" charset="0"/>
              </a:rPr>
              <a:t>Unpaid employment: as a volunteer or unpaid intern as long as this practice does not violate labor laws (except STEM Extension)</a:t>
            </a:r>
          </a:p>
          <a:p>
            <a:pPr marL="800100" lvl="1" indent="-342900">
              <a:buFont typeface="Arial" panose="020B0604020202020204" pitchFamily="34" charset="0"/>
              <a:buChar char="•"/>
            </a:pPr>
            <a:r>
              <a:rPr lang="en-US" altLang="en-US" i="0" dirty="0">
                <a:solidFill>
                  <a:schemeClr val="tx1">
                    <a:lumMod val="75000"/>
                    <a:lumOff val="25000"/>
                  </a:schemeClr>
                </a:solidFill>
                <a:latin typeface="+mn-lt"/>
                <a:cs typeface="Tahoma" panose="020B0604030504040204" pitchFamily="34" charset="0"/>
              </a:rPr>
              <a:t>Employment through an agency or consulting firm </a:t>
            </a:r>
          </a:p>
          <a:p>
            <a:pPr marL="800100" lvl="1" indent="-342900">
              <a:buFont typeface="Arial" panose="020B0604020202020204" pitchFamily="34" charset="0"/>
              <a:buChar char="•"/>
            </a:pPr>
            <a:r>
              <a:rPr lang="en-US" altLang="en-US" i="0" dirty="0">
                <a:solidFill>
                  <a:schemeClr val="tx1">
                    <a:lumMod val="75000"/>
                    <a:lumOff val="25000"/>
                  </a:schemeClr>
                </a:solidFill>
                <a:latin typeface="+mn-lt"/>
                <a:cs typeface="Tahoma" panose="020B0604030504040204" pitchFamily="34" charset="0"/>
              </a:rPr>
              <a:t>Work for hire: individual performs services on a contractual basis instead of an employment basis-payment usually reported for tax purposes on a Form 1099</a:t>
            </a:r>
          </a:p>
          <a:p>
            <a:pPr marL="800100" lvl="1" indent="-342900">
              <a:buFont typeface="Arial" panose="020B0604020202020204" pitchFamily="34" charset="0"/>
              <a:buChar char="•"/>
            </a:pPr>
            <a:r>
              <a:rPr lang="en-US" altLang="en-US" i="0" dirty="0">
                <a:solidFill>
                  <a:schemeClr val="tx1">
                    <a:lumMod val="75000"/>
                    <a:lumOff val="25000"/>
                  </a:schemeClr>
                </a:solidFill>
                <a:latin typeface="+mn-lt"/>
                <a:cs typeface="Tahoma" panose="020B0604030504040204" pitchFamily="34" charset="0"/>
              </a:rPr>
              <a:t>For multiple employers at the same time</a:t>
            </a:r>
          </a:p>
          <a:p>
            <a:pPr marL="800100" lvl="1" indent="-342900">
              <a:buFont typeface="Arial" panose="020B0604020202020204" pitchFamily="34" charset="0"/>
              <a:buChar char="•"/>
            </a:pPr>
            <a:r>
              <a:rPr lang="en-US" altLang="en-US" i="0" dirty="0">
                <a:solidFill>
                  <a:schemeClr val="tx1">
                    <a:lumMod val="75000"/>
                    <a:lumOff val="25000"/>
                  </a:schemeClr>
                </a:solidFill>
                <a:latin typeface="+mn-lt"/>
                <a:cs typeface="Tahoma" panose="020B0604030504040204" pitchFamily="34" charset="0"/>
              </a:rPr>
              <a:t>For short-term multiple employers at different times</a:t>
            </a:r>
          </a:p>
          <a:p>
            <a:pPr marL="800100" lvl="1" indent="-342900">
              <a:buFont typeface="Arial" panose="020B0604020202020204" pitchFamily="34" charset="0"/>
              <a:buChar char="•"/>
            </a:pPr>
            <a:r>
              <a:rPr lang="en-US" altLang="en-US" i="0" dirty="0">
                <a:solidFill>
                  <a:schemeClr val="tx1">
                    <a:lumMod val="75000"/>
                    <a:lumOff val="25000"/>
                  </a:schemeClr>
                </a:solidFill>
                <a:latin typeface="+mn-lt"/>
                <a:cs typeface="Tahoma" panose="020B0604030504040204" pitchFamily="34" charset="0"/>
              </a:rPr>
              <a:t>As a Self-employed business owner</a:t>
            </a:r>
          </a:p>
          <a:p>
            <a:endParaRPr lang="en-US" altLang="en-US" dirty="0">
              <a:latin typeface="Tahoma" panose="020B0604030504040204" pitchFamily="34" charset="0"/>
              <a:cs typeface="Tahoma" panose="020B0604030504040204" pitchFamily="34" charset="0"/>
            </a:endParaRPr>
          </a:p>
          <a:p>
            <a:endParaRPr lang="en-US" altLang="en-US"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br>
              <a:rPr lang="en-US" altLang="en-US" sz="1800" b="1" dirty="0">
                <a:latin typeface="Tahoma" panose="020B0604030504040204" pitchFamily="34" charset="0"/>
                <a:cs typeface="Tahoma" panose="020B0604030504040204" pitchFamily="34" charset="0"/>
              </a:rPr>
            </a:br>
            <a:endParaRPr lang="en-US" dirty="0"/>
          </a:p>
        </p:txBody>
      </p:sp>
    </p:spTree>
    <p:extLst>
      <p:ext uri="{BB962C8B-B14F-4D97-AF65-F5344CB8AC3E}">
        <p14:creationId xmlns:p14="http://schemas.microsoft.com/office/powerpoint/2010/main" val="139083270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
          <p:cNvSpPr>
            <a:spLocks noGrp="1"/>
          </p:cNvSpPr>
          <p:nvPr>
            <p:ph type="sldNum" sz="quarter" idx="10"/>
          </p:nvPr>
        </p:nvSpPr>
        <p:spPr/>
        <p:txBody>
          <a:bodyPr/>
          <a:lstStyle/>
          <a:p>
            <a:fld id="{F343A32A-436A-8143-8894-653E98457856}" type="slidenum">
              <a:rPr lang="en-US" smtClean="0"/>
              <a:pPr/>
              <a:t>5</a:t>
            </a:fld>
            <a:endParaRPr lang="en-US" dirty="0"/>
          </a:p>
        </p:txBody>
      </p:sp>
      <p:sp>
        <p:nvSpPr>
          <p:cNvPr id="3" name="Slide Title"/>
          <p:cNvSpPr>
            <a:spLocks noGrp="1"/>
          </p:cNvSpPr>
          <p:nvPr>
            <p:ph type="title"/>
          </p:nvPr>
        </p:nvSpPr>
        <p:spPr/>
        <p:txBody>
          <a:bodyPr/>
          <a:lstStyle/>
          <a:p>
            <a:r>
              <a:rPr lang="en-US" dirty="0"/>
              <a:t>Must the Training Be Related to my Major?</a:t>
            </a:r>
          </a:p>
        </p:txBody>
      </p:sp>
      <p:sp>
        <p:nvSpPr>
          <p:cNvPr id="6" name="Division Name, if applicable"/>
          <p:cNvSpPr>
            <a:spLocks noGrp="1"/>
          </p:cNvSpPr>
          <p:nvPr>
            <p:ph type="body" sz="quarter" idx="21"/>
          </p:nvPr>
        </p:nvSpPr>
        <p:spPr>
          <a:prstGeom prst="rect">
            <a:avLst/>
          </a:prstGeom>
        </p:spPr>
        <p:txBody>
          <a:bodyPr/>
          <a:lstStyle/>
          <a:p>
            <a:r>
              <a:rPr lang="en-US" dirty="0"/>
              <a:t>Center for International Services</a:t>
            </a:r>
          </a:p>
        </p:txBody>
      </p:sp>
      <p:sp>
        <p:nvSpPr>
          <p:cNvPr id="4" name="Rectangle 3"/>
          <p:cNvSpPr/>
          <p:nvPr/>
        </p:nvSpPr>
        <p:spPr>
          <a:xfrm>
            <a:off x="904775" y="1200749"/>
            <a:ext cx="10655166" cy="3834896"/>
          </a:xfrm>
          <a:prstGeom prst="rect">
            <a:avLst/>
          </a:prstGeom>
        </p:spPr>
        <p:txBody>
          <a:bodyPr wrap="square">
            <a:spAutoFit/>
          </a:bodyPr>
          <a:lstStyle/>
          <a:p>
            <a:pPr marL="457200" indent="-457200">
              <a:lnSpc>
                <a:spcPct val="80000"/>
              </a:lnSpc>
              <a:buFont typeface="Arial" panose="020B0604020202020204" pitchFamily="34" charset="0"/>
              <a:buChar char="•"/>
              <a:defRPr/>
            </a:pPr>
            <a:r>
              <a:rPr lang="en-US" altLang="en-US" sz="2800" dirty="0">
                <a:solidFill>
                  <a:schemeClr val="tx1">
                    <a:lumMod val="75000"/>
                    <a:lumOff val="25000"/>
                  </a:schemeClr>
                </a:solidFill>
                <a:cs typeface="Tahoma" panose="020B0604030504040204" pitchFamily="34" charset="0"/>
              </a:rPr>
              <a:t>The training must be in your major field of study as indicated on your I-20</a:t>
            </a:r>
          </a:p>
          <a:p>
            <a:pPr marL="914400" lvl="1" indent="-457200">
              <a:lnSpc>
                <a:spcPct val="80000"/>
              </a:lnSpc>
              <a:buFont typeface="Arial" panose="020B0604020202020204" pitchFamily="34" charset="0"/>
              <a:buChar char="•"/>
              <a:defRPr/>
            </a:pPr>
            <a:r>
              <a:rPr lang="en-US" altLang="en-US" sz="2800" dirty="0">
                <a:solidFill>
                  <a:schemeClr val="tx1">
                    <a:lumMod val="75000"/>
                    <a:lumOff val="25000"/>
                  </a:schemeClr>
                </a:solidFill>
                <a:cs typeface="Tahoma" panose="020B0604030504040204" pitchFamily="34" charset="0"/>
              </a:rPr>
              <a:t>All majors/programs of study should be listed on your I-20 </a:t>
            </a:r>
          </a:p>
          <a:p>
            <a:pPr lvl="1">
              <a:lnSpc>
                <a:spcPct val="80000"/>
              </a:lnSpc>
              <a:defRPr/>
            </a:pPr>
            <a:endParaRPr lang="en-US" altLang="en-US" sz="2800" dirty="0">
              <a:solidFill>
                <a:schemeClr val="tx1">
                  <a:lumMod val="75000"/>
                  <a:lumOff val="25000"/>
                </a:schemeClr>
              </a:solidFill>
              <a:cs typeface="Tahoma" panose="020B0604030504040204" pitchFamily="34" charset="0"/>
            </a:endParaRPr>
          </a:p>
          <a:p>
            <a:pPr marL="457200" indent="-457200">
              <a:lnSpc>
                <a:spcPct val="80000"/>
              </a:lnSpc>
              <a:buFont typeface="Arial" panose="020B0604020202020204" pitchFamily="34" charset="0"/>
              <a:buChar char="•"/>
              <a:defRPr/>
            </a:pPr>
            <a:r>
              <a:rPr lang="en-US" altLang="en-US" sz="2800" dirty="0">
                <a:solidFill>
                  <a:schemeClr val="tx1">
                    <a:lumMod val="75000"/>
                    <a:lumOff val="25000"/>
                  </a:schemeClr>
                </a:solidFill>
                <a:cs typeface="Tahoma" panose="020B0604030504040204" pitchFamily="34" charset="0"/>
              </a:rPr>
              <a:t>It cannot be in a minor </a:t>
            </a:r>
          </a:p>
          <a:p>
            <a:pPr>
              <a:lnSpc>
                <a:spcPct val="80000"/>
              </a:lnSpc>
              <a:defRPr/>
            </a:pPr>
            <a:endParaRPr lang="en-US" altLang="en-US" sz="2800" dirty="0">
              <a:solidFill>
                <a:schemeClr val="tx1">
                  <a:lumMod val="75000"/>
                  <a:lumOff val="25000"/>
                </a:schemeClr>
              </a:solidFill>
              <a:cs typeface="Tahoma" panose="020B0604030504040204" pitchFamily="34" charset="0"/>
            </a:endParaRPr>
          </a:p>
          <a:p>
            <a:pPr marL="457200" indent="-457200">
              <a:lnSpc>
                <a:spcPct val="80000"/>
              </a:lnSpc>
              <a:buFont typeface="Arial" panose="020B0604020202020204" pitchFamily="34" charset="0"/>
              <a:buChar char="•"/>
              <a:defRPr/>
            </a:pPr>
            <a:r>
              <a:rPr lang="en-US" altLang="en-US" sz="2800" dirty="0">
                <a:solidFill>
                  <a:schemeClr val="tx1">
                    <a:lumMod val="75000"/>
                    <a:lumOff val="25000"/>
                  </a:schemeClr>
                </a:solidFill>
                <a:cs typeface="Tahoma" panose="020B0604030504040204" pitchFamily="34" charset="0"/>
              </a:rPr>
              <a:t>It cannot be in a previous major/degree not included on your current I-20</a:t>
            </a:r>
          </a:p>
          <a:p>
            <a:pPr marL="914400" lvl="1" indent="-457200">
              <a:lnSpc>
                <a:spcPct val="80000"/>
              </a:lnSpc>
              <a:buFont typeface="Arial" panose="020B0604020202020204" pitchFamily="34" charset="0"/>
              <a:buChar char="•"/>
              <a:defRPr/>
            </a:pPr>
            <a:r>
              <a:rPr lang="en-US" altLang="en-US" sz="2800" dirty="0">
                <a:solidFill>
                  <a:schemeClr val="tx1">
                    <a:lumMod val="75000"/>
                    <a:lumOff val="25000"/>
                  </a:schemeClr>
                </a:solidFill>
                <a:cs typeface="Tahoma" panose="020B0604030504040204" pitchFamily="34" charset="0"/>
              </a:rPr>
              <a:t>Bachelor’s degree in Computer Science, now doing a Master’s degree in History-OPT would have to be in History</a:t>
            </a:r>
          </a:p>
          <a:p>
            <a:pPr>
              <a:lnSpc>
                <a:spcPct val="80000"/>
              </a:lnSpc>
              <a:buFont typeface="Wingdings" panose="05000000000000000000" pitchFamily="2" charset="2"/>
              <a:buNone/>
              <a:defRPr/>
            </a:pPr>
            <a:endParaRPr lang="en-US" altLang="en-US" sz="2400" dirty="0">
              <a:cs typeface="Tahoma" panose="020B0604030504040204" pitchFamily="34" charset="0"/>
            </a:endParaRPr>
          </a:p>
        </p:txBody>
      </p:sp>
    </p:spTree>
    <p:extLst>
      <p:ext uri="{BB962C8B-B14F-4D97-AF65-F5344CB8AC3E}">
        <p14:creationId xmlns:p14="http://schemas.microsoft.com/office/powerpoint/2010/main" val="447021975"/>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343A32A-436A-8143-8894-653E98457856}" type="slidenum">
              <a:rPr lang="en-US" smtClean="0"/>
              <a:pPr/>
              <a:t>50</a:t>
            </a:fld>
            <a:endParaRPr lang="en-US" dirty="0"/>
          </a:p>
        </p:txBody>
      </p:sp>
      <p:sp>
        <p:nvSpPr>
          <p:cNvPr id="3" name="Title 2"/>
          <p:cNvSpPr>
            <a:spLocks noGrp="1"/>
          </p:cNvSpPr>
          <p:nvPr>
            <p:ph type="title"/>
          </p:nvPr>
        </p:nvSpPr>
        <p:spPr>
          <a:xfrm>
            <a:off x="883920" y="354717"/>
            <a:ext cx="10668000" cy="632988"/>
          </a:xfrm>
        </p:spPr>
        <p:txBody>
          <a:bodyPr/>
          <a:lstStyle/>
          <a:p>
            <a:r>
              <a:rPr lang="en-US" dirty="0"/>
              <a:t>How Do I Report Employment While on OPT? </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10" name="TextBox 9"/>
          <p:cNvSpPr txBox="1"/>
          <p:nvPr/>
        </p:nvSpPr>
        <p:spPr>
          <a:xfrm>
            <a:off x="962527" y="964728"/>
            <a:ext cx="10772271" cy="4832092"/>
          </a:xfrm>
          <a:prstGeom prst="rect">
            <a:avLst/>
          </a:prstGeom>
          <a:noFill/>
        </p:spPr>
        <p:txBody>
          <a:bodyPr wrap="square" rtlCol="0">
            <a:spAutoFit/>
          </a:bodyPr>
          <a:lstStyle/>
          <a:p>
            <a:r>
              <a:rPr lang="en-US" sz="2800" dirty="0">
                <a:solidFill>
                  <a:schemeClr val="tx1">
                    <a:lumMod val="75000"/>
                    <a:lumOff val="25000"/>
                  </a:schemeClr>
                </a:solidFill>
              </a:rPr>
              <a:t>After your OPT start date is reached, you will receive an email from the Student Exchange Visitor Program (SEVP)  instructing you to create an SEVP Portal Account.</a:t>
            </a:r>
          </a:p>
          <a:p>
            <a:endParaRPr lang="en-US" sz="2800" dirty="0">
              <a:solidFill>
                <a:schemeClr val="tx1">
                  <a:lumMod val="75000"/>
                  <a:lumOff val="25000"/>
                </a:schemeClr>
              </a:solidFill>
            </a:endParaRPr>
          </a:p>
          <a:p>
            <a:r>
              <a:rPr lang="en-US" sz="2800" dirty="0">
                <a:solidFill>
                  <a:schemeClr val="tx1">
                    <a:lumMod val="75000"/>
                    <a:lumOff val="25000"/>
                  </a:schemeClr>
                </a:solidFill>
              </a:rPr>
              <a:t>You will use the SEVP Portal account to report any changes within 10 days of such changes to</a:t>
            </a:r>
          </a:p>
          <a:p>
            <a:pPr marL="800100" lvl="1" indent="-342900">
              <a:buFont typeface="Arial" panose="020B0604020202020204" pitchFamily="34" charset="0"/>
              <a:buChar char="•"/>
            </a:pPr>
            <a:r>
              <a:rPr lang="en-US" sz="2800" dirty="0">
                <a:solidFill>
                  <a:schemeClr val="tx1">
                    <a:lumMod val="75000"/>
                    <a:lumOff val="25000"/>
                  </a:schemeClr>
                </a:solidFill>
              </a:rPr>
              <a:t>Your Employer Information</a:t>
            </a:r>
          </a:p>
          <a:p>
            <a:pPr marL="1257300" lvl="2" indent="-342900">
              <a:buFont typeface="Arial" panose="020B0604020202020204" pitchFamily="34" charset="0"/>
              <a:buChar char="•"/>
            </a:pPr>
            <a:r>
              <a:rPr lang="en-US" sz="2800" dirty="0">
                <a:solidFill>
                  <a:schemeClr val="tx1">
                    <a:lumMod val="75000"/>
                    <a:lumOff val="25000"/>
                  </a:schemeClr>
                </a:solidFill>
              </a:rPr>
              <a:t>name</a:t>
            </a:r>
          </a:p>
          <a:p>
            <a:pPr marL="1257300" lvl="2" indent="-342900">
              <a:buFont typeface="Arial" panose="020B0604020202020204" pitchFamily="34" charset="0"/>
              <a:buChar char="•"/>
            </a:pPr>
            <a:r>
              <a:rPr lang="en-US" sz="2800" dirty="0">
                <a:solidFill>
                  <a:schemeClr val="tx1">
                    <a:lumMod val="75000"/>
                    <a:lumOff val="25000"/>
                  </a:schemeClr>
                </a:solidFill>
              </a:rPr>
              <a:t>address</a:t>
            </a:r>
          </a:p>
          <a:p>
            <a:pPr marL="1257300" lvl="2" indent="-342900">
              <a:buFont typeface="Arial" panose="020B0604020202020204" pitchFamily="34" charset="0"/>
              <a:buChar char="•"/>
            </a:pPr>
            <a:r>
              <a:rPr lang="en-US" sz="2800" dirty="0">
                <a:solidFill>
                  <a:schemeClr val="tx1">
                    <a:lumMod val="75000"/>
                    <a:lumOff val="25000"/>
                  </a:schemeClr>
                </a:solidFill>
              </a:rPr>
              <a:t>starting date</a:t>
            </a:r>
          </a:p>
          <a:p>
            <a:pPr marL="1257300" lvl="2" indent="-342900">
              <a:buFont typeface="Arial" panose="020B0604020202020204" pitchFamily="34" charset="0"/>
              <a:buChar char="•"/>
            </a:pPr>
            <a:r>
              <a:rPr lang="en-US" sz="2800" dirty="0">
                <a:solidFill>
                  <a:schemeClr val="tx1">
                    <a:lumMod val="75000"/>
                    <a:lumOff val="25000"/>
                  </a:schemeClr>
                </a:solidFill>
              </a:rPr>
              <a:t>ending date </a:t>
            </a:r>
          </a:p>
        </p:txBody>
      </p:sp>
      <p:pic>
        <p:nvPicPr>
          <p:cNvPr id="13" name="Picture 12"/>
          <p:cNvPicPr>
            <a:picLocks noChangeAspect="1"/>
          </p:cNvPicPr>
          <p:nvPr/>
        </p:nvPicPr>
        <p:blipFill>
          <a:blip r:embed="rId3"/>
          <a:stretch>
            <a:fillRect/>
          </a:stretch>
        </p:blipFill>
        <p:spPr>
          <a:xfrm>
            <a:off x="4421444" y="4271949"/>
            <a:ext cx="3105149" cy="1789191"/>
          </a:xfrm>
          <a:prstGeom prst="rect">
            <a:avLst/>
          </a:prstGeom>
        </p:spPr>
      </p:pic>
      <p:pic>
        <p:nvPicPr>
          <p:cNvPr id="4" name="Picture 3"/>
          <p:cNvPicPr>
            <a:picLocks noChangeAspect="1"/>
          </p:cNvPicPr>
          <p:nvPr/>
        </p:nvPicPr>
        <p:blipFill>
          <a:blip r:embed="rId4"/>
          <a:stretch>
            <a:fillRect/>
          </a:stretch>
        </p:blipFill>
        <p:spPr>
          <a:xfrm>
            <a:off x="7954297" y="3154263"/>
            <a:ext cx="3859108" cy="2915771"/>
          </a:xfrm>
          <a:prstGeom prst="rect">
            <a:avLst/>
          </a:prstGeom>
        </p:spPr>
      </p:pic>
    </p:spTree>
    <p:extLst>
      <p:ext uri="{BB962C8B-B14F-4D97-AF65-F5344CB8AC3E}">
        <p14:creationId xmlns:p14="http://schemas.microsoft.com/office/powerpoint/2010/main" val="3020322943"/>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343A32A-436A-8143-8894-653E98457856}" type="slidenum">
              <a:rPr lang="en-US" smtClean="0"/>
              <a:pPr/>
              <a:t>51</a:t>
            </a:fld>
            <a:endParaRPr lang="en-US" dirty="0"/>
          </a:p>
        </p:txBody>
      </p:sp>
      <p:sp>
        <p:nvSpPr>
          <p:cNvPr id="3" name="Title 2"/>
          <p:cNvSpPr>
            <a:spLocks noGrp="1"/>
          </p:cNvSpPr>
          <p:nvPr>
            <p:ph type="title"/>
          </p:nvPr>
        </p:nvSpPr>
        <p:spPr>
          <a:xfrm>
            <a:off x="883920" y="354717"/>
            <a:ext cx="10668000" cy="632988"/>
          </a:xfrm>
        </p:spPr>
        <p:txBody>
          <a:bodyPr/>
          <a:lstStyle/>
          <a:p>
            <a:r>
              <a:rPr lang="en-US" dirty="0"/>
              <a:t>Other Reporting Requirements While on OPT? </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10" name="TextBox 9"/>
          <p:cNvSpPr txBox="1"/>
          <p:nvPr/>
        </p:nvSpPr>
        <p:spPr>
          <a:xfrm>
            <a:off x="962527" y="1068404"/>
            <a:ext cx="10772271" cy="2246769"/>
          </a:xfrm>
          <a:prstGeom prst="rect">
            <a:avLst/>
          </a:prstGeom>
          <a:noFill/>
        </p:spPr>
        <p:txBody>
          <a:bodyPr wrap="square" rtlCol="0">
            <a:spAutoFit/>
          </a:bodyPr>
          <a:lstStyle/>
          <a:p>
            <a:r>
              <a:rPr lang="en-US" sz="2800" dirty="0">
                <a:solidFill>
                  <a:schemeClr val="tx1">
                    <a:lumMod val="75000"/>
                    <a:lumOff val="25000"/>
                  </a:schemeClr>
                </a:solidFill>
              </a:rPr>
              <a:t>You will also use the SEVP Portal to report changes to your:</a:t>
            </a:r>
          </a:p>
          <a:p>
            <a:pPr marL="800100" lvl="1" indent="-342900">
              <a:buFont typeface="Arial" panose="020B0604020202020204" pitchFamily="34" charset="0"/>
              <a:buChar char="•"/>
            </a:pPr>
            <a:r>
              <a:rPr lang="en-US" sz="2800" dirty="0">
                <a:solidFill>
                  <a:schemeClr val="tx1">
                    <a:lumMod val="75000"/>
                    <a:lumOff val="25000"/>
                  </a:schemeClr>
                </a:solidFill>
              </a:rPr>
              <a:t>Name</a:t>
            </a:r>
          </a:p>
          <a:p>
            <a:pPr marL="800100" lvl="1" indent="-342900">
              <a:buFont typeface="Arial" panose="020B0604020202020204" pitchFamily="34" charset="0"/>
              <a:buChar char="•"/>
            </a:pPr>
            <a:r>
              <a:rPr lang="en-US" sz="2800" dirty="0">
                <a:solidFill>
                  <a:schemeClr val="tx1">
                    <a:lumMod val="75000"/>
                    <a:lumOff val="25000"/>
                  </a:schemeClr>
                </a:solidFill>
              </a:rPr>
              <a:t>U.S. address</a:t>
            </a:r>
          </a:p>
          <a:p>
            <a:pPr marL="800100" lvl="1" indent="-342900">
              <a:buFont typeface="Arial" panose="020B0604020202020204" pitchFamily="34" charset="0"/>
              <a:buChar char="•"/>
            </a:pPr>
            <a:r>
              <a:rPr lang="en-US" sz="2800" dirty="0">
                <a:solidFill>
                  <a:schemeClr val="tx1">
                    <a:lumMod val="75000"/>
                    <a:lumOff val="25000"/>
                  </a:schemeClr>
                </a:solidFill>
              </a:rPr>
              <a:t>Foreign Address</a:t>
            </a:r>
          </a:p>
          <a:p>
            <a:pPr marL="800100" lvl="1" indent="-342900">
              <a:buFont typeface="Arial" panose="020B0604020202020204" pitchFamily="34" charset="0"/>
              <a:buChar char="•"/>
            </a:pPr>
            <a:r>
              <a:rPr lang="en-US" sz="2800" dirty="0">
                <a:solidFill>
                  <a:schemeClr val="tx1">
                    <a:lumMod val="75000"/>
                    <a:lumOff val="25000"/>
                  </a:schemeClr>
                </a:solidFill>
              </a:rPr>
              <a:t>Telephone Number</a:t>
            </a:r>
          </a:p>
        </p:txBody>
      </p:sp>
    </p:spTree>
    <p:extLst>
      <p:ext uri="{BB962C8B-B14F-4D97-AF65-F5344CB8AC3E}">
        <p14:creationId xmlns:p14="http://schemas.microsoft.com/office/powerpoint/2010/main" val="2420760087"/>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343A32A-436A-8143-8894-653E98457856}" type="slidenum">
              <a:rPr lang="en-US" smtClean="0"/>
              <a:pPr/>
              <a:t>52</a:t>
            </a:fld>
            <a:endParaRPr lang="en-US" dirty="0"/>
          </a:p>
        </p:txBody>
      </p:sp>
      <p:sp>
        <p:nvSpPr>
          <p:cNvPr id="3" name="Title 2"/>
          <p:cNvSpPr>
            <a:spLocks noGrp="1"/>
          </p:cNvSpPr>
          <p:nvPr>
            <p:ph type="title"/>
          </p:nvPr>
        </p:nvSpPr>
        <p:spPr/>
        <p:txBody>
          <a:bodyPr/>
          <a:lstStyle/>
          <a:p>
            <a:r>
              <a:rPr lang="en-US" dirty="0">
                <a:solidFill>
                  <a:srgbClr val="E25414"/>
                </a:solidFill>
              </a:rPr>
              <a:t>What if I Lose MY EAD Card?</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Content Placeholder 3"/>
          <p:cNvSpPr>
            <a:spLocks noGrp="1"/>
          </p:cNvSpPr>
          <p:nvPr>
            <p:ph sz="quarter" idx="19"/>
          </p:nvPr>
        </p:nvSpPr>
        <p:spPr>
          <a:xfrm>
            <a:off x="1066799" y="1094048"/>
            <a:ext cx="10667999" cy="4921741"/>
          </a:xfrm>
        </p:spPr>
        <p:txBody>
          <a:bodyPr/>
          <a:lstStyle/>
          <a:p>
            <a:r>
              <a:rPr lang="en-US" altLang="en-US" sz="2800" i="0" dirty="0">
                <a:solidFill>
                  <a:schemeClr val="tx1">
                    <a:lumMod val="75000"/>
                    <a:lumOff val="25000"/>
                  </a:schemeClr>
                </a:solidFill>
                <a:latin typeface="+mn-lt"/>
                <a:cs typeface="Tahoma" panose="020B0604030504040204" pitchFamily="34" charset="0"/>
              </a:rPr>
              <a:t>If you have not begun working yet or will change employers, you will need to apply to USCIS for a Replacement EAD</a:t>
            </a:r>
          </a:p>
          <a:p>
            <a:pPr marL="800100" lvl="1" indent="-342900">
              <a:buFont typeface="Arial" panose="020B0604020202020204" pitchFamily="34" charset="0"/>
              <a:buChar char="•"/>
            </a:pPr>
            <a:r>
              <a:rPr lang="en-US" altLang="en-US" sz="2800" i="0" dirty="0">
                <a:solidFill>
                  <a:schemeClr val="tx1">
                    <a:lumMod val="75000"/>
                    <a:lumOff val="25000"/>
                  </a:schemeClr>
                </a:solidFill>
                <a:latin typeface="+mn-lt"/>
                <a:cs typeface="Tahoma" panose="020B0604030504040204" pitchFamily="34" charset="0"/>
              </a:rPr>
              <a:t>Another I-765</a:t>
            </a:r>
          </a:p>
          <a:p>
            <a:pPr marL="800100" lvl="1" indent="-342900">
              <a:buFont typeface="Arial" panose="020B0604020202020204" pitchFamily="34" charset="0"/>
              <a:buChar char="•"/>
            </a:pPr>
            <a:r>
              <a:rPr lang="en-US" altLang="en-US" sz="2800" i="0" dirty="0">
                <a:solidFill>
                  <a:schemeClr val="tx1">
                    <a:lumMod val="75000"/>
                    <a:lumOff val="25000"/>
                  </a:schemeClr>
                </a:solidFill>
                <a:latin typeface="+mn-lt"/>
                <a:cs typeface="Tahoma" panose="020B0604030504040204" pitchFamily="34" charset="0"/>
              </a:rPr>
              <a:t>Two Photos</a:t>
            </a:r>
          </a:p>
          <a:p>
            <a:pPr marL="800100" lvl="1" indent="-342900">
              <a:buFont typeface="Arial" panose="020B0604020202020204" pitchFamily="34" charset="0"/>
              <a:buChar char="•"/>
            </a:pPr>
            <a:r>
              <a:rPr lang="en-US" altLang="en-US" sz="2800" i="0" dirty="0">
                <a:solidFill>
                  <a:schemeClr val="tx1">
                    <a:lumMod val="75000"/>
                    <a:lumOff val="25000"/>
                  </a:schemeClr>
                </a:solidFill>
                <a:latin typeface="+mn-lt"/>
                <a:cs typeface="Tahoma" panose="020B0604030504040204" pitchFamily="34" charset="0"/>
              </a:rPr>
              <a:t>Copies of documents</a:t>
            </a:r>
          </a:p>
          <a:p>
            <a:pPr marL="800100" lvl="1" indent="-342900">
              <a:buFont typeface="Arial" panose="020B0604020202020204" pitchFamily="34" charset="0"/>
              <a:buChar char="•"/>
            </a:pPr>
            <a:r>
              <a:rPr lang="en-US" altLang="en-US" sz="2800" i="0" dirty="0">
                <a:solidFill>
                  <a:schemeClr val="tx1">
                    <a:lumMod val="75000"/>
                    <a:lumOff val="25000"/>
                  </a:schemeClr>
                </a:solidFill>
                <a:latin typeface="+mn-lt"/>
                <a:cs typeface="Tahoma" panose="020B0604030504040204" pitchFamily="34" charset="0"/>
              </a:rPr>
              <a:t>Another Filing Fee</a:t>
            </a:r>
          </a:p>
          <a:p>
            <a:endParaRPr lang="en-US" altLang="en-US" sz="2800" i="0" dirty="0">
              <a:solidFill>
                <a:schemeClr val="tx1">
                  <a:lumMod val="75000"/>
                  <a:lumOff val="25000"/>
                </a:schemeClr>
              </a:solidFill>
              <a:latin typeface="+mn-lt"/>
              <a:cs typeface="Tahoma" panose="020B0604030504040204" pitchFamily="34" charset="0"/>
            </a:endParaRPr>
          </a:p>
          <a:p>
            <a:r>
              <a:rPr lang="en-US" altLang="en-US" sz="2800" i="0" dirty="0">
                <a:solidFill>
                  <a:schemeClr val="tx1">
                    <a:lumMod val="75000"/>
                    <a:lumOff val="25000"/>
                  </a:schemeClr>
                </a:solidFill>
                <a:latin typeface="+mn-lt"/>
                <a:cs typeface="Tahoma" panose="020B0604030504040204" pitchFamily="34" charset="0"/>
              </a:rPr>
              <a:t>If you will continue to work for the same employer, you may not need to apply for a Replacement EAD</a:t>
            </a:r>
          </a:p>
          <a:p>
            <a:r>
              <a:rPr lang="en-US" altLang="en-US" sz="2800" i="0" dirty="0">
                <a:solidFill>
                  <a:schemeClr val="tx1"/>
                </a:solidFill>
                <a:latin typeface="+mn-lt"/>
                <a:cs typeface="Tahoma" panose="020B0604030504040204" pitchFamily="34" charset="0"/>
              </a:rPr>
              <a:t> </a:t>
            </a:r>
          </a:p>
          <a:p>
            <a:endParaRPr lang="en-US" altLang="en-US"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br>
              <a:rPr lang="en-US" altLang="en-US" sz="1800" b="1" dirty="0">
                <a:latin typeface="Tahoma" panose="020B0604030504040204" pitchFamily="34" charset="0"/>
                <a:cs typeface="Tahoma" panose="020B0604030504040204" pitchFamily="34" charset="0"/>
              </a:rPr>
            </a:br>
            <a:endParaRPr lang="en-US" dirty="0"/>
          </a:p>
        </p:txBody>
      </p:sp>
    </p:spTree>
    <p:extLst>
      <p:ext uri="{BB962C8B-B14F-4D97-AF65-F5344CB8AC3E}">
        <p14:creationId xmlns:p14="http://schemas.microsoft.com/office/powerpoint/2010/main" val="3467907348"/>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343A32A-436A-8143-8894-653E98457856}" type="slidenum">
              <a:rPr lang="en-US" smtClean="0"/>
              <a:pPr/>
              <a:t>53</a:t>
            </a:fld>
            <a:endParaRPr lang="en-US" dirty="0"/>
          </a:p>
        </p:txBody>
      </p:sp>
      <p:sp>
        <p:nvSpPr>
          <p:cNvPr id="3" name="Title 2"/>
          <p:cNvSpPr>
            <a:spLocks noGrp="1"/>
          </p:cNvSpPr>
          <p:nvPr>
            <p:ph type="title"/>
          </p:nvPr>
        </p:nvSpPr>
        <p:spPr/>
        <p:txBody>
          <a:bodyPr/>
          <a:lstStyle/>
          <a:p>
            <a:r>
              <a:rPr lang="en-US" dirty="0">
                <a:solidFill>
                  <a:srgbClr val="E25414"/>
                </a:solidFill>
              </a:rPr>
              <a:t>Can I Travel Outside the U.S. While on OPT?</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817834" y="1112011"/>
            <a:ext cx="10990708" cy="4832092"/>
          </a:xfrm>
          <a:prstGeom prst="rect">
            <a:avLst/>
          </a:prstGeom>
          <a:noFill/>
        </p:spPr>
        <p:txBody>
          <a:bodyPr wrap="square" rtlCol="0">
            <a:spAutoFit/>
          </a:bodyPr>
          <a:lstStyle/>
          <a:p>
            <a:pPr>
              <a:spcBef>
                <a:spcPct val="0"/>
              </a:spcBef>
            </a:pPr>
            <a:r>
              <a:rPr lang="en-US" altLang="en-US" sz="2800" b="1" dirty="0">
                <a:solidFill>
                  <a:schemeClr val="tx1">
                    <a:lumMod val="75000"/>
                    <a:lumOff val="25000"/>
                  </a:schemeClr>
                </a:solidFill>
                <a:cs typeface="Tahoma" panose="020B0604030504040204" pitchFamily="34" charset="0"/>
              </a:rPr>
              <a:t>If Authorized for Pre-Completion OPT</a:t>
            </a:r>
          </a:p>
          <a:p>
            <a:pPr marL="800100" lvl="1" indent="-342900">
              <a:spcBef>
                <a:spcPct val="0"/>
              </a:spcBef>
              <a:buFont typeface="Arial" panose="020B0604020202020204" pitchFamily="34" charset="0"/>
              <a:buChar char="•"/>
            </a:pPr>
            <a:r>
              <a:rPr lang="en-US" altLang="en-US" sz="2800" dirty="0">
                <a:solidFill>
                  <a:schemeClr val="tx1">
                    <a:lumMod val="75000"/>
                    <a:lumOff val="25000"/>
                  </a:schemeClr>
                </a:solidFill>
                <a:cs typeface="Tahoma" panose="020B0604030504040204" pitchFamily="34" charset="0"/>
              </a:rPr>
              <a:t>Requirements are the same as travel while in F-1 status</a:t>
            </a:r>
          </a:p>
          <a:p>
            <a:pPr marL="800100" lvl="1" indent="-342900">
              <a:spcBef>
                <a:spcPct val="0"/>
              </a:spcBef>
              <a:buFont typeface="Arial" panose="020B0604020202020204" pitchFamily="34" charset="0"/>
              <a:buChar char="•"/>
            </a:pPr>
            <a:r>
              <a:rPr lang="en-US" altLang="en-US" sz="2800" dirty="0">
                <a:solidFill>
                  <a:schemeClr val="tx1">
                    <a:lumMod val="75000"/>
                    <a:lumOff val="25000"/>
                  </a:schemeClr>
                </a:solidFill>
                <a:cs typeface="Tahoma" panose="020B0604030504040204" pitchFamily="34" charset="0"/>
              </a:rPr>
              <a:t>Passport, valid F-1 visa, I-20 signed for Travel on Page 2 within last 12 months</a:t>
            </a:r>
          </a:p>
          <a:p>
            <a:pPr lvl="1">
              <a:spcBef>
                <a:spcPct val="0"/>
              </a:spcBef>
            </a:pPr>
            <a:endParaRPr lang="en-US" altLang="en-US" sz="2800" dirty="0">
              <a:solidFill>
                <a:schemeClr val="tx1">
                  <a:lumMod val="75000"/>
                  <a:lumOff val="25000"/>
                </a:schemeClr>
              </a:solidFill>
              <a:cs typeface="Tahoma" panose="020B0604030504040204" pitchFamily="34" charset="0"/>
            </a:endParaRPr>
          </a:p>
          <a:p>
            <a:pPr>
              <a:spcBef>
                <a:spcPct val="0"/>
              </a:spcBef>
            </a:pPr>
            <a:r>
              <a:rPr lang="en-US" altLang="en-US" sz="2800" b="1" dirty="0">
                <a:solidFill>
                  <a:schemeClr val="tx1">
                    <a:lumMod val="75000"/>
                    <a:lumOff val="25000"/>
                  </a:schemeClr>
                </a:solidFill>
                <a:cs typeface="Tahoma" panose="020B0604030504040204" pitchFamily="34" charset="0"/>
              </a:rPr>
              <a:t>If Authorized for Post-Completion OPT</a:t>
            </a:r>
          </a:p>
          <a:p>
            <a:pPr marL="800100" lvl="1" indent="-342900">
              <a:spcBef>
                <a:spcPct val="0"/>
              </a:spcBef>
              <a:buFont typeface="Arial" panose="020B0604020202020204" pitchFamily="34" charset="0"/>
              <a:buChar char="•"/>
            </a:pPr>
            <a:r>
              <a:rPr lang="en-US" altLang="en-US" sz="2800" dirty="0">
                <a:solidFill>
                  <a:schemeClr val="tx1">
                    <a:lumMod val="75000"/>
                    <a:lumOff val="25000"/>
                  </a:schemeClr>
                </a:solidFill>
                <a:cs typeface="Tahoma" panose="020B0604030504040204" pitchFamily="34" charset="0"/>
              </a:rPr>
              <a:t>Passport</a:t>
            </a:r>
          </a:p>
          <a:p>
            <a:pPr marL="800100" lvl="1" indent="-342900">
              <a:spcBef>
                <a:spcPct val="0"/>
              </a:spcBef>
              <a:buFont typeface="Arial" panose="020B0604020202020204" pitchFamily="34" charset="0"/>
              <a:buChar char="•"/>
            </a:pPr>
            <a:r>
              <a:rPr lang="en-US" altLang="en-US" sz="2800" dirty="0">
                <a:solidFill>
                  <a:schemeClr val="tx1">
                    <a:lumMod val="75000"/>
                    <a:lumOff val="25000"/>
                  </a:schemeClr>
                </a:solidFill>
                <a:cs typeface="Tahoma" panose="020B0604030504040204" pitchFamily="34" charset="0"/>
              </a:rPr>
              <a:t>Valid F-1 visa</a:t>
            </a:r>
          </a:p>
          <a:p>
            <a:pPr marL="800100" lvl="1" indent="-342900">
              <a:spcBef>
                <a:spcPct val="0"/>
              </a:spcBef>
              <a:buFont typeface="Arial" panose="020B0604020202020204" pitchFamily="34" charset="0"/>
              <a:buChar char="•"/>
            </a:pPr>
            <a:r>
              <a:rPr lang="en-US" altLang="en-US" sz="2800" dirty="0">
                <a:solidFill>
                  <a:schemeClr val="tx1">
                    <a:lumMod val="75000"/>
                    <a:lumOff val="25000"/>
                  </a:schemeClr>
                </a:solidFill>
                <a:cs typeface="Tahoma" panose="020B0604030504040204" pitchFamily="34" charset="0"/>
              </a:rPr>
              <a:t>I-20 signed for Travel on Page 2 within last 6 months</a:t>
            </a:r>
          </a:p>
          <a:p>
            <a:pPr marL="800100" lvl="1" indent="-342900">
              <a:spcBef>
                <a:spcPct val="0"/>
              </a:spcBef>
              <a:buFont typeface="Arial" panose="020B0604020202020204" pitchFamily="34" charset="0"/>
              <a:buChar char="•"/>
            </a:pPr>
            <a:r>
              <a:rPr lang="en-US" altLang="en-US" sz="2800" dirty="0">
                <a:solidFill>
                  <a:schemeClr val="tx1">
                    <a:lumMod val="75000"/>
                    <a:lumOff val="25000"/>
                  </a:schemeClr>
                </a:solidFill>
                <a:cs typeface="Tahoma" panose="020B0604030504040204" pitchFamily="34" charset="0"/>
              </a:rPr>
              <a:t>EAD card</a:t>
            </a:r>
          </a:p>
          <a:p>
            <a:pPr marL="800100" lvl="1" indent="-342900">
              <a:spcBef>
                <a:spcPct val="0"/>
              </a:spcBef>
              <a:buFont typeface="Arial" panose="020B0604020202020204" pitchFamily="34" charset="0"/>
              <a:buChar char="•"/>
            </a:pPr>
            <a:r>
              <a:rPr lang="en-US" altLang="en-US" sz="2800" dirty="0">
                <a:solidFill>
                  <a:schemeClr val="tx1">
                    <a:lumMod val="75000"/>
                    <a:lumOff val="25000"/>
                  </a:schemeClr>
                </a:solidFill>
                <a:cs typeface="Tahoma" panose="020B0604030504040204" pitchFamily="34" charset="0"/>
              </a:rPr>
              <a:t>Documentation of employment-letter of recent date, recent pay stub  </a:t>
            </a:r>
          </a:p>
        </p:txBody>
      </p:sp>
    </p:spTree>
    <p:extLst>
      <p:ext uri="{BB962C8B-B14F-4D97-AF65-F5344CB8AC3E}">
        <p14:creationId xmlns:p14="http://schemas.microsoft.com/office/powerpoint/2010/main" val="3376965904"/>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343A32A-436A-8143-8894-653E98457856}" type="slidenum">
              <a:rPr lang="en-US" smtClean="0"/>
              <a:pPr/>
              <a:t>54</a:t>
            </a:fld>
            <a:endParaRPr lang="en-US" dirty="0"/>
          </a:p>
        </p:txBody>
      </p:sp>
      <p:sp>
        <p:nvSpPr>
          <p:cNvPr id="3" name="Title 2"/>
          <p:cNvSpPr>
            <a:spLocks noGrp="1"/>
          </p:cNvSpPr>
          <p:nvPr>
            <p:ph type="title"/>
          </p:nvPr>
        </p:nvSpPr>
        <p:spPr>
          <a:xfrm>
            <a:off x="930728" y="258656"/>
            <a:ext cx="10804071" cy="522811"/>
          </a:xfrm>
        </p:spPr>
        <p:txBody>
          <a:bodyPr/>
          <a:lstStyle/>
          <a:p>
            <a:r>
              <a:rPr lang="en-US" sz="3200" dirty="0">
                <a:solidFill>
                  <a:srgbClr val="E25414"/>
                </a:solidFill>
              </a:rPr>
              <a:t>Can I Travel Outside the U.S. While my OPT is Pending?</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1034724" y="1036269"/>
            <a:ext cx="10395856" cy="4893647"/>
          </a:xfrm>
          <a:prstGeom prst="rect">
            <a:avLst/>
          </a:prstGeom>
          <a:noFill/>
        </p:spPr>
        <p:txBody>
          <a:bodyPr wrap="square" rtlCol="0">
            <a:spAutoFit/>
          </a:bodyPr>
          <a:lstStyle/>
          <a:p>
            <a:pPr marL="342900" indent="-342900">
              <a:spcBef>
                <a:spcPct val="0"/>
              </a:spcBef>
              <a:buFont typeface="Arial" panose="020B0604020202020204" pitchFamily="34" charset="0"/>
              <a:buChar char="•"/>
            </a:pPr>
            <a:r>
              <a:rPr lang="en-US" altLang="en-US" sz="2400" dirty="0">
                <a:solidFill>
                  <a:schemeClr val="tx1">
                    <a:lumMod val="75000"/>
                    <a:lumOff val="25000"/>
                  </a:schemeClr>
                </a:solidFill>
                <a:cs typeface="Tahoma" panose="020B0604030504040204" pitchFamily="34" charset="0"/>
              </a:rPr>
              <a:t>Yes, if you are still enrolled as a full-time student</a:t>
            </a:r>
          </a:p>
          <a:p>
            <a:pPr marL="800100" lvl="1" indent="-342900">
              <a:spcBef>
                <a:spcPct val="0"/>
              </a:spcBef>
              <a:buFont typeface="Arial" panose="020B0604020202020204" pitchFamily="34" charset="0"/>
              <a:buChar char="•"/>
            </a:pPr>
            <a:r>
              <a:rPr lang="en-US" altLang="en-US" sz="2400" dirty="0">
                <a:solidFill>
                  <a:schemeClr val="tx1">
                    <a:lumMod val="75000"/>
                    <a:lumOff val="25000"/>
                  </a:schemeClr>
                </a:solidFill>
                <a:cs typeface="Tahoma" panose="020B0604030504040204" pitchFamily="34" charset="0"/>
              </a:rPr>
              <a:t>May graduates apply for OPT in February and travel during Spring break</a:t>
            </a:r>
          </a:p>
          <a:p>
            <a:pPr marL="800100" lvl="1" indent="-342900">
              <a:spcBef>
                <a:spcPct val="0"/>
              </a:spcBef>
              <a:buFont typeface="Arial" panose="020B0604020202020204" pitchFamily="34" charset="0"/>
              <a:buChar char="•"/>
            </a:pPr>
            <a:r>
              <a:rPr lang="en-US" altLang="en-US" sz="2400" dirty="0">
                <a:solidFill>
                  <a:schemeClr val="tx1">
                    <a:lumMod val="75000"/>
                    <a:lumOff val="25000"/>
                  </a:schemeClr>
                </a:solidFill>
                <a:cs typeface="Tahoma" panose="020B0604030504040204" pitchFamily="34" charset="0"/>
              </a:rPr>
              <a:t>December graduates apply for OPT in September and travel during Thanksgiving break</a:t>
            </a:r>
          </a:p>
          <a:p>
            <a:pPr>
              <a:spcBef>
                <a:spcPct val="0"/>
              </a:spcBef>
            </a:pPr>
            <a:endParaRPr lang="en-US" altLang="en-US" sz="2400" dirty="0">
              <a:solidFill>
                <a:schemeClr val="tx1">
                  <a:lumMod val="75000"/>
                  <a:lumOff val="25000"/>
                </a:schemeClr>
              </a:solidFill>
              <a:cs typeface="Tahoma" panose="020B0604030504040204" pitchFamily="34" charset="0"/>
            </a:endParaRPr>
          </a:p>
          <a:p>
            <a:pPr marL="342900" indent="-342900">
              <a:spcBef>
                <a:spcPct val="0"/>
              </a:spcBef>
              <a:buFont typeface="Arial" panose="020B0604020202020204" pitchFamily="34" charset="0"/>
              <a:buChar char="•"/>
            </a:pPr>
            <a:r>
              <a:rPr lang="en-US" altLang="en-US" sz="2400" dirty="0">
                <a:solidFill>
                  <a:schemeClr val="tx1">
                    <a:lumMod val="75000"/>
                    <a:lumOff val="25000"/>
                  </a:schemeClr>
                </a:solidFill>
                <a:cs typeface="Tahoma" panose="020B0604030504040204" pitchFamily="34" charset="0"/>
              </a:rPr>
              <a:t>If you have already completed your program of study:  Travel is </a:t>
            </a:r>
            <a:r>
              <a:rPr lang="en-US" altLang="en-US" sz="2400" b="1" dirty="0">
                <a:solidFill>
                  <a:schemeClr val="tx1">
                    <a:lumMod val="75000"/>
                    <a:lumOff val="25000"/>
                  </a:schemeClr>
                </a:solidFill>
                <a:cs typeface="Tahoma" panose="020B0604030504040204" pitchFamily="34" charset="0"/>
              </a:rPr>
              <a:t>not</a:t>
            </a:r>
            <a:r>
              <a:rPr lang="en-US" altLang="en-US" sz="2400" dirty="0">
                <a:solidFill>
                  <a:schemeClr val="tx1">
                    <a:lumMod val="75000"/>
                    <a:lumOff val="25000"/>
                  </a:schemeClr>
                </a:solidFill>
                <a:cs typeface="Tahoma" panose="020B0604030504040204" pitchFamily="34" charset="0"/>
              </a:rPr>
              <a:t> recommended.</a:t>
            </a:r>
          </a:p>
          <a:p>
            <a:pPr marL="800100" lvl="1" indent="-342900">
              <a:spcBef>
                <a:spcPct val="0"/>
              </a:spcBef>
              <a:buFont typeface="Arial" panose="020B0604020202020204" pitchFamily="34" charset="0"/>
              <a:buChar char="•"/>
            </a:pPr>
            <a:r>
              <a:rPr lang="en-US" altLang="en-US" sz="2400" dirty="0">
                <a:solidFill>
                  <a:schemeClr val="tx1">
                    <a:lumMod val="75000"/>
                    <a:lumOff val="25000"/>
                  </a:schemeClr>
                </a:solidFill>
                <a:cs typeface="Tahoma" panose="020B0604030504040204" pitchFamily="34" charset="0"/>
              </a:rPr>
              <a:t>No basis for readmission to the U.S.</a:t>
            </a:r>
          </a:p>
          <a:p>
            <a:pPr marL="1257300" lvl="2" indent="-342900">
              <a:spcBef>
                <a:spcPct val="0"/>
              </a:spcBef>
              <a:buFont typeface="Arial" panose="020B0604020202020204" pitchFamily="34" charset="0"/>
              <a:buChar char="•"/>
            </a:pPr>
            <a:r>
              <a:rPr lang="en-US" altLang="en-US" sz="2400" dirty="0">
                <a:solidFill>
                  <a:schemeClr val="tx1">
                    <a:lumMod val="75000"/>
                    <a:lumOff val="25000"/>
                  </a:schemeClr>
                </a:solidFill>
                <a:cs typeface="Tahoma" panose="020B0604030504040204" pitchFamily="34" charset="0"/>
              </a:rPr>
              <a:t>No longer a student</a:t>
            </a:r>
          </a:p>
          <a:p>
            <a:pPr marL="1257300" lvl="2" indent="-342900">
              <a:spcBef>
                <a:spcPct val="0"/>
              </a:spcBef>
              <a:buFont typeface="Arial" panose="020B0604020202020204" pitchFamily="34" charset="0"/>
              <a:buChar char="•"/>
            </a:pPr>
            <a:r>
              <a:rPr lang="en-US" altLang="en-US" sz="2400" dirty="0">
                <a:solidFill>
                  <a:schemeClr val="tx1">
                    <a:lumMod val="75000"/>
                    <a:lumOff val="25000"/>
                  </a:schemeClr>
                </a:solidFill>
                <a:cs typeface="Tahoma" panose="020B0604030504040204" pitchFamily="34" charset="0"/>
              </a:rPr>
              <a:t>OPT not yet approved </a:t>
            </a:r>
          </a:p>
          <a:p>
            <a:pPr>
              <a:spcBef>
                <a:spcPct val="0"/>
              </a:spcBef>
            </a:pPr>
            <a:endParaRPr lang="en-US" altLang="en-US" sz="2400" dirty="0">
              <a:solidFill>
                <a:schemeClr val="tx1">
                  <a:lumMod val="75000"/>
                  <a:lumOff val="25000"/>
                </a:schemeClr>
              </a:solidFill>
              <a:cs typeface="Tahoma" panose="020B0604030504040204" pitchFamily="34" charset="0"/>
            </a:endParaRPr>
          </a:p>
          <a:p>
            <a:pPr>
              <a:spcBef>
                <a:spcPct val="0"/>
              </a:spcBef>
            </a:pPr>
            <a:r>
              <a:rPr lang="en-US" altLang="en-US" sz="2400" dirty="0">
                <a:solidFill>
                  <a:schemeClr val="tx1">
                    <a:lumMod val="75000"/>
                    <a:lumOff val="25000"/>
                  </a:schemeClr>
                </a:solidFill>
                <a:cs typeface="Tahoma" panose="020B0604030504040204" pitchFamily="34" charset="0"/>
              </a:rPr>
              <a:t>Regulatory language:  Students approved for OPT may be readmitted to the U.S. to resume employment</a:t>
            </a:r>
            <a:endParaRPr lang="en-US" altLang="en-US" sz="2000" dirty="0"/>
          </a:p>
        </p:txBody>
      </p:sp>
    </p:spTree>
    <p:extLst>
      <p:ext uri="{BB962C8B-B14F-4D97-AF65-F5344CB8AC3E}">
        <p14:creationId xmlns:p14="http://schemas.microsoft.com/office/powerpoint/2010/main" val="3336506837"/>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343A32A-436A-8143-8894-653E98457856}" type="slidenum">
              <a:rPr lang="en-US" smtClean="0"/>
              <a:pPr/>
              <a:t>55</a:t>
            </a:fld>
            <a:endParaRPr lang="en-US" dirty="0"/>
          </a:p>
        </p:txBody>
      </p:sp>
      <p:sp>
        <p:nvSpPr>
          <p:cNvPr id="3" name="Title 2"/>
          <p:cNvSpPr>
            <a:spLocks noGrp="1"/>
          </p:cNvSpPr>
          <p:nvPr>
            <p:ph type="title"/>
          </p:nvPr>
        </p:nvSpPr>
        <p:spPr/>
        <p:txBody>
          <a:bodyPr/>
          <a:lstStyle/>
          <a:p>
            <a:r>
              <a:rPr lang="en-US" dirty="0"/>
              <a:t>I-9s, Social Security and Taxes</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1034724" y="1022096"/>
            <a:ext cx="10395856" cy="4703467"/>
          </a:xfrm>
          <a:prstGeom prst="rect">
            <a:avLst/>
          </a:prstGeom>
          <a:noFill/>
        </p:spPr>
        <p:txBody>
          <a:bodyPr wrap="square" rtlCol="0">
            <a:spAutoFit/>
          </a:bodyPr>
          <a:lstStyle/>
          <a:p>
            <a:pPr marL="342900" indent="-342900">
              <a:lnSpc>
                <a:spcPct val="80000"/>
              </a:lnSpc>
              <a:buFont typeface="Arial" panose="020B0604020202020204" pitchFamily="34" charset="0"/>
              <a:buChar char="•"/>
            </a:pPr>
            <a:r>
              <a:rPr lang="en-US" altLang="en-US" sz="2200" b="1" dirty="0">
                <a:solidFill>
                  <a:schemeClr val="tx1">
                    <a:lumMod val="75000"/>
                    <a:lumOff val="25000"/>
                  </a:schemeClr>
                </a:solidFill>
                <a:cs typeface="Tahoma" panose="020B0604030504040204" pitchFamily="34" charset="0"/>
              </a:rPr>
              <a:t>I-9: </a:t>
            </a:r>
            <a:r>
              <a:rPr lang="en-US" altLang="en-US" sz="2200" dirty="0">
                <a:solidFill>
                  <a:schemeClr val="tx1">
                    <a:lumMod val="75000"/>
                    <a:lumOff val="25000"/>
                  </a:schemeClr>
                </a:solidFill>
                <a:cs typeface="Tahoma" panose="020B0604030504040204" pitchFamily="34" charset="0"/>
              </a:rPr>
              <a:t>All employees in the U.S. must complete an I-9 Employment Eligibility Verification Form with their employers within 3 days of starting employment.</a:t>
            </a:r>
          </a:p>
          <a:p>
            <a:pPr marL="342900" indent="-342900">
              <a:lnSpc>
                <a:spcPct val="80000"/>
              </a:lnSpc>
              <a:buFont typeface="Arial" panose="020B0604020202020204" pitchFamily="34" charset="0"/>
              <a:buChar char="•"/>
            </a:pPr>
            <a:endParaRPr lang="en-US" altLang="en-US" sz="2200" dirty="0">
              <a:solidFill>
                <a:schemeClr val="tx1">
                  <a:lumMod val="75000"/>
                  <a:lumOff val="25000"/>
                </a:schemeClr>
              </a:solidFill>
              <a:cs typeface="Tahoma" panose="020B0604030504040204" pitchFamily="34" charset="0"/>
            </a:endParaRPr>
          </a:p>
          <a:p>
            <a:pPr marL="342900" indent="-342900">
              <a:lnSpc>
                <a:spcPct val="80000"/>
              </a:lnSpc>
              <a:buFont typeface="Arial" panose="020B0604020202020204" pitchFamily="34" charset="0"/>
              <a:buChar char="•"/>
            </a:pPr>
            <a:r>
              <a:rPr lang="en-US" altLang="en-US" sz="2200" b="1" dirty="0">
                <a:solidFill>
                  <a:schemeClr val="tx1">
                    <a:lumMod val="75000"/>
                    <a:lumOff val="25000"/>
                  </a:schemeClr>
                </a:solidFill>
                <a:cs typeface="Tahoma" panose="020B0604030504040204" pitchFamily="34" charset="0"/>
              </a:rPr>
              <a:t>E-verify:  </a:t>
            </a:r>
            <a:r>
              <a:rPr lang="en-US" altLang="en-US" sz="2200" dirty="0">
                <a:solidFill>
                  <a:schemeClr val="tx1">
                    <a:lumMod val="75000"/>
                    <a:lumOff val="25000"/>
                  </a:schemeClr>
                </a:solidFill>
                <a:cs typeface="Tahoma" panose="020B0604030504040204" pitchFamily="34" charset="0"/>
              </a:rPr>
              <a:t>Some employers participate in an electronic verification of identity and employment eligibility; this is not yet required by law</a:t>
            </a:r>
          </a:p>
          <a:p>
            <a:pPr marL="342900" indent="-342900">
              <a:lnSpc>
                <a:spcPct val="80000"/>
              </a:lnSpc>
              <a:buFont typeface="Arial" panose="020B0604020202020204" pitchFamily="34" charset="0"/>
              <a:buChar char="•"/>
            </a:pPr>
            <a:endParaRPr lang="en-US" altLang="en-US" sz="2200" dirty="0">
              <a:solidFill>
                <a:schemeClr val="tx1">
                  <a:lumMod val="75000"/>
                  <a:lumOff val="25000"/>
                </a:schemeClr>
              </a:solidFill>
              <a:cs typeface="Tahoma" panose="020B0604030504040204" pitchFamily="34" charset="0"/>
            </a:endParaRPr>
          </a:p>
          <a:p>
            <a:pPr marL="342900" indent="-342900">
              <a:lnSpc>
                <a:spcPct val="80000"/>
              </a:lnSpc>
              <a:buFont typeface="Arial" panose="020B0604020202020204" pitchFamily="34" charset="0"/>
              <a:buChar char="•"/>
            </a:pPr>
            <a:r>
              <a:rPr lang="en-US" altLang="en-US" sz="2200" b="1" dirty="0">
                <a:solidFill>
                  <a:schemeClr val="tx1">
                    <a:lumMod val="75000"/>
                    <a:lumOff val="25000"/>
                  </a:schemeClr>
                </a:solidFill>
                <a:cs typeface="Tahoma" panose="020B0604030504040204" pitchFamily="34" charset="0"/>
              </a:rPr>
              <a:t>Social Security: </a:t>
            </a:r>
            <a:r>
              <a:rPr lang="en-US" altLang="en-US" sz="2200" dirty="0">
                <a:solidFill>
                  <a:schemeClr val="tx1">
                    <a:lumMod val="75000"/>
                    <a:lumOff val="25000"/>
                  </a:schemeClr>
                </a:solidFill>
                <a:cs typeface="Tahoma" panose="020B0604030504040204" pitchFamily="34" charset="0"/>
              </a:rPr>
              <a:t>Employment in the U.S. requires a Social Security Number (SSN). If you do not have an SSN, you may apply for a SSN at the same time that you apply for OPT or once you receive your </a:t>
            </a:r>
            <a:r>
              <a:rPr lang="en-US" altLang="en-US" sz="2200" dirty="0" err="1">
                <a:solidFill>
                  <a:schemeClr val="tx1">
                    <a:lumMod val="75000"/>
                    <a:lumOff val="25000"/>
                  </a:schemeClr>
                </a:solidFill>
                <a:cs typeface="Tahoma" panose="020B0604030504040204" pitchFamily="34" charset="0"/>
              </a:rPr>
              <a:t>EAD</a:t>
            </a:r>
            <a:endParaRPr lang="en-US" altLang="en-US" sz="2200" dirty="0">
              <a:solidFill>
                <a:schemeClr val="tx1">
                  <a:lumMod val="75000"/>
                  <a:lumOff val="25000"/>
                </a:schemeClr>
              </a:solidFill>
              <a:cs typeface="Tahoma" panose="020B0604030504040204" pitchFamily="34" charset="0"/>
            </a:endParaRPr>
          </a:p>
          <a:p>
            <a:pPr marL="342900" indent="-342900">
              <a:lnSpc>
                <a:spcPct val="80000"/>
              </a:lnSpc>
              <a:buFont typeface="Arial" panose="020B0604020202020204" pitchFamily="34" charset="0"/>
              <a:buChar char="•"/>
            </a:pPr>
            <a:endParaRPr lang="en-US" altLang="en-US" sz="2200" dirty="0">
              <a:solidFill>
                <a:schemeClr val="tx1">
                  <a:lumMod val="75000"/>
                  <a:lumOff val="25000"/>
                </a:schemeClr>
              </a:solidFill>
              <a:cs typeface="Tahoma" panose="020B0604030504040204" pitchFamily="34" charset="0"/>
            </a:endParaRPr>
          </a:p>
          <a:p>
            <a:pPr marL="342900" indent="-342900">
              <a:lnSpc>
                <a:spcPct val="80000"/>
              </a:lnSpc>
              <a:buFont typeface="Arial" panose="020B0604020202020204" pitchFamily="34" charset="0"/>
              <a:buChar char="•"/>
            </a:pPr>
            <a:r>
              <a:rPr lang="en-US" altLang="en-US" sz="2200" b="1" dirty="0">
                <a:solidFill>
                  <a:schemeClr val="tx1">
                    <a:lumMod val="75000"/>
                    <a:lumOff val="25000"/>
                  </a:schemeClr>
                </a:solidFill>
                <a:cs typeface="Tahoma" panose="020B0604030504040204" pitchFamily="34" charset="0"/>
              </a:rPr>
              <a:t>Taxes:</a:t>
            </a:r>
          </a:p>
          <a:p>
            <a:pPr marL="800100" lvl="1" indent="-342900">
              <a:lnSpc>
                <a:spcPct val="80000"/>
              </a:lnSpc>
              <a:buFont typeface="Arial" panose="020B0604020202020204" pitchFamily="34" charset="0"/>
              <a:buChar char="•"/>
            </a:pPr>
            <a:r>
              <a:rPr lang="en-US" altLang="en-US" sz="2200" b="1" dirty="0">
                <a:solidFill>
                  <a:schemeClr val="tx1">
                    <a:lumMod val="75000"/>
                    <a:lumOff val="25000"/>
                  </a:schemeClr>
                </a:solidFill>
                <a:cs typeface="Tahoma" panose="020B0604030504040204" pitchFamily="34" charset="0"/>
              </a:rPr>
              <a:t>Social Security and Medicare Taxes: </a:t>
            </a:r>
            <a:r>
              <a:rPr lang="en-US" altLang="en-US" sz="2200" dirty="0">
                <a:solidFill>
                  <a:schemeClr val="tx1">
                    <a:lumMod val="75000"/>
                    <a:lumOff val="25000"/>
                  </a:schemeClr>
                </a:solidFill>
                <a:cs typeface="Tahoma" panose="020B0604030504040204" pitchFamily="34" charset="0"/>
              </a:rPr>
              <a:t>Typically, non-resident F-1 students with authorized OPT are exempt from Social Security (</a:t>
            </a:r>
            <a:r>
              <a:rPr lang="en-US" altLang="en-US" sz="2200" dirty="0" err="1">
                <a:solidFill>
                  <a:schemeClr val="tx1">
                    <a:lumMod val="75000"/>
                    <a:lumOff val="25000"/>
                  </a:schemeClr>
                </a:solidFill>
                <a:cs typeface="Tahoma" panose="020B0604030504040204" pitchFamily="34" charset="0"/>
              </a:rPr>
              <a:t>F.I.C.A</a:t>
            </a:r>
            <a:r>
              <a:rPr lang="en-US" altLang="en-US" sz="2200" dirty="0">
                <a:solidFill>
                  <a:schemeClr val="tx1">
                    <a:lumMod val="75000"/>
                    <a:lumOff val="25000"/>
                  </a:schemeClr>
                </a:solidFill>
                <a:cs typeface="Tahoma" panose="020B0604030504040204" pitchFamily="34" charset="0"/>
              </a:rPr>
              <a:t>) and Medicare taxes as long as you continue to declare non-resident status for tax purposes.</a:t>
            </a:r>
          </a:p>
          <a:p>
            <a:pPr marL="800100" lvl="1" indent="-342900">
              <a:lnSpc>
                <a:spcPct val="80000"/>
              </a:lnSpc>
              <a:buFont typeface="Arial" panose="020B0604020202020204" pitchFamily="34" charset="0"/>
              <a:buChar char="•"/>
            </a:pPr>
            <a:r>
              <a:rPr lang="en-US" altLang="en-US" sz="2200" b="1" dirty="0">
                <a:solidFill>
                  <a:schemeClr val="tx1">
                    <a:lumMod val="75000"/>
                    <a:lumOff val="25000"/>
                  </a:schemeClr>
                </a:solidFill>
                <a:cs typeface="Tahoma" panose="020B0604030504040204" pitchFamily="34" charset="0"/>
              </a:rPr>
              <a:t>Income Taxes: </a:t>
            </a:r>
            <a:r>
              <a:rPr lang="en-US" altLang="en-US" sz="2200" dirty="0">
                <a:solidFill>
                  <a:schemeClr val="tx1">
                    <a:lumMod val="75000"/>
                    <a:lumOff val="25000"/>
                  </a:schemeClr>
                </a:solidFill>
                <a:cs typeface="Tahoma" panose="020B0604030504040204" pitchFamily="34" charset="0"/>
              </a:rPr>
              <a:t>Federal, state, and local taxes will be withheld from your paycheck by employers unless you qualify for a tax treaty exemption. (More information also available at the IRS website)</a:t>
            </a:r>
            <a:endParaRPr lang="en-US" altLang="en-US" sz="2200" dirty="0">
              <a:solidFill>
                <a:schemeClr val="tx1">
                  <a:lumMod val="75000"/>
                  <a:lumOff val="25000"/>
                </a:schemeClr>
              </a:solidFill>
            </a:endParaRPr>
          </a:p>
        </p:txBody>
      </p:sp>
    </p:spTree>
    <p:extLst>
      <p:ext uri="{BB962C8B-B14F-4D97-AF65-F5344CB8AC3E}">
        <p14:creationId xmlns:p14="http://schemas.microsoft.com/office/powerpoint/2010/main" val="1392543532"/>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343A32A-436A-8143-8894-653E98457856}" type="slidenum">
              <a:rPr lang="en-US" smtClean="0"/>
              <a:pPr/>
              <a:t>56</a:t>
            </a:fld>
            <a:endParaRPr lang="en-US" dirty="0"/>
          </a:p>
        </p:txBody>
      </p:sp>
      <p:sp>
        <p:nvSpPr>
          <p:cNvPr id="3" name="Title 2"/>
          <p:cNvSpPr>
            <a:spLocks noGrp="1"/>
          </p:cNvSpPr>
          <p:nvPr>
            <p:ph type="title"/>
          </p:nvPr>
        </p:nvSpPr>
        <p:spPr>
          <a:xfrm>
            <a:off x="1066800" y="253938"/>
            <a:ext cx="10668000" cy="542767"/>
          </a:xfrm>
        </p:spPr>
        <p:txBody>
          <a:bodyPr/>
          <a:lstStyle/>
          <a:p>
            <a:r>
              <a:rPr lang="en-US" dirty="0">
                <a:solidFill>
                  <a:srgbClr val="E25414"/>
                </a:solidFill>
              </a:rPr>
              <a:t>H-1B Status</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1066800" y="1015820"/>
            <a:ext cx="10395856" cy="4893647"/>
          </a:xfrm>
          <a:prstGeom prst="rect">
            <a:avLst/>
          </a:prstGeom>
          <a:noFill/>
        </p:spPr>
        <p:txBody>
          <a:bodyPr wrap="square" rtlCol="0">
            <a:spAutoFit/>
          </a:bodyPr>
          <a:lstStyle/>
          <a:p>
            <a:pPr>
              <a:defRPr/>
            </a:pPr>
            <a:r>
              <a:rPr lang="en-US" sz="2400" dirty="0">
                <a:solidFill>
                  <a:schemeClr val="tx1">
                    <a:lumMod val="75000"/>
                    <a:lumOff val="25000"/>
                  </a:schemeClr>
                </a:solidFill>
                <a:cs typeface="Tahoma" pitchFamily="34" charset="0"/>
              </a:rPr>
              <a:t>The next usual employment status for F-1 students is H-1B status</a:t>
            </a:r>
          </a:p>
          <a:p>
            <a:pPr>
              <a:defRPr/>
            </a:pPr>
            <a:endParaRPr lang="en-US" sz="2400" dirty="0">
              <a:solidFill>
                <a:schemeClr val="tx1">
                  <a:lumMod val="75000"/>
                  <a:lumOff val="25000"/>
                </a:schemeClr>
              </a:solidFill>
              <a:cs typeface="Tahoma" pitchFamily="34" charset="0"/>
            </a:endParaRPr>
          </a:p>
          <a:p>
            <a:pPr marL="342900" indent="-342900">
              <a:buFont typeface="Arial" panose="020B0604020202020204" pitchFamily="34" charset="0"/>
              <a:buChar char="•"/>
              <a:defRPr/>
            </a:pPr>
            <a:r>
              <a:rPr lang="en-US" sz="2400" dirty="0">
                <a:solidFill>
                  <a:schemeClr val="tx1">
                    <a:lumMod val="75000"/>
                    <a:lumOff val="25000"/>
                  </a:schemeClr>
                </a:solidFill>
                <a:cs typeface="Tahoma" pitchFamily="34" charset="0"/>
              </a:rPr>
              <a:t>H-1B status</a:t>
            </a:r>
          </a:p>
          <a:p>
            <a:pPr marL="800100" lvl="1" indent="-342900">
              <a:buFont typeface="Arial" panose="020B0604020202020204" pitchFamily="34" charset="0"/>
              <a:buChar char="•"/>
              <a:defRPr/>
            </a:pPr>
            <a:r>
              <a:rPr lang="en-US" sz="2400" dirty="0">
                <a:solidFill>
                  <a:schemeClr val="tx1">
                    <a:lumMod val="75000"/>
                    <a:lumOff val="25000"/>
                  </a:schemeClr>
                </a:solidFill>
                <a:cs typeface="Tahoma" pitchFamily="34" charset="0"/>
              </a:rPr>
              <a:t>temporary (maximum time period is 6 years) worker </a:t>
            </a:r>
          </a:p>
          <a:p>
            <a:pPr marL="800100" lvl="1" indent="-342900">
              <a:buFont typeface="Arial" panose="020B0604020202020204" pitchFamily="34" charset="0"/>
              <a:buChar char="•"/>
              <a:defRPr/>
            </a:pPr>
            <a:r>
              <a:rPr lang="en-US" sz="2400" dirty="0">
                <a:solidFill>
                  <a:schemeClr val="tx1">
                    <a:lumMod val="75000"/>
                    <a:lumOff val="25000"/>
                  </a:schemeClr>
                </a:solidFill>
                <a:cs typeface="Tahoma" pitchFamily="34" charset="0"/>
              </a:rPr>
              <a:t>in  a specialty occupation (position requires the minimum of a Bachelor’s degree in a specific field)</a:t>
            </a:r>
          </a:p>
          <a:p>
            <a:pPr lvl="1">
              <a:defRPr/>
            </a:pPr>
            <a:endParaRPr lang="en-US" sz="2400" dirty="0">
              <a:solidFill>
                <a:schemeClr val="tx1">
                  <a:lumMod val="75000"/>
                  <a:lumOff val="25000"/>
                </a:schemeClr>
              </a:solidFill>
              <a:cs typeface="Tahoma" pitchFamily="34" charset="0"/>
            </a:endParaRPr>
          </a:p>
          <a:p>
            <a:pPr marL="342900" indent="-342900">
              <a:buFont typeface="Arial" panose="020B0604020202020204" pitchFamily="34" charset="0"/>
              <a:buChar char="•"/>
              <a:defRPr/>
            </a:pPr>
            <a:r>
              <a:rPr lang="en-US" sz="2400" dirty="0">
                <a:solidFill>
                  <a:schemeClr val="tx1">
                    <a:lumMod val="75000"/>
                    <a:lumOff val="25000"/>
                  </a:schemeClr>
                </a:solidFill>
                <a:cs typeface="Tahoma" pitchFamily="34" charset="0"/>
              </a:rPr>
              <a:t>Annual limit (cap) on the number of H-1Bs that can be approved:</a:t>
            </a:r>
          </a:p>
          <a:p>
            <a:pPr marL="800100" lvl="1" indent="-342900">
              <a:buFont typeface="Arial" panose="020B0604020202020204" pitchFamily="34" charset="0"/>
              <a:buChar char="•"/>
              <a:defRPr/>
            </a:pPr>
            <a:r>
              <a:rPr lang="en-US" sz="2400" dirty="0">
                <a:solidFill>
                  <a:schemeClr val="tx1">
                    <a:lumMod val="75000"/>
                    <a:lumOff val="25000"/>
                  </a:schemeClr>
                </a:solidFill>
                <a:cs typeface="Tahoma" pitchFamily="34" charset="0"/>
              </a:rPr>
              <a:t>65,000 for those with at least a Bachelor’s degree</a:t>
            </a:r>
          </a:p>
          <a:p>
            <a:pPr marL="800100" lvl="1" indent="-342900">
              <a:buFont typeface="Arial" panose="020B0604020202020204" pitchFamily="34" charset="0"/>
              <a:buChar char="•"/>
              <a:defRPr/>
            </a:pPr>
            <a:r>
              <a:rPr lang="en-US" sz="2400" dirty="0">
                <a:solidFill>
                  <a:schemeClr val="tx1">
                    <a:lumMod val="75000"/>
                    <a:lumOff val="25000"/>
                  </a:schemeClr>
                </a:solidFill>
                <a:cs typeface="Tahoma" pitchFamily="34" charset="0"/>
              </a:rPr>
              <a:t>an additional 20,000 for those with a U.S. Masters or higher degree </a:t>
            </a:r>
          </a:p>
          <a:p>
            <a:pPr marL="800100" lvl="1" indent="-342900">
              <a:buFont typeface="Arial" panose="020B0604020202020204" pitchFamily="34" charset="0"/>
              <a:buChar char="•"/>
              <a:defRPr/>
            </a:pPr>
            <a:endParaRPr lang="en-US" sz="2400" dirty="0">
              <a:solidFill>
                <a:schemeClr val="tx1">
                  <a:lumMod val="75000"/>
                  <a:lumOff val="25000"/>
                </a:schemeClr>
              </a:solidFill>
              <a:cs typeface="Tahoma" pitchFamily="34" charset="0"/>
            </a:endParaRPr>
          </a:p>
          <a:p>
            <a:pPr marL="342900" indent="-342900">
              <a:buFont typeface="Arial" panose="020B0604020202020204" pitchFamily="34" charset="0"/>
              <a:buChar char="•"/>
              <a:defRPr/>
            </a:pPr>
            <a:r>
              <a:rPr lang="en-US" sz="2400" dirty="0">
                <a:solidFill>
                  <a:schemeClr val="tx1">
                    <a:lumMod val="75000"/>
                    <a:lumOff val="25000"/>
                  </a:schemeClr>
                </a:solidFill>
                <a:cs typeface="Tahoma" pitchFamily="34" charset="0"/>
              </a:rPr>
              <a:t>H-1Bs become available on October 1 of every year</a:t>
            </a:r>
          </a:p>
          <a:p>
            <a:pPr>
              <a:defRPr/>
            </a:pPr>
            <a:endParaRPr lang="en-US" sz="2400" dirty="0">
              <a:solidFill>
                <a:schemeClr val="tx1">
                  <a:lumMod val="75000"/>
                  <a:lumOff val="25000"/>
                </a:schemeClr>
              </a:solidFill>
              <a:cs typeface="Tahoma" pitchFamily="34" charset="0"/>
            </a:endParaRPr>
          </a:p>
        </p:txBody>
      </p:sp>
    </p:spTree>
    <p:extLst>
      <p:ext uri="{BB962C8B-B14F-4D97-AF65-F5344CB8AC3E}">
        <p14:creationId xmlns:p14="http://schemas.microsoft.com/office/powerpoint/2010/main" val="584947961"/>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343A32A-436A-8143-8894-653E98457856}" type="slidenum">
              <a:rPr lang="en-US" smtClean="0"/>
              <a:pPr/>
              <a:t>57</a:t>
            </a:fld>
            <a:endParaRPr lang="en-US" dirty="0"/>
          </a:p>
        </p:txBody>
      </p:sp>
      <p:sp>
        <p:nvSpPr>
          <p:cNvPr id="3" name="Title 2"/>
          <p:cNvSpPr>
            <a:spLocks noGrp="1"/>
          </p:cNvSpPr>
          <p:nvPr>
            <p:ph type="title"/>
          </p:nvPr>
        </p:nvSpPr>
        <p:spPr/>
        <p:txBody>
          <a:bodyPr/>
          <a:lstStyle/>
          <a:p>
            <a:r>
              <a:rPr lang="en-US" dirty="0">
                <a:solidFill>
                  <a:srgbClr val="E25414"/>
                </a:solidFill>
              </a:rPr>
              <a:t>H-1B Status</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1066800" y="671691"/>
            <a:ext cx="10395856" cy="6709529"/>
          </a:xfrm>
          <a:prstGeom prst="rect">
            <a:avLst/>
          </a:prstGeom>
          <a:noFill/>
        </p:spPr>
        <p:txBody>
          <a:bodyPr wrap="square" rtlCol="0">
            <a:spAutoFit/>
          </a:bodyPr>
          <a:lstStyle/>
          <a:p>
            <a:pPr>
              <a:defRPr/>
            </a:pPr>
            <a:endParaRPr lang="en-US" sz="2400" dirty="0">
              <a:solidFill>
                <a:schemeClr val="tx1">
                  <a:lumMod val="75000"/>
                  <a:lumOff val="25000"/>
                </a:schemeClr>
              </a:solidFill>
              <a:cs typeface="Tahoma" pitchFamily="34" charset="0"/>
            </a:endParaRPr>
          </a:p>
          <a:p>
            <a:pPr marL="457200" indent="-457200">
              <a:buFont typeface="Arial" panose="020B0604020202020204" pitchFamily="34" charset="0"/>
              <a:buChar char="•"/>
              <a:defRPr/>
            </a:pPr>
            <a:r>
              <a:rPr lang="en-US" sz="2400" dirty="0">
                <a:solidFill>
                  <a:schemeClr val="tx1">
                    <a:lumMod val="75000"/>
                    <a:lumOff val="25000"/>
                  </a:schemeClr>
                </a:solidFill>
                <a:cs typeface="Tahoma" pitchFamily="34" charset="0"/>
              </a:rPr>
              <a:t>The number of applications for H-1B status has exceeded the number of H-1Bs available every year for the last several years</a:t>
            </a:r>
          </a:p>
          <a:p>
            <a:pPr>
              <a:defRPr/>
            </a:pPr>
            <a:endParaRPr lang="en-US" sz="2400" dirty="0">
              <a:solidFill>
                <a:schemeClr val="tx1">
                  <a:lumMod val="75000"/>
                  <a:lumOff val="25000"/>
                </a:schemeClr>
              </a:solidFill>
              <a:cs typeface="Tahoma" pitchFamily="34" charset="0"/>
            </a:endParaRPr>
          </a:p>
          <a:p>
            <a:pPr marL="457200" indent="-457200">
              <a:buFont typeface="Arial" panose="020B0604020202020204" pitchFamily="34" charset="0"/>
              <a:buChar char="•"/>
              <a:defRPr/>
            </a:pPr>
            <a:r>
              <a:rPr lang="en-US" sz="2400" dirty="0">
                <a:solidFill>
                  <a:schemeClr val="tx1">
                    <a:lumMod val="75000"/>
                    <a:lumOff val="25000"/>
                  </a:schemeClr>
                </a:solidFill>
                <a:cs typeface="Tahoma" pitchFamily="34" charset="0"/>
              </a:rPr>
              <a:t>Employers file an electronic registration to compete for an H number for a set time period beginning in March </a:t>
            </a:r>
          </a:p>
          <a:p>
            <a:pPr>
              <a:defRPr/>
            </a:pPr>
            <a:endParaRPr lang="en-US" sz="2400" dirty="0">
              <a:solidFill>
                <a:schemeClr val="tx1">
                  <a:lumMod val="75000"/>
                  <a:lumOff val="25000"/>
                </a:schemeClr>
              </a:solidFill>
              <a:cs typeface="Tahoma" pitchFamily="34" charset="0"/>
            </a:endParaRPr>
          </a:p>
          <a:p>
            <a:pPr marL="457200" indent="-457200">
              <a:buFont typeface="Arial" panose="020B0604020202020204" pitchFamily="34" charset="0"/>
              <a:buChar char="•"/>
              <a:defRPr/>
            </a:pPr>
            <a:r>
              <a:rPr lang="en-US" sz="2400" dirty="0">
                <a:solidFill>
                  <a:schemeClr val="tx1">
                    <a:lumMod val="75000"/>
                    <a:lumOff val="25000"/>
                  </a:schemeClr>
                </a:solidFill>
                <a:cs typeface="Tahoma" pitchFamily="34" charset="0"/>
              </a:rPr>
              <a:t>Many people whose employers will register for an H will not get chosen in this “lottery” system-will not be eligible to file an H-1B petition</a:t>
            </a:r>
          </a:p>
          <a:p>
            <a:pPr marL="457200" indent="-457200">
              <a:buFont typeface="Arial" panose="020B0604020202020204" pitchFamily="34" charset="0"/>
              <a:buChar char="•"/>
              <a:defRPr/>
            </a:pPr>
            <a:endParaRPr lang="en-US" sz="2400" dirty="0">
              <a:solidFill>
                <a:schemeClr val="tx1">
                  <a:lumMod val="75000"/>
                  <a:lumOff val="25000"/>
                </a:schemeClr>
              </a:solidFill>
              <a:cs typeface="Tahoma" pitchFamily="34" charset="0"/>
            </a:endParaRPr>
          </a:p>
          <a:p>
            <a:pPr marL="457200" indent="-457200">
              <a:buFont typeface="Arial" panose="020B0604020202020204" pitchFamily="34" charset="0"/>
              <a:buChar char="•"/>
              <a:defRPr/>
            </a:pPr>
            <a:r>
              <a:rPr lang="en-US" sz="2400" dirty="0">
                <a:solidFill>
                  <a:schemeClr val="tx1">
                    <a:lumMod val="75000"/>
                    <a:lumOff val="25000"/>
                  </a:schemeClr>
                </a:solidFill>
                <a:cs typeface="Tahoma" pitchFamily="34" charset="0"/>
              </a:rPr>
              <a:t>If not enough applications received, then more “lottery winners” are notified they can file.  This year, many H-1B approvals were withdrawn because of layoffs/economic conditions and more H numbers became available during the year</a:t>
            </a:r>
          </a:p>
          <a:p>
            <a:pPr>
              <a:defRPr/>
            </a:pPr>
            <a:endParaRPr lang="en-US" sz="2400" dirty="0">
              <a:solidFill>
                <a:schemeClr val="tx1">
                  <a:lumMod val="75000"/>
                  <a:lumOff val="25000"/>
                </a:schemeClr>
              </a:solidFill>
              <a:cs typeface="Tahoma" pitchFamily="34" charset="0"/>
            </a:endParaRPr>
          </a:p>
          <a:p>
            <a:pPr>
              <a:defRPr/>
            </a:pPr>
            <a:endParaRPr lang="en-US" sz="2400" dirty="0">
              <a:solidFill>
                <a:schemeClr val="tx1">
                  <a:lumMod val="95000"/>
                  <a:lumOff val="5000"/>
                </a:schemeClr>
              </a:solidFill>
              <a:cs typeface="Tahoma" pitchFamily="34" charset="0"/>
            </a:endParaRPr>
          </a:p>
          <a:p>
            <a:pPr>
              <a:defRPr/>
            </a:pPr>
            <a:endParaRPr lang="en-US" sz="2400" dirty="0">
              <a:solidFill>
                <a:schemeClr val="tx1">
                  <a:lumMod val="95000"/>
                  <a:lumOff val="5000"/>
                </a:schemeClr>
              </a:solidFill>
              <a:cs typeface="Tahoma" pitchFamily="34" charset="0"/>
            </a:endParaRPr>
          </a:p>
          <a:p>
            <a:pPr>
              <a:defRPr/>
            </a:pPr>
            <a:r>
              <a:rPr lang="en-US" sz="2200" dirty="0">
                <a:solidFill>
                  <a:schemeClr val="tx1">
                    <a:lumMod val="95000"/>
                    <a:lumOff val="5000"/>
                  </a:schemeClr>
                </a:solidFill>
                <a:latin typeface="Tahoma" pitchFamily="34" charset="0"/>
                <a:cs typeface="Tahoma" pitchFamily="34" charset="0"/>
              </a:rPr>
              <a:t>  </a:t>
            </a:r>
          </a:p>
        </p:txBody>
      </p:sp>
    </p:spTree>
    <p:extLst>
      <p:ext uri="{BB962C8B-B14F-4D97-AF65-F5344CB8AC3E}">
        <p14:creationId xmlns:p14="http://schemas.microsoft.com/office/powerpoint/2010/main" val="1367237119"/>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343A32A-436A-8143-8894-653E98457856}" type="slidenum">
              <a:rPr lang="en-US" smtClean="0"/>
              <a:pPr/>
              <a:t>58</a:t>
            </a:fld>
            <a:endParaRPr lang="en-US" dirty="0"/>
          </a:p>
        </p:txBody>
      </p:sp>
      <p:sp>
        <p:nvSpPr>
          <p:cNvPr id="3" name="Title 2"/>
          <p:cNvSpPr>
            <a:spLocks noGrp="1"/>
          </p:cNvSpPr>
          <p:nvPr>
            <p:ph type="title"/>
          </p:nvPr>
        </p:nvSpPr>
        <p:spPr/>
        <p:txBody>
          <a:bodyPr/>
          <a:lstStyle/>
          <a:p>
            <a:r>
              <a:rPr lang="en-US" dirty="0">
                <a:solidFill>
                  <a:srgbClr val="E25414"/>
                </a:solidFill>
              </a:rPr>
              <a:t>OPT Cap Gap and H-1Bs</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1066800" y="671691"/>
            <a:ext cx="10395856" cy="4985980"/>
          </a:xfrm>
          <a:prstGeom prst="rect">
            <a:avLst/>
          </a:prstGeom>
          <a:noFill/>
        </p:spPr>
        <p:txBody>
          <a:bodyPr wrap="square" rtlCol="0">
            <a:spAutoFit/>
          </a:bodyPr>
          <a:lstStyle/>
          <a:p>
            <a:pPr>
              <a:defRPr/>
            </a:pPr>
            <a:endParaRPr lang="en-US" sz="2400" dirty="0">
              <a:solidFill>
                <a:schemeClr val="tx1">
                  <a:lumMod val="95000"/>
                  <a:lumOff val="5000"/>
                </a:schemeClr>
              </a:solidFill>
              <a:cs typeface="Tahoma" pitchFamily="34" charset="0"/>
            </a:endParaRPr>
          </a:p>
          <a:p>
            <a:pPr marL="457200" indent="-457200">
              <a:buFont typeface="Arial" panose="020B0604020202020204" pitchFamily="34" charset="0"/>
              <a:buChar char="•"/>
              <a:defRPr/>
            </a:pPr>
            <a:r>
              <a:rPr lang="en-US" sz="2800" dirty="0">
                <a:solidFill>
                  <a:schemeClr val="tx1">
                    <a:lumMod val="75000"/>
                    <a:lumOff val="25000"/>
                  </a:schemeClr>
                </a:solidFill>
                <a:cs typeface="Tahoma" pitchFamily="34" charset="0"/>
              </a:rPr>
              <a:t>If your registration is chosen and your employer files an H-1B petition for you, you may be eligible for a Cap Gap extension of your OPT</a:t>
            </a:r>
          </a:p>
          <a:p>
            <a:pPr marL="457200" indent="-457200">
              <a:buFont typeface="Arial" panose="020B0604020202020204" pitchFamily="34" charset="0"/>
              <a:buChar char="•"/>
              <a:defRPr/>
            </a:pPr>
            <a:endParaRPr lang="en-US" sz="2800" dirty="0">
              <a:solidFill>
                <a:schemeClr val="tx1">
                  <a:lumMod val="75000"/>
                  <a:lumOff val="25000"/>
                </a:schemeClr>
              </a:solidFill>
              <a:cs typeface="Tahoma" pitchFamily="34" charset="0"/>
            </a:endParaRPr>
          </a:p>
          <a:p>
            <a:pPr marL="457200" indent="-457200">
              <a:buFont typeface="Arial" panose="020B0604020202020204" pitchFamily="34" charset="0"/>
              <a:buChar char="•"/>
              <a:defRPr/>
            </a:pPr>
            <a:r>
              <a:rPr lang="en-US" sz="2800" dirty="0">
                <a:solidFill>
                  <a:schemeClr val="tx1">
                    <a:lumMod val="75000"/>
                    <a:lumOff val="25000"/>
                  </a:schemeClr>
                </a:solidFill>
                <a:cs typeface="Tahoma" pitchFamily="34" charset="0"/>
              </a:rPr>
              <a:t>If your OPT expires before your H-1B can take effect on October 1, your OPT will be automatically extended to cover the gap in employment authorization between the end date of your OPT and the start of the H-1B on October 1</a:t>
            </a:r>
          </a:p>
          <a:p>
            <a:pPr>
              <a:defRPr/>
            </a:pPr>
            <a:endParaRPr lang="en-US" sz="2400" dirty="0">
              <a:solidFill>
                <a:schemeClr val="tx1">
                  <a:lumMod val="95000"/>
                  <a:lumOff val="5000"/>
                </a:schemeClr>
              </a:solidFill>
              <a:cs typeface="Tahoma" pitchFamily="34" charset="0"/>
            </a:endParaRPr>
          </a:p>
          <a:p>
            <a:pPr>
              <a:defRPr/>
            </a:pPr>
            <a:endParaRPr lang="en-US" sz="2400" dirty="0">
              <a:solidFill>
                <a:schemeClr val="tx1">
                  <a:lumMod val="95000"/>
                  <a:lumOff val="5000"/>
                </a:schemeClr>
              </a:solidFill>
              <a:cs typeface="Tahoma" pitchFamily="34" charset="0"/>
            </a:endParaRPr>
          </a:p>
          <a:p>
            <a:pPr>
              <a:defRPr/>
            </a:pPr>
            <a:r>
              <a:rPr lang="en-US" sz="2200" dirty="0">
                <a:solidFill>
                  <a:schemeClr val="tx1">
                    <a:lumMod val="95000"/>
                    <a:lumOff val="5000"/>
                  </a:schemeClr>
                </a:solidFill>
                <a:latin typeface="Tahoma" pitchFamily="34" charset="0"/>
                <a:cs typeface="Tahoma" pitchFamily="34" charset="0"/>
              </a:rPr>
              <a:t>  </a:t>
            </a:r>
          </a:p>
        </p:txBody>
      </p:sp>
    </p:spTree>
    <p:extLst>
      <p:ext uri="{BB962C8B-B14F-4D97-AF65-F5344CB8AC3E}">
        <p14:creationId xmlns:p14="http://schemas.microsoft.com/office/powerpoint/2010/main" val="801137764"/>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343A32A-436A-8143-8894-653E98457856}" type="slidenum">
              <a:rPr lang="en-US" smtClean="0"/>
              <a:pPr/>
              <a:t>59</a:t>
            </a:fld>
            <a:endParaRPr lang="en-US" dirty="0"/>
          </a:p>
        </p:txBody>
      </p:sp>
      <p:sp>
        <p:nvSpPr>
          <p:cNvPr id="3" name="Title 2"/>
          <p:cNvSpPr>
            <a:spLocks noGrp="1"/>
          </p:cNvSpPr>
          <p:nvPr>
            <p:ph type="title"/>
          </p:nvPr>
        </p:nvSpPr>
        <p:spPr/>
        <p:txBody>
          <a:bodyPr/>
          <a:lstStyle/>
          <a:p>
            <a:r>
              <a:rPr lang="en-US" dirty="0">
                <a:solidFill>
                  <a:srgbClr val="E25414"/>
                </a:solidFill>
              </a:rPr>
              <a:t>Cap Gap and H-1Bs</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1034724" y="1086277"/>
            <a:ext cx="10395856" cy="4912114"/>
          </a:xfrm>
          <a:prstGeom prst="rect">
            <a:avLst/>
          </a:prstGeom>
          <a:noFill/>
        </p:spPr>
        <p:txBody>
          <a:bodyPr wrap="square" rtlCol="0">
            <a:spAutoFit/>
          </a:bodyPr>
          <a:lstStyle/>
          <a:p>
            <a:pPr marL="457200" indent="-457200">
              <a:lnSpc>
                <a:spcPct val="80000"/>
              </a:lnSpc>
              <a:buFont typeface="Arial" panose="020B0604020202020204" pitchFamily="34" charset="0"/>
              <a:buChar char="•"/>
              <a:defRPr/>
            </a:pPr>
            <a:r>
              <a:rPr lang="en-US" sz="2800" dirty="0">
                <a:solidFill>
                  <a:schemeClr val="tx1">
                    <a:lumMod val="75000"/>
                    <a:lumOff val="25000"/>
                  </a:schemeClr>
                </a:solidFill>
                <a:cs typeface="Tahoma" pitchFamily="34" charset="0"/>
              </a:rPr>
              <a:t>H-1B petition must request a Change of Status</a:t>
            </a:r>
          </a:p>
          <a:p>
            <a:pPr>
              <a:lnSpc>
                <a:spcPct val="80000"/>
              </a:lnSpc>
              <a:defRPr/>
            </a:pPr>
            <a:endParaRPr lang="en-US" sz="2800" dirty="0">
              <a:solidFill>
                <a:schemeClr val="tx1">
                  <a:lumMod val="75000"/>
                  <a:lumOff val="25000"/>
                </a:schemeClr>
              </a:solidFill>
              <a:cs typeface="Tahoma" pitchFamily="34" charset="0"/>
            </a:endParaRPr>
          </a:p>
          <a:p>
            <a:pPr marL="457200" indent="-457200">
              <a:lnSpc>
                <a:spcPct val="80000"/>
              </a:lnSpc>
              <a:buFont typeface="Arial" panose="020B0604020202020204" pitchFamily="34" charset="0"/>
              <a:buChar char="•"/>
              <a:defRPr/>
            </a:pPr>
            <a:r>
              <a:rPr lang="en-US" sz="2800" dirty="0">
                <a:solidFill>
                  <a:schemeClr val="tx1">
                    <a:lumMod val="75000"/>
                    <a:lumOff val="25000"/>
                  </a:schemeClr>
                </a:solidFill>
                <a:cs typeface="Tahoma" pitchFamily="34" charset="0"/>
              </a:rPr>
              <a:t>Cap Gap extension of OPT is not available to those whose:</a:t>
            </a:r>
          </a:p>
          <a:p>
            <a:pPr marL="914400" lvl="1" indent="-457200">
              <a:lnSpc>
                <a:spcPct val="80000"/>
              </a:lnSpc>
              <a:buFont typeface="Arial" panose="020B0604020202020204" pitchFamily="34" charset="0"/>
              <a:buChar char="•"/>
              <a:defRPr/>
            </a:pPr>
            <a:r>
              <a:rPr lang="en-US" sz="2800" dirty="0">
                <a:solidFill>
                  <a:schemeClr val="tx1">
                    <a:lumMod val="75000"/>
                    <a:lumOff val="25000"/>
                  </a:schemeClr>
                </a:solidFill>
                <a:cs typeface="Tahoma" pitchFamily="34" charset="0"/>
              </a:rPr>
              <a:t>H-1B is filed as Consular Notification-will apply for an H-1B visa abroad</a:t>
            </a:r>
          </a:p>
          <a:p>
            <a:pPr marL="914400" lvl="1" indent="-457200">
              <a:lnSpc>
                <a:spcPct val="80000"/>
              </a:lnSpc>
              <a:buFont typeface="Arial" panose="020B0604020202020204" pitchFamily="34" charset="0"/>
              <a:buChar char="•"/>
              <a:defRPr/>
            </a:pPr>
            <a:r>
              <a:rPr lang="en-US" sz="2800" dirty="0">
                <a:solidFill>
                  <a:schemeClr val="tx1">
                    <a:lumMod val="75000"/>
                    <a:lumOff val="25000"/>
                  </a:schemeClr>
                </a:solidFill>
                <a:cs typeface="Tahoma" pitchFamily="34" charset="0"/>
              </a:rPr>
              <a:t>OPT is valid until/past the date the H-1B change of status can take effect on October 1 </a:t>
            </a:r>
          </a:p>
          <a:p>
            <a:pPr marL="914400" lvl="1" indent="-457200">
              <a:lnSpc>
                <a:spcPct val="80000"/>
              </a:lnSpc>
              <a:buFont typeface="Arial" panose="020B0604020202020204" pitchFamily="34" charset="0"/>
              <a:buChar char="•"/>
              <a:defRPr/>
            </a:pPr>
            <a:r>
              <a:rPr lang="en-US" sz="2800" dirty="0">
                <a:solidFill>
                  <a:schemeClr val="tx1">
                    <a:lumMod val="75000"/>
                    <a:lumOff val="25000"/>
                  </a:schemeClr>
                </a:solidFill>
                <a:cs typeface="Tahoma" pitchFamily="34" charset="0"/>
              </a:rPr>
              <a:t>H-1Bs are filed by exempt employers-universities and related research institutions</a:t>
            </a:r>
          </a:p>
          <a:p>
            <a:pPr marL="914400" lvl="1" indent="-457200">
              <a:lnSpc>
                <a:spcPct val="80000"/>
              </a:lnSpc>
              <a:buFont typeface="Arial" panose="020B0604020202020204" pitchFamily="34" charset="0"/>
              <a:buChar char="•"/>
              <a:defRPr/>
            </a:pPr>
            <a:endParaRPr lang="en-US" sz="2800" dirty="0">
              <a:solidFill>
                <a:schemeClr val="tx1">
                  <a:lumMod val="75000"/>
                  <a:lumOff val="25000"/>
                </a:schemeClr>
              </a:solidFill>
              <a:cs typeface="Tahoma" pitchFamily="34" charset="0"/>
            </a:endParaRPr>
          </a:p>
          <a:p>
            <a:pPr marL="457200" indent="-457200">
              <a:lnSpc>
                <a:spcPct val="80000"/>
              </a:lnSpc>
              <a:buFont typeface="Arial" panose="020B0604020202020204" pitchFamily="34" charset="0"/>
              <a:buChar char="•"/>
              <a:defRPr/>
            </a:pPr>
            <a:r>
              <a:rPr lang="en-US" sz="2800" dirty="0">
                <a:solidFill>
                  <a:schemeClr val="tx1">
                    <a:lumMod val="75000"/>
                    <a:lumOff val="25000"/>
                  </a:schemeClr>
                </a:solidFill>
                <a:cs typeface="Tahoma" pitchFamily="34" charset="0"/>
              </a:rPr>
              <a:t>Extension of F-1 status and OPT work authorization are automatically terminated upon rejection, denial, or revocation of H-1B petition.</a:t>
            </a:r>
          </a:p>
          <a:p>
            <a:pPr>
              <a:defRPr/>
            </a:pPr>
            <a:endParaRPr lang="en-US" sz="2200" dirty="0">
              <a:solidFill>
                <a:schemeClr val="tx1">
                  <a:lumMod val="95000"/>
                  <a:lumOff val="5000"/>
                </a:schemeClr>
              </a:solidFill>
              <a:latin typeface="Tahoma" pitchFamily="34" charset="0"/>
              <a:cs typeface="Tahoma" pitchFamily="34" charset="0"/>
            </a:endParaRPr>
          </a:p>
        </p:txBody>
      </p:sp>
    </p:spTree>
    <p:extLst>
      <p:ext uri="{BB962C8B-B14F-4D97-AF65-F5344CB8AC3E}">
        <p14:creationId xmlns:p14="http://schemas.microsoft.com/office/powerpoint/2010/main" val="351497807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
          <p:cNvSpPr>
            <a:spLocks noGrp="1"/>
          </p:cNvSpPr>
          <p:nvPr>
            <p:ph type="sldNum" sz="quarter" idx="10"/>
          </p:nvPr>
        </p:nvSpPr>
        <p:spPr/>
        <p:txBody>
          <a:bodyPr/>
          <a:lstStyle/>
          <a:p>
            <a:fld id="{F343A32A-436A-8143-8894-653E98457856}" type="slidenum">
              <a:rPr lang="en-US" smtClean="0"/>
              <a:pPr/>
              <a:t>6</a:t>
            </a:fld>
            <a:endParaRPr lang="en-US" dirty="0"/>
          </a:p>
        </p:txBody>
      </p:sp>
      <p:sp>
        <p:nvSpPr>
          <p:cNvPr id="3" name="Slide Title"/>
          <p:cNvSpPr>
            <a:spLocks noGrp="1"/>
          </p:cNvSpPr>
          <p:nvPr>
            <p:ph type="title"/>
          </p:nvPr>
        </p:nvSpPr>
        <p:spPr/>
        <p:txBody>
          <a:bodyPr/>
          <a:lstStyle/>
          <a:p>
            <a:r>
              <a:rPr lang="en-US" dirty="0"/>
              <a:t>Do I Need a Job Offer to Apply for OPT?</a:t>
            </a:r>
          </a:p>
        </p:txBody>
      </p:sp>
      <p:sp>
        <p:nvSpPr>
          <p:cNvPr id="6" name="Division Name, if applicable"/>
          <p:cNvSpPr>
            <a:spLocks noGrp="1"/>
          </p:cNvSpPr>
          <p:nvPr>
            <p:ph type="body" sz="quarter" idx="21"/>
          </p:nvPr>
        </p:nvSpPr>
        <p:spPr>
          <a:prstGeom prst="rect">
            <a:avLst/>
          </a:prstGeom>
        </p:spPr>
        <p:txBody>
          <a:bodyPr/>
          <a:lstStyle/>
          <a:p>
            <a:r>
              <a:rPr lang="en-US" dirty="0"/>
              <a:t>Center for International Services</a:t>
            </a:r>
          </a:p>
        </p:txBody>
      </p:sp>
      <p:sp>
        <p:nvSpPr>
          <p:cNvPr id="4" name="Rectangle 3"/>
          <p:cNvSpPr/>
          <p:nvPr/>
        </p:nvSpPr>
        <p:spPr>
          <a:xfrm>
            <a:off x="1004816" y="895820"/>
            <a:ext cx="10655166" cy="2267672"/>
          </a:xfrm>
          <a:prstGeom prst="rect">
            <a:avLst/>
          </a:prstGeom>
        </p:spPr>
        <p:txBody>
          <a:bodyPr wrap="square">
            <a:spAutoFit/>
          </a:bodyPr>
          <a:lstStyle/>
          <a:p>
            <a:pPr marL="0" lvl="1">
              <a:lnSpc>
                <a:spcPct val="80000"/>
              </a:lnSpc>
              <a:defRPr/>
            </a:pPr>
            <a:endParaRPr lang="en-US" altLang="en-US" sz="3600" b="1" dirty="0">
              <a:cs typeface="Tahoma" panose="020B0604030504040204" pitchFamily="34" charset="0"/>
            </a:endParaRPr>
          </a:p>
          <a:p>
            <a:pPr marL="800100" lvl="2" indent="-342900">
              <a:lnSpc>
                <a:spcPct val="80000"/>
              </a:lnSpc>
              <a:buFont typeface="Arial" panose="020B0604020202020204" pitchFamily="34" charset="0"/>
              <a:buChar char="•"/>
              <a:defRPr/>
            </a:pPr>
            <a:r>
              <a:rPr lang="en-US" altLang="en-US" sz="2800" dirty="0">
                <a:solidFill>
                  <a:schemeClr val="tx1">
                    <a:lumMod val="75000"/>
                    <a:lumOff val="25000"/>
                  </a:schemeClr>
                </a:solidFill>
                <a:cs typeface="Tahoma" panose="020B0604030504040204" pitchFamily="34" charset="0"/>
              </a:rPr>
              <a:t>An offer for the training is not necessary to apply for OPT</a:t>
            </a:r>
          </a:p>
          <a:p>
            <a:pPr marL="800100" lvl="2" indent="-342900">
              <a:lnSpc>
                <a:spcPct val="80000"/>
              </a:lnSpc>
              <a:buFont typeface="Arial" panose="020B0604020202020204" pitchFamily="34" charset="0"/>
              <a:buChar char="•"/>
              <a:defRPr/>
            </a:pPr>
            <a:endParaRPr lang="en-US" altLang="en-US" sz="2800" dirty="0">
              <a:solidFill>
                <a:schemeClr val="tx1">
                  <a:lumMod val="75000"/>
                  <a:lumOff val="25000"/>
                </a:schemeClr>
              </a:solidFill>
              <a:cs typeface="Tahoma" panose="020B0604030504040204" pitchFamily="34" charset="0"/>
            </a:endParaRPr>
          </a:p>
          <a:p>
            <a:pPr marL="800100" lvl="2" indent="-342900">
              <a:lnSpc>
                <a:spcPct val="80000"/>
              </a:lnSpc>
              <a:buFont typeface="Arial" panose="020B0604020202020204" pitchFamily="34" charset="0"/>
              <a:buChar char="•"/>
              <a:defRPr/>
            </a:pPr>
            <a:r>
              <a:rPr lang="en-US" altLang="en-US" sz="2800" dirty="0">
                <a:solidFill>
                  <a:schemeClr val="tx1">
                    <a:lumMod val="75000"/>
                    <a:lumOff val="25000"/>
                  </a:schemeClr>
                </a:solidFill>
                <a:cs typeface="Tahoma" panose="020B0604030504040204" pitchFamily="34" charset="0"/>
              </a:rPr>
              <a:t>You do not need to wait for a job offer to apply for OPT</a:t>
            </a:r>
          </a:p>
          <a:p>
            <a:pPr marL="914400" lvl="3">
              <a:lnSpc>
                <a:spcPct val="80000"/>
              </a:lnSpc>
              <a:defRPr/>
            </a:pPr>
            <a:endParaRPr lang="en-US" altLang="en-US" sz="2800" dirty="0">
              <a:cs typeface="Tahoma" panose="020B0604030504040204" pitchFamily="34" charset="0"/>
            </a:endParaRPr>
          </a:p>
          <a:p>
            <a:pPr marL="342900" lvl="1" indent="-342900">
              <a:lnSpc>
                <a:spcPct val="80000"/>
              </a:lnSpc>
              <a:buFont typeface="Wingdings" panose="05000000000000000000" pitchFamily="2" charset="2"/>
              <a:buChar char="v"/>
              <a:defRPr/>
            </a:pPr>
            <a:endParaRPr lang="en-US" altLang="en-US" sz="2800" dirty="0">
              <a:cs typeface="Tahoma" panose="020B0604030504040204" pitchFamily="34" charset="0"/>
            </a:endParaRPr>
          </a:p>
        </p:txBody>
      </p:sp>
      <p:pic>
        <p:nvPicPr>
          <p:cNvPr id="5" name="Picture 4" descr="Job Offer - New Job | Drawing of a job offer, job offer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3369" y="2585884"/>
            <a:ext cx="3387211" cy="3387211"/>
          </a:xfrm>
          <a:prstGeom prst="rect">
            <a:avLst/>
          </a:prstGeom>
        </p:spPr>
      </p:pic>
      <p:sp>
        <p:nvSpPr>
          <p:cNvPr id="7" name="Flowchart: Summing Junction 6"/>
          <p:cNvSpPr/>
          <p:nvPr/>
        </p:nvSpPr>
        <p:spPr>
          <a:xfrm>
            <a:off x="8193309" y="2765321"/>
            <a:ext cx="3087329" cy="3028335"/>
          </a:xfrm>
          <a:prstGeom prst="flowChartSummingJunction">
            <a:avLst/>
          </a:prstGeom>
          <a:noFill/>
          <a:ln w="76200">
            <a:solidFill>
              <a:srgbClr val="F62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91905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343A32A-436A-8143-8894-653E98457856}" type="slidenum">
              <a:rPr lang="en-US" smtClean="0"/>
              <a:pPr/>
              <a:t>60</a:t>
            </a:fld>
            <a:endParaRPr lang="en-US" dirty="0"/>
          </a:p>
        </p:txBody>
      </p:sp>
      <p:sp>
        <p:nvSpPr>
          <p:cNvPr id="3" name="Title 2"/>
          <p:cNvSpPr>
            <a:spLocks noGrp="1"/>
          </p:cNvSpPr>
          <p:nvPr>
            <p:ph type="title"/>
          </p:nvPr>
        </p:nvSpPr>
        <p:spPr/>
        <p:txBody>
          <a:bodyPr/>
          <a:lstStyle/>
          <a:p>
            <a:r>
              <a:rPr lang="en-US" dirty="0">
                <a:solidFill>
                  <a:srgbClr val="E25414"/>
                </a:solidFill>
              </a:rPr>
              <a:t>How D0 I Request a Cap Gap I-20?</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1202872" y="1022579"/>
            <a:ext cx="10395856" cy="3668697"/>
          </a:xfrm>
          <a:prstGeom prst="rect">
            <a:avLst/>
          </a:prstGeom>
          <a:noFill/>
        </p:spPr>
        <p:txBody>
          <a:bodyPr wrap="square" rtlCol="0">
            <a:spAutoFit/>
          </a:bodyPr>
          <a:lstStyle/>
          <a:p>
            <a:r>
              <a:rPr lang="en-US" sz="2400" b="1" dirty="0">
                <a:solidFill>
                  <a:schemeClr val="tx1">
                    <a:lumMod val="75000"/>
                    <a:lumOff val="25000"/>
                  </a:schemeClr>
                </a:solidFill>
              </a:rPr>
              <a:t>Once your employer has received the I-797 H1B receipt notice or approval notice</a:t>
            </a:r>
          </a:p>
          <a:p>
            <a:endParaRPr lang="en-US" sz="2400" dirty="0">
              <a:solidFill>
                <a:schemeClr val="tx1">
                  <a:lumMod val="75000"/>
                  <a:lumOff val="25000"/>
                </a:schemeClr>
              </a:solidFill>
            </a:endParaRPr>
          </a:p>
          <a:p>
            <a:pPr marL="342900" indent="-342900">
              <a:buFont typeface="Arial" panose="020B0604020202020204" pitchFamily="34" charset="0"/>
              <a:buChar char="•"/>
            </a:pPr>
            <a:r>
              <a:rPr lang="en-US" sz="2800" dirty="0">
                <a:solidFill>
                  <a:schemeClr val="tx1">
                    <a:lumMod val="75000"/>
                    <a:lumOff val="25000"/>
                  </a:schemeClr>
                </a:solidFill>
              </a:rPr>
              <a:t>Email the Center for International Services at </a:t>
            </a:r>
            <a:r>
              <a:rPr lang="en-US" sz="2800" dirty="0">
                <a:solidFill>
                  <a:schemeClr val="tx1">
                    <a:lumMod val="75000"/>
                    <a:lumOff val="25000"/>
                  </a:schemeClr>
                </a:solidFill>
                <a:hlinkClick r:id="rId3"/>
              </a:rPr>
              <a:t>international@syr.edu</a:t>
            </a:r>
            <a:r>
              <a:rPr lang="en-US" sz="2800" dirty="0">
                <a:solidFill>
                  <a:schemeClr val="tx1">
                    <a:lumMod val="75000"/>
                    <a:lumOff val="25000"/>
                  </a:schemeClr>
                </a:solidFill>
              </a:rPr>
              <a:t> </a:t>
            </a:r>
          </a:p>
          <a:p>
            <a:pPr marL="342900" indent="-342900">
              <a:buFont typeface="Arial" panose="020B0604020202020204" pitchFamily="34" charset="0"/>
              <a:buChar char="•"/>
            </a:pPr>
            <a:endParaRPr lang="en-US" sz="2800" dirty="0">
              <a:solidFill>
                <a:schemeClr val="tx1">
                  <a:lumMod val="75000"/>
                  <a:lumOff val="25000"/>
                </a:schemeClr>
              </a:solidFill>
            </a:endParaRPr>
          </a:p>
          <a:p>
            <a:pPr marL="342900" indent="-342900">
              <a:buFont typeface="Arial" panose="020B0604020202020204" pitchFamily="34" charset="0"/>
              <a:buChar char="•"/>
            </a:pPr>
            <a:r>
              <a:rPr lang="en-US" sz="2800" dirty="0">
                <a:solidFill>
                  <a:schemeClr val="tx1">
                    <a:lumMod val="75000"/>
                    <a:lumOff val="25000"/>
                  </a:schemeClr>
                </a:solidFill>
              </a:rPr>
              <a:t>In the Subject Line put “CAP GAP extension I-20" </a:t>
            </a:r>
          </a:p>
          <a:p>
            <a:pPr marL="342900" indent="-342900">
              <a:buFont typeface="Arial" panose="020B0604020202020204" pitchFamily="34" charset="0"/>
              <a:buChar char="•"/>
            </a:pPr>
            <a:endParaRPr lang="en-US" sz="2800" dirty="0">
              <a:solidFill>
                <a:schemeClr val="tx1">
                  <a:lumMod val="75000"/>
                  <a:lumOff val="25000"/>
                </a:schemeClr>
              </a:solidFill>
            </a:endParaRPr>
          </a:p>
          <a:p>
            <a:pPr marL="342900" indent="-342900">
              <a:buFont typeface="Arial" panose="020B0604020202020204" pitchFamily="34" charset="0"/>
              <a:buChar char="•"/>
            </a:pPr>
            <a:r>
              <a:rPr lang="en-US" sz="2800" dirty="0">
                <a:solidFill>
                  <a:schemeClr val="tx1">
                    <a:lumMod val="75000"/>
                    <a:lumOff val="25000"/>
                  </a:schemeClr>
                </a:solidFill>
              </a:rPr>
              <a:t>Scan the receipt or approval notice into the email </a:t>
            </a:r>
          </a:p>
          <a:p>
            <a:pPr>
              <a:lnSpc>
                <a:spcPct val="80000"/>
              </a:lnSpc>
              <a:defRPr/>
            </a:pPr>
            <a:endParaRPr lang="en-US" sz="2800" dirty="0">
              <a:solidFill>
                <a:schemeClr val="tx1">
                  <a:lumMod val="95000"/>
                  <a:lumOff val="5000"/>
                </a:schemeClr>
              </a:solidFill>
              <a:cs typeface="Tahoma" pitchFamily="34" charset="0"/>
            </a:endParaRPr>
          </a:p>
          <a:p>
            <a:pPr>
              <a:defRPr/>
            </a:pPr>
            <a:endParaRPr lang="en-US" sz="2200" dirty="0">
              <a:solidFill>
                <a:schemeClr val="tx1">
                  <a:lumMod val="95000"/>
                  <a:lumOff val="5000"/>
                </a:schemeClr>
              </a:solidFill>
              <a:latin typeface="Tahoma" pitchFamily="34" charset="0"/>
              <a:cs typeface="Tahoma" pitchFamily="34" charset="0"/>
            </a:endParaRPr>
          </a:p>
        </p:txBody>
      </p:sp>
      <p:pic>
        <p:nvPicPr>
          <p:cNvPr id="5" name="Picture 4"/>
          <p:cNvPicPr>
            <a:picLocks noChangeAspect="1"/>
          </p:cNvPicPr>
          <p:nvPr/>
        </p:nvPicPr>
        <p:blipFill>
          <a:blip r:embed="rId4"/>
          <a:stretch>
            <a:fillRect/>
          </a:stretch>
        </p:blipFill>
        <p:spPr>
          <a:xfrm>
            <a:off x="9204222" y="2521110"/>
            <a:ext cx="2628899" cy="3524250"/>
          </a:xfrm>
          <a:prstGeom prst="rect">
            <a:avLst/>
          </a:prstGeom>
        </p:spPr>
      </p:pic>
    </p:spTree>
    <p:extLst>
      <p:ext uri="{BB962C8B-B14F-4D97-AF65-F5344CB8AC3E}">
        <p14:creationId xmlns:p14="http://schemas.microsoft.com/office/powerpoint/2010/main" val="3993925310"/>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343A32A-436A-8143-8894-653E98457856}" type="slidenum">
              <a:rPr lang="en-US" smtClean="0"/>
              <a:pPr/>
              <a:t>61</a:t>
            </a:fld>
            <a:endParaRPr lang="en-US" dirty="0"/>
          </a:p>
        </p:txBody>
      </p:sp>
      <p:sp>
        <p:nvSpPr>
          <p:cNvPr id="3" name="Title 2"/>
          <p:cNvSpPr>
            <a:spLocks noGrp="1"/>
          </p:cNvSpPr>
          <p:nvPr>
            <p:ph type="title"/>
          </p:nvPr>
        </p:nvSpPr>
        <p:spPr/>
        <p:txBody>
          <a:bodyPr/>
          <a:lstStyle/>
          <a:p>
            <a:r>
              <a:rPr lang="en-US" dirty="0">
                <a:solidFill>
                  <a:srgbClr val="E25414"/>
                </a:solidFill>
              </a:rPr>
              <a:t>How D0 I Request a Cap Gap I-20?</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1202872" y="1022579"/>
            <a:ext cx="10395856" cy="5527667"/>
          </a:xfrm>
          <a:prstGeom prst="rect">
            <a:avLst/>
          </a:prstGeom>
          <a:noFill/>
        </p:spPr>
        <p:txBody>
          <a:bodyPr wrap="square" rtlCol="0">
            <a:spAutoFit/>
          </a:bodyPr>
          <a:lstStyle/>
          <a:p>
            <a:r>
              <a:rPr lang="en-US" sz="2400" dirty="0">
                <a:solidFill>
                  <a:schemeClr val="tx1">
                    <a:lumMod val="75000"/>
                    <a:lumOff val="25000"/>
                  </a:schemeClr>
                </a:solidFill>
              </a:rPr>
              <a:t>In the email include:</a:t>
            </a:r>
          </a:p>
          <a:p>
            <a:pPr marL="800100" lvl="1" indent="-342900">
              <a:buFont typeface="Arial" panose="020B0604020202020204" pitchFamily="34" charset="0"/>
              <a:buChar char="•"/>
            </a:pPr>
            <a:r>
              <a:rPr lang="en-US" sz="2400" dirty="0">
                <a:solidFill>
                  <a:schemeClr val="tx1">
                    <a:lumMod val="75000"/>
                    <a:lumOff val="25000"/>
                  </a:schemeClr>
                </a:solidFill>
              </a:rPr>
              <a:t>Last Name, First Name</a:t>
            </a:r>
          </a:p>
          <a:p>
            <a:pPr marL="800100" lvl="1" indent="-342900">
              <a:buFont typeface="Arial" panose="020B0604020202020204" pitchFamily="34" charset="0"/>
              <a:buChar char="•"/>
            </a:pPr>
            <a:r>
              <a:rPr lang="en-US" sz="2400" dirty="0">
                <a:solidFill>
                  <a:schemeClr val="tx1">
                    <a:lumMod val="75000"/>
                    <a:lumOff val="25000"/>
                  </a:schemeClr>
                </a:solidFill>
              </a:rPr>
              <a:t>SU ID number</a:t>
            </a:r>
          </a:p>
          <a:p>
            <a:pPr marL="800100" lvl="1" indent="-342900">
              <a:buFont typeface="Arial" panose="020B0604020202020204" pitchFamily="34" charset="0"/>
              <a:buChar char="•"/>
            </a:pPr>
            <a:r>
              <a:rPr lang="en-US" sz="2400" dirty="0">
                <a:solidFill>
                  <a:schemeClr val="tx1">
                    <a:lumMod val="75000"/>
                    <a:lumOff val="25000"/>
                  </a:schemeClr>
                </a:solidFill>
              </a:rPr>
              <a:t>SEVIS ID Number (the N00 number on your I-20)</a:t>
            </a:r>
          </a:p>
          <a:p>
            <a:pPr marL="800100" lvl="1" indent="-342900">
              <a:buFont typeface="Arial" panose="020B0604020202020204" pitchFamily="34" charset="0"/>
              <a:buChar char="•"/>
            </a:pPr>
            <a:r>
              <a:rPr lang="en-US" sz="2400" dirty="0">
                <a:solidFill>
                  <a:schemeClr val="tx1">
                    <a:lumMod val="75000"/>
                    <a:lumOff val="25000"/>
                  </a:schemeClr>
                </a:solidFill>
              </a:rPr>
              <a:t>Your current address</a:t>
            </a:r>
          </a:p>
          <a:p>
            <a:pPr marL="800100" lvl="1" indent="-342900">
              <a:buFont typeface="Arial" panose="020B0604020202020204" pitchFamily="34" charset="0"/>
              <a:buChar char="•"/>
            </a:pPr>
            <a:r>
              <a:rPr lang="en-US" sz="2400" dirty="0">
                <a:solidFill>
                  <a:schemeClr val="tx1">
                    <a:lumMod val="75000"/>
                    <a:lumOff val="25000"/>
                  </a:schemeClr>
                </a:solidFill>
              </a:rPr>
              <a:t>Your employer's name and address</a:t>
            </a:r>
          </a:p>
          <a:p>
            <a:pPr marL="800100" lvl="1" indent="-342900">
              <a:buFont typeface="Arial" panose="020B0604020202020204" pitchFamily="34" charset="0"/>
              <a:buChar char="•"/>
            </a:pPr>
            <a:r>
              <a:rPr lang="en-US" sz="2400" dirty="0">
                <a:solidFill>
                  <a:schemeClr val="tx1">
                    <a:lumMod val="75000"/>
                    <a:lumOff val="25000"/>
                  </a:schemeClr>
                </a:solidFill>
              </a:rPr>
              <a:t>The address to which you want your new I-20 sent by regular mail </a:t>
            </a:r>
            <a:r>
              <a:rPr lang="en-US" sz="2400" b="1" dirty="0">
                <a:solidFill>
                  <a:schemeClr val="tx1">
                    <a:lumMod val="75000"/>
                    <a:lumOff val="25000"/>
                  </a:schemeClr>
                </a:solidFill>
              </a:rPr>
              <a:t>OR</a:t>
            </a:r>
            <a:endParaRPr lang="en-US" sz="2400" dirty="0">
              <a:solidFill>
                <a:schemeClr val="tx1">
                  <a:lumMod val="75000"/>
                  <a:lumOff val="25000"/>
                </a:schemeClr>
              </a:solidFill>
            </a:endParaRPr>
          </a:p>
          <a:p>
            <a:pPr lvl="1"/>
            <a:r>
              <a:rPr lang="en-US" sz="2400" dirty="0">
                <a:solidFill>
                  <a:schemeClr val="tx1">
                    <a:lumMod val="75000"/>
                    <a:lumOff val="25000"/>
                  </a:schemeClr>
                </a:solidFill>
              </a:rPr>
              <a:t>	arrange for express mailing on the Center’s website under Document 	Shipping Options</a:t>
            </a:r>
          </a:p>
          <a:p>
            <a:endParaRPr lang="en-US" sz="2400" dirty="0">
              <a:solidFill>
                <a:schemeClr val="tx1">
                  <a:lumMod val="75000"/>
                  <a:lumOff val="25000"/>
                </a:schemeClr>
              </a:solidFill>
            </a:endParaRPr>
          </a:p>
          <a:p>
            <a:r>
              <a:rPr lang="en-US" sz="2400" dirty="0">
                <a:solidFill>
                  <a:schemeClr val="tx1">
                    <a:lumMod val="75000"/>
                    <a:lumOff val="25000"/>
                  </a:schemeClr>
                </a:solidFill>
              </a:rPr>
              <a:t>If you or your employer have not received a receipt notice for an H-1B from USCIS, then your SEVIS record is not likely to have the cap gap applied to it and we will not be able to produce an I-20 with the cap gap. </a:t>
            </a:r>
          </a:p>
          <a:p>
            <a:pPr>
              <a:lnSpc>
                <a:spcPct val="80000"/>
              </a:lnSpc>
              <a:defRPr/>
            </a:pPr>
            <a:endParaRPr lang="en-US" sz="2400" dirty="0">
              <a:solidFill>
                <a:schemeClr val="tx1">
                  <a:lumMod val="95000"/>
                  <a:lumOff val="5000"/>
                </a:schemeClr>
              </a:solidFill>
              <a:cs typeface="Tahoma" pitchFamily="34" charset="0"/>
            </a:endParaRPr>
          </a:p>
          <a:p>
            <a:pPr>
              <a:defRPr/>
            </a:pPr>
            <a:endParaRPr lang="en-US" sz="2200" dirty="0">
              <a:solidFill>
                <a:schemeClr val="tx1">
                  <a:lumMod val="95000"/>
                  <a:lumOff val="5000"/>
                </a:schemeClr>
              </a:solidFill>
              <a:latin typeface="Tahoma" pitchFamily="34" charset="0"/>
              <a:cs typeface="Tahoma" pitchFamily="34" charset="0"/>
            </a:endParaRPr>
          </a:p>
        </p:txBody>
      </p:sp>
    </p:spTree>
    <p:extLst>
      <p:ext uri="{BB962C8B-B14F-4D97-AF65-F5344CB8AC3E}">
        <p14:creationId xmlns:p14="http://schemas.microsoft.com/office/powerpoint/2010/main" val="2698797223"/>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343A32A-436A-8143-8894-653E98457856}" type="slidenum">
              <a:rPr lang="en-US" smtClean="0"/>
              <a:pPr/>
              <a:t>62</a:t>
            </a:fld>
            <a:endParaRPr lang="en-US" dirty="0"/>
          </a:p>
        </p:txBody>
      </p:sp>
      <p:sp>
        <p:nvSpPr>
          <p:cNvPr id="3" name="Title 2"/>
          <p:cNvSpPr>
            <a:spLocks noGrp="1"/>
          </p:cNvSpPr>
          <p:nvPr>
            <p:ph type="title"/>
          </p:nvPr>
        </p:nvSpPr>
        <p:spPr/>
        <p:txBody>
          <a:bodyPr/>
          <a:lstStyle/>
          <a:p>
            <a:r>
              <a:rPr lang="en-US" dirty="0"/>
              <a:t>STEM Extension of OPT</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1034724" y="1009931"/>
            <a:ext cx="7971624" cy="5244513"/>
          </a:xfrm>
          <a:prstGeom prst="rect">
            <a:avLst/>
          </a:prstGeom>
          <a:noFill/>
        </p:spPr>
        <p:txBody>
          <a:bodyPr wrap="square" rtlCol="0">
            <a:spAutoFit/>
          </a:bodyPr>
          <a:lstStyle/>
          <a:p>
            <a:pPr>
              <a:lnSpc>
                <a:spcPct val="90000"/>
              </a:lnSpc>
              <a:defRPr/>
            </a:pPr>
            <a:r>
              <a:rPr lang="en-US" sz="2200" dirty="0">
                <a:solidFill>
                  <a:schemeClr val="tx1">
                    <a:lumMod val="75000"/>
                    <a:lumOff val="25000"/>
                  </a:schemeClr>
                </a:solidFill>
                <a:cs typeface="Tahoma" pitchFamily="34" charset="0"/>
              </a:rPr>
              <a:t>Some F-1 students may be eligible to apply for an additional 24 months of STEM OPT.</a:t>
            </a:r>
          </a:p>
          <a:p>
            <a:pPr>
              <a:lnSpc>
                <a:spcPct val="90000"/>
              </a:lnSpc>
              <a:defRPr/>
            </a:pPr>
            <a:endParaRPr lang="en-US" sz="2200" dirty="0">
              <a:solidFill>
                <a:schemeClr val="tx1">
                  <a:lumMod val="75000"/>
                  <a:lumOff val="25000"/>
                </a:schemeClr>
              </a:solidFill>
              <a:cs typeface="Tahoma" pitchFamily="34" charset="0"/>
            </a:endParaRPr>
          </a:p>
          <a:p>
            <a:pPr>
              <a:lnSpc>
                <a:spcPct val="90000"/>
              </a:lnSpc>
              <a:defRPr/>
            </a:pPr>
            <a:r>
              <a:rPr lang="en-US" sz="2200" dirty="0">
                <a:solidFill>
                  <a:schemeClr val="tx1">
                    <a:lumMod val="75000"/>
                    <a:lumOff val="25000"/>
                  </a:schemeClr>
                </a:solidFill>
                <a:cs typeface="Tahoma" pitchFamily="34" charset="0"/>
              </a:rPr>
              <a:t>The F-1 student must:</a:t>
            </a:r>
          </a:p>
          <a:p>
            <a:pPr marL="800100" lvl="1" indent="-342900">
              <a:lnSpc>
                <a:spcPct val="90000"/>
              </a:lnSpc>
              <a:buFont typeface="Arial" panose="020B0604020202020204" pitchFamily="34" charset="0"/>
              <a:buChar char="•"/>
              <a:defRPr/>
            </a:pPr>
            <a:r>
              <a:rPr lang="en-US" sz="2200" dirty="0">
                <a:solidFill>
                  <a:schemeClr val="tx1">
                    <a:lumMod val="75000"/>
                    <a:lumOff val="25000"/>
                  </a:schemeClr>
                </a:solidFill>
                <a:cs typeface="Tahoma" pitchFamily="34" charset="0"/>
              </a:rPr>
              <a:t>Have earned a degree in a STEM field</a:t>
            </a:r>
          </a:p>
          <a:p>
            <a:pPr marL="800100" lvl="1" indent="-342900">
              <a:lnSpc>
                <a:spcPct val="90000"/>
              </a:lnSpc>
              <a:buFont typeface="Arial" panose="020B0604020202020204" pitchFamily="34" charset="0"/>
              <a:buChar char="•"/>
              <a:defRPr/>
            </a:pPr>
            <a:r>
              <a:rPr lang="en-US" sz="2200" dirty="0">
                <a:solidFill>
                  <a:schemeClr val="tx1">
                    <a:lumMod val="75000"/>
                    <a:lumOff val="25000"/>
                  </a:schemeClr>
                </a:solidFill>
                <a:cs typeface="Tahoma" pitchFamily="34" charset="0"/>
              </a:rPr>
              <a:t>Be currently authorized for OPT </a:t>
            </a:r>
          </a:p>
          <a:p>
            <a:pPr marL="800100" lvl="1" indent="-342900">
              <a:lnSpc>
                <a:spcPct val="90000"/>
              </a:lnSpc>
              <a:buFont typeface="Arial" panose="020B0604020202020204" pitchFamily="34" charset="0"/>
              <a:buChar char="•"/>
              <a:defRPr/>
            </a:pPr>
            <a:r>
              <a:rPr lang="en-US" sz="2200" dirty="0">
                <a:solidFill>
                  <a:schemeClr val="tx1">
                    <a:lumMod val="75000"/>
                    <a:lumOff val="25000"/>
                  </a:schemeClr>
                </a:solidFill>
                <a:cs typeface="Tahoma" pitchFamily="34" charset="0"/>
              </a:rPr>
              <a:t>Work for an employer that:</a:t>
            </a:r>
          </a:p>
          <a:p>
            <a:pPr marL="1257300" lvl="2" indent="-342900">
              <a:lnSpc>
                <a:spcPct val="90000"/>
              </a:lnSpc>
              <a:buFont typeface="Arial" panose="020B0604020202020204" pitchFamily="34" charset="0"/>
              <a:buChar char="•"/>
              <a:defRPr/>
            </a:pPr>
            <a:r>
              <a:rPr lang="en-US" sz="2200" dirty="0">
                <a:solidFill>
                  <a:schemeClr val="tx1">
                    <a:lumMod val="75000"/>
                    <a:lumOff val="25000"/>
                  </a:schemeClr>
                </a:solidFill>
                <a:cs typeface="Tahoma" pitchFamily="34" charset="0"/>
              </a:rPr>
              <a:t>participates in E-verify</a:t>
            </a:r>
          </a:p>
          <a:p>
            <a:pPr marL="1257300" lvl="2" indent="-342900">
              <a:lnSpc>
                <a:spcPct val="90000"/>
              </a:lnSpc>
              <a:buFont typeface="Arial" panose="020B0604020202020204" pitchFamily="34" charset="0"/>
              <a:buChar char="•"/>
              <a:defRPr/>
            </a:pPr>
            <a:r>
              <a:rPr lang="en-US" sz="2200" dirty="0">
                <a:solidFill>
                  <a:schemeClr val="tx1">
                    <a:lumMod val="75000"/>
                    <a:lumOff val="25000"/>
                  </a:schemeClr>
                </a:solidFill>
                <a:cs typeface="Tahoma" pitchFamily="34" charset="0"/>
              </a:rPr>
              <a:t>is willing to complete a </a:t>
            </a:r>
            <a:r>
              <a:rPr lang="en-US" sz="2200" dirty="0">
                <a:solidFill>
                  <a:schemeClr val="tx1">
                    <a:lumMod val="75000"/>
                    <a:lumOff val="25000"/>
                  </a:schemeClr>
                </a:solidFill>
                <a:hlinkClick r:id="rId3"/>
              </a:rPr>
              <a:t>Form I-983</a:t>
            </a:r>
            <a:r>
              <a:rPr lang="en-US" sz="2200" dirty="0">
                <a:solidFill>
                  <a:schemeClr val="tx1">
                    <a:lumMod val="75000"/>
                    <a:lumOff val="25000"/>
                  </a:schemeClr>
                </a:solidFill>
                <a:cs typeface="Tahoma" pitchFamily="34" charset="0"/>
              </a:rPr>
              <a:t>: Training Plan that requires the employer to identify:</a:t>
            </a:r>
          </a:p>
          <a:p>
            <a:pPr marL="1714500" lvl="3" indent="-342900">
              <a:lnSpc>
                <a:spcPct val="90000"/>
              </a:lnSpc>
              <a:buFont typeface="Arial" panose="020B0604020202020204" pitchFamily="34" charset="0"/>
              <a:buChar char="•"/>
              <a:defRPr/>
            </a:pPr>
            <a:r>
              <a:rPr lang="en-US" sz="2200" dirty="0">
                <a:solidFill>
                  <a:schemeClr val="tx1">
                    <a:lumMod val="75000"/>
                    <a:lumOff val="25000"/>
                  </a:schemeClr>
                </a:solidFill>
                <a:cs typeface="Tahoma" pitchFamily="34" charset="0"/>
              </a:rPr>
              <a:t>goals and objectives for work-based learning</a:t>
            </a:r>
          </a:p>
          <a:p>
            <a:pPr marL="1714500" lvl="3" indent="-342900">
              <a:lnSpc>
                <a:spcPct val="90000"/>
              </a:lnSpc>
              <a:buFont typeface="Arial" panose="020B0604020202020204" pitchFamily="34" charset="0"/>
              <a:buChar char="•"/>
              <a:defRPr/>
            </a:pPr>
            <a:r>
              <a:rPr lang="en-US" sz="2200" dirty="0">
                <a:solidFill>
                  <a:schemeClr val="tx1">
                    <a:lumMod val="75000"/>
                    <a:lumOff val="25000"/>
                  </a:schemeClr>
                </a:solidFill>
                <a:cs typeface="Tahoma" pitchFamily="34" charset="0"/>
              </a:rPr>
              <a:t>oversight and supervision that will be provided to the student during the training</a:t>
            </a:r>
          </a:p>
          <a:p>
            <a:pPr marL="1714500" lvl="3" indent="-342900">
              <a:lnSpc>
                <a:spcPct val="90000"/>
              </a:lnSpc>
              <a:buFont typeface="Arial" panose="020B0604020202020204" pitchFamily="34" charset="0"/>
              <a:buChar char="•"/>
              <a:defRPr/>
            </a:pPr>
            <a:r>
              <a:rPr lang="en-US" sz="2200" dirty="0">
                <a:solidFill>
                  <a:schemeClr val="tx1">
                    <a:lumMod val="75000"/>
                    <a:lumOff val="25000"/>
                  </a:schemeClr>
                </a:solidFill>
                <a:cs typeface="Tahoma" pitchFamily="34" charset="0"/>
              </a:rPr>
              <a:t>assessment and evaluation that will be undertaken</a:t>
            </a:r>
          </a:p>
          <a:p>
            <a:pPr marL="800100" lvl="1" indent="-342900">
              <a:lnSpc>
                <a:spcPct val="90000"/>
              </a:lnSpc>
              <a:buFont typeface="Arial" panose="020B0604020202020204" pitchFamily="34" charset="0"/>
              <a:buChar char="•"/>
              <a:defRPr/>
            </a:pPr>
            <a:r>
              <a:rPr lang="en-US" sz="2200" dirty="0">
                <a:solidFill>
                  <a:schemeClr val="tx1">
                    <a:lumMod val="75000"/>
                    <a:lumOff val="25000"/>
                  </a:schemeClr>
                </a:solidFill>
                <a:cs typeface="Tahoma" pitchFamily="34" charset="0"/>
              </a:rPr>
              <a:t>And the STEM Extension requires the employer to agree to increased reporting requirements and government site visits.</a:t>
            </a:r>
          </a:p>
          <a:p>
            <a:pPr marL="342900" indent="-342900">
              <a:lnSpc>
                <a:spcPct val="90000"/>
              </a:lnSpc>
              <a:buFont typeface="Arial" panose="020B0604020202020204" pitchFamily="34" charset="0"/>
              <a:buChar char="•"/>
              <a:defRPr/>
            </a:pPr>
            <a:endParaRPr lang="en-US" sz="2000" dirty="0">
              <a:solidFill>
                <a:schemeClr val="tx1">
                  <a:lumMod val="95000"/>
                  <a:lumOff val="5000"/>
                </a:schemeClr>
              </a:solidFill>
              <a:latin typeface="Tahoma" pitchFamily="34" charset="0"/>
              <a:cs typeface="Tahoma" pitchFamily="34" charset="0"/>
            </a:endParaRPr>
          </a:p>
        </p:txBody>
      </p:sp>
      <p:pic>
        <p:nvPicPr>
          <p:cNvPr id="5" name="Picture 4"/>
          <p:cNvPicPr>
            <a:picLocks noChangeAspect="1"/>
          </p:cNvPicPr>
          <p:nvPr/>
        </p:nvPicPr>
        <p:blipFill>
          <a:blip r:embed="rId4"/>
          <a:stretch>
            <a:fillRect/>
          </a:stretch>
        </p:blipFill>
        <p:spPr>
          <a:xfrm>
            <a:off x="8614558" y="1199536"/>
            <a:ext cx="2830190" cy="3151802"/>
          </a:xfrm>
          <a:prstGeom prst="rect">
            <a:avLst/>
          </a:prstGeom>
        </p:spPr>
      </p:pic>
    </p:spTree>
    <p:extLst>
      <p:ext uri="{BB962C8B-B14F-4D97-AF65-F5344CB8AC3E}">
        <p14:creationId xmlns:p14="http://schemas.microsoft.com/office/powerpoint/2010/main" val="2599976257"/>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343A32A-436A-8143-8894-653E98457856}" type="slidenum">
              <a:rPr lang="en-US" smtClean="0"/>
              <a:pPr/>
              <a:t>63</a:t>
            </a:fld>
            <a:endParaRPr lang="en-US" dirty="0"/>
          </a:p>
        </p:txBody>
      </p:sp>
      <p:sp>
        <p:nvSpPr>
          <p:cNvPr id="3" name="Title 2"/>
          <p:cNvSpPr>
            <a:spLocks noGrp="1"/>
          </p:cNvSpPr>
          <p:nvPr>
            <p:ph type="title"/>
          </p:nvPr>
        </p:nvSpPr>
        <p:spPr/>
        <p:txBody>
          <a:bodyPr/>
          <a:lstStyle/>
          <a:p>
            <a:r>
              <a:rPr lang="en-US" dirty="0"/>
              <a:t>STEM Extension of OPT</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632601" y="895820"/>
            <a:ext cx="10395856" cy="4468916"/>
          </a:xfrm>
          <a:prstGeom prst="rect">
            <a:avLst/>
          </a:prstGeom>
          <a:noFill/>
        </p:spPr>
        <p:txBody>
          <a:bodyPr wrap="square" rtlCol="0">
            <a:spAutoFit/>
          </a:bodyPr>
          <a:lstStyle/>
          <a:p>
            <a:pPr lvl="2">
              <a:lnSpc>
                <a:spcPct val="90000"/>
              </a:lnSpc>
              <a:buFontTx/>
              <a:buChar char="-"/>
              <a:defRPr/>
            </a:pPr>
            <a:endParaRPr lang="en-US" sz="2400" dirty="0">
              <a:solidFill>
                <a:schemeClr val="tx1">
                  <a:lumMod val="95000"/>
                  <a:lumOff val="5000"/>
                </a:schemeClr>
              </a:solidFill>
              <a:cs typeface="Tahoma" pitchFamily="34" charset="0"/>
            </a:endParaRPr>
          </a:p>
          <a:p>
            <a:pPr marL="800100" lvl="1" indent="-342900">
              <a:lnSpc>
                <a:spcPct val="90000"/>
              </a:lnSpc>
              <a:buFont typeface="Arial" panose="020B0604020202020204" pitchFamily="34" charset="0"/>
              <a:buChar char="•"/>
              <a:defRPr/>
            </a:pPr>
            <a:r>
              <a:rPr lang="en-US" sz="2800" dirty="0">
                <a:solidFill>
                  <a:schemeClr val="tx1">
                    <a:lumMod val="75000"/>
                    <a:lumOff val="25000"/>
                  </a:schemeClr>
                </a:solidFill>
                <a:cs typeface="Tahoma" pitchFamily="34" charset="0"/>
              </a:rPr>
              <a:t>Submit a timely STEM extension application</a:t>
            </a:r>
          </a:p>
          <a:p>
            <a:pPr>
              <a:lnSpc>
                <a:spcPct val="90000"/>
              </a:lnSpc>
              <a:defRPr/>
            </a:pPr>
            <a:r>
              <a:rPr lang="en-US" sz="2800" dirty="0">
                <a:solidFill>
                  <a:schemeClr val="tx1">
                    <a:lumMod val="75000"/>
                    <a:lumOff val="25000"/>
                  </a:schemeClr>
                </a:solidFill>
                <a:cs typeface="Tahoma" pitchFamily="34" charset="0"/>
              </a:rPr>
              <a:t>    	USCIS must receive the STEM application prior to EAD expiration 	but no more than 90 days before OPT end date</a:t>
            </a:r>
          </a:p>
          <a:p>
            <a:pPr>
              <a:lnSpc>
                <a:spcPct val="90000"/>
              </a:lnSpc>
              <a:defRPr/>
            </a:pPr>
            <a:endParaRPr lang="en-US" sz="2800" dirty="0">
              <a:solidFill>
                <a:schemeClr val="tx1">
                  <a:lumMod val="75000"/>
                  <a:lumOff val="25000"/>
                </a:schemeClr>
              </a:solidFill>
              <a:cs typeface="Tahoma" pitchFamily="34" charset="0"/>
            </a:endParaRPr>
          </a:p>
          <a:p>
            <a:pPr marL="800100" lvl="1" indent="-342900">
              <a:lnSpc>
                <a:spcPct val="90000"/>
              </a:lnSpc>
              <a:buFont typeface="Arial" panose="020B0604020202020204" pitchFamily="34" charset="0"/>
              <a:buChar char="•"/>
              <a:defRPr/>
            </a:pPr>
            <a:r>
              <a:rPr lang="en-US" sz="2800" dirty="0">
                <a:solidFill>
                  <a:schemeClr val="tx1">
                    <a:lumMod val="75000"/>
                    <a:lumOff val="25000"/>
                  </a:schemeClr>
                </a:solidFill>
                <a:cs typeface="Tahoma" pitchFamily="34" charset="0"/>
              </a:rPr>
              <a:t>Have maintained valid F-1 status </a:t>
            </a:r>
          </a:p>
          <a:p>
            <a:pPr marL="1257300" lvl="2" indent="-342900">
              <a:lnSpc>
                <a:spcPct val="90000"/>
              </a:lnSpc>
              <a:buFont typeface="Arial" panose="020B0604020202020204" pitchFamily="34" charset="0"/>
              <a:buChar char="•"/>
              <a:defRPr/>
            </a:pPr>
            <a:r>
              <a:rPr lang="en-US" sz="2800" dirty="0">
                <a:solidFill>
                  <a:schemeClr val="tx1">
                    <a:lumMod val="75000"/>
                    <a:lumOff val="25000"/>
                  </a:schemeClr>
                </a:solidFill>
                <a:cs typeface="Tahoma" pitchFamily="34" charset="0"/>
              </a:rPr>
              <a:t>reported all changes of personal and employment info</a:t>
            </a:r>
          </a:p>
          <a:p>
            <a:pPr marL="1257300" lvl="2" indent="-342900">
              <a:lnSpc>
                <a:spcPct val="90000"/>
              </a:lnSpc>
              <a:buFont typeface="Arial" panose="020B0604020202020204" pitchFamily="34" charset="0"/>
              <a:buChar char="•"/>
              <a:defRPr/>
            </a:pPr>
            <a:r>
              <a:rPr lang="en-US" sz="2800" dirty="0">
                <a:solidFill>
                  <a:schemeClr val="tx1">
                    <a:lumMod val="75000"/>
                    <a:lumOff val="25000"/>
                  </a:schemeClr>
                </a:solidFill>
                <a:cs typeface="Tahoma" pitchFamily="34" charset="0"/>
              </a:rPr>
              <a:t>have not accumulated more than 90 days of unemployment during OPT</a:t>
            </a:r>
          </a:p>
          <a:p>
            <a:pPr lvl="2">
              <a:lnSpc>
                <a:spcPct val="90000"/>
              </a:lnSpc>
              <a:defRPr/>
            </a:pPr>
            <a:endParaRPr lang="en-US" sz="2400" dirty="0">
              <a:solidFill>
                <a:schemeClr val="tx1">
                  <a:lumMod val="75000"/>
                  <a:lumOff val="25000"/>
                </a:schemeClr>
              </a:solidFill>
              <a:cs typeface="Tahoma" pitchFamily="34" charset="0"/>
            </a:endParaRPr>
          </a:p>
          <a:p>
            <a:pPr>
              <a:lnSpc>
                <a:spcPct val="90000"/>
              </a:lnSpc>
              <a:defRPr/>
            </a:pPr>
            <a:endParaRPr lang="en-US" sz="2400" dirty="0">
              <a:solidFill>
                <a:schemeClr val="tx1">
                  <a:lumMod val="95000"/>
                  <a:lumOff val="5000"/>
                </a:schemeClr>
              </a:solidFill>
              <a:cs typeface="Tahoma" pitchFamily="34" charset="0"/>
            </a:endParaRPr>
          </a:p>
          <a:p>
            <a:pPr marL="342900" indent="-342900">
              <a:lnSpc>
                <a:spcPct val="90000"/>
              </a:lnSpc>
              <a:buFont typeface="Arial" panose="020B0604020202020204" pitchFamily="34" charset="0"/>
              <a:buChar char="•"/>
              <a:defRPr/>
            </a:pPr>
            <a:endParaRPr lang="en-US" sz="2000" dirty="0">
              <a:solidFill>
                <a:schemeClr val="tx1">
                  <a:lumMod val="95000"/>
                  <a:lumOff val="5000"/>
                </a:schemeClr>
              </a:solidFill>
              <a:latin typeface="Tahoma" pitchFamily="34" charset="0"/>
              <a:cs typeface="Tahoma" pitchFamily="34" charset="0"/>
            </a:endParaRPr>
          </a:p>
        </p:txBody>
      </p:sp>
    </p:spTree>
    <p:extLst>
      <p:ext uri="{BB962C8B-B14F-4D97-AF65-F5344CB8AC3E}">
        <p14:creationId xmlns:p14="http://schemas.microsoft.com/office/powerpoint/2010/main" val="671311847"/>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343A32A-436A-8143-8894-653E98457856}" type="slidenum">
              <a:rPr lang="en-US" smtClean="0"/>
              <a:pPr/>
              <a:t>64</a:t>
            </a:fld>
            <a:endParaRPr lang="en-US" dirty="0"/>
          </a:p>
        </p:txBody>
      </p:sp>
      <p:sp>
        <p:nvSpPr>
          <p:cNvPr id="3" name="Title 2"/>
          <p:cNvSpPr>
            <a:spLocks noGrp="1"/>
          </p:cNvSpPr>
          <p:nvPr>
            <p:ph type="title"/>
          </p:nvPr>
        </p:nvSpPr>
        <p:spPr/>
        <p:txBody>
          <a:bodyPr/>
          <a:lstStyle/>
          <a:p>
            <a:r>
              <a:rPr lang="en-US" dirty="0"/>
              <a:t>Application Process for STEM Extension of OPT</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1202872" y="1242747"/>
            <a:ext cx="5679709" cy="4801314"/>
          </a:xfrm>
          <a:prstGeom prst="rect">
            <a:avLst/>
          </a:prstGeom>
          <a:noFill/>
        </p:spPr>
        <p:txBody>
          <a:bodyPr wrap="square" rtlCol="0">
            <a:spAutoFit/>
          </a:bodyPr>
          <a:lstStyle/>
          <a:p>
            <a:pPr marL="457200" indent="-457200">
              <a:lnSpc>
                <a:spcPct val="80000"/>
              </a:lnSpc>
              <a:buFont typeface="Arial" panose="020B0604020202020204" pitchFamily="34" charset="0"/>
              <a:buChar char="•"/>
              <a:defRPr/>
            </a:pPr>
            <a:r>
              <a:rPr lang="en-US" sz="2400" dirty="0">
                <a:solidFill>
                  <a:schemeClr val="tx1">
                    <a:lumMod val="75000"/>
                    <a:lumOff val="25000"/>
                  </a:schemeClr>
                </a:solidFill>
                <a:cs typeface="Tahoma" pitchFamily="34" charset="0"/>
              </a:rPr>
              <a:t>Similar to OPT</a:t>
            </a:r>
          </a:p>
          <a:p>
            <a:pPr marL="914400" lvl="1" indent="-457200">
              <a:lnSpc>
                <a:spcPct val="80000"/>
              </a:lnSpc>
              <a:buFont typeface="Arial" panose="020B0604020202020204" pitchFamily="34" charset="0"/>
              <a:buChar char="•"/>
              <a:defRPr/>
            </a:pPr>
            <a:r>
              <a:rPr lang="en-US" sz="2400" dirty="0">
                <a:solidFill>
                  <a:schemeClr val="tx1">
                    <a:lumMod val="75000"/>
                    <a:lumOff val="25000"/>
                  </a:schemeClr>
                </a:solidFill>
                <a:cs typeface="Tahoma" pitchFamily="34" charset="0"/>
              </a:rPr>
              <a:t>Request Recommendation from the Center for International Services on a new I-20 by email</a:t>
            </a:r>
          </a:p>
          <a:p>
            <a:pPr marL="914400" lvl="1" indent="-457200">
              <a:lnSpc>
                <a:spcPct val="80000"/>
              </a:lnSpc>
              <a:buFont typeface="Arial" panose="020B0604020202020204" pitchFamily="34" charset="0"/>
              <a:buChar char="•"/>
              <a:defRPr/>
            </a:pPr>
            <a:r>
              <a:rPr lang="en-US" sz="2400" dirty="0">
                <a:solidFill>
                  <a:schemeClr val="tx1">
                    <a:lumMod val="75000"/>
                    <a:lumOff val="25000"/>
                  </a:schemeClr>
                </a:solidFill>
                <a:cs typeface="Tahoma" pitchFamily="34" charset="0"/>
              </a:rPr>
              <a:t>Must submit copies of forms, photos, immigration documents, diploma, EAD card</a:t>
            </a:r>
          </a:p>
          <a:p>
            <a:pPr marL="914400" lvl="1" indent="-457200">
              <a:lnSpc>
                <a:spcPct val="80000"/>
              </a:lnSpc>
              <a:buFont typeface="Arial" panose="020B0604020202020204" pitchFamily="34" charset="0"/>
              <a:buChar char="•"/>
              <a:defRPr/>
            </a:pPr>
            <a:r>
              <a:rPr lang="en-US" sz="2400" dirty="0">
                <a:solidFill>
                  <a:schemeClr val="tx1">
                    <a:lumMod val="75000"/>
                    <a:lumOff val="25000"/>
                  </a:schemeClr>
                </a:solidFill>
                <a:cs typeface="Tahoma" pitchFamily="34" charset="0"/>
              </a:rPr>
              <a:t>I-20 returned to you for mailing to USCIS</a:t>
            </a:r>
          </a:p>
          <a:p>
            <a:pPr marL="457200" indent="-457200">
              <a:lnSpc>
                <a:spcPct val="80000"/>
              </a:lnSpc>
              <a:buFont typeface="Arial" panose="020B0604020202020204" pitchFamily="34" charset="0"/>
              <a:buChar char="•"/>
              <a:defRPr/>
            </a:pPr>
            <a:endParaRPr lang="en-US" sz="2400" dirty="0">
              <a:solidFill>
                <a:schemeClr val="tx1">
                  <a:lumMod val="75000"/>
                  <a:lumOff val="25000"/>
                </a:schemeClr>
              </a:solidFill>
              <a:cs typeface="Tahoma" pitchFamily="34" charset="0"/>
            </a:endParaRPr>
          </a:p>
          <a:p>
            <a:pPr marL="457200" indent="-457200">
              <a:lnSpc>
                <a:spcPct val="80000"/>
              </a:lnSpc>
              <a:buFont typeface="Arial" panose="020B0604020202020204" pitchFamily="34" charset="0"/>
              <a:buChar char="•"/>
              <a:defRPr/>
            </a:pPr>
            <a:r>
              <a:rPr lang="en-US" sz="2400" dirty="0">
                <a:solidFill>
                  <a:schemeClr val="tx1">
                    <a:lumMod val="75000"/>
                    <a:lumOff val="25000"/>
                  </a:schemeClr>
                </a:solidFill>
                <a:cs typeface="Tahoma" pitchFamily="34" charset="0"/>
              </a:rPr>
              <a:t>Approval by USCIS in the form of an </a:t>
            </a:r>
            <a:r>
              <a:rPr lang="en-US" sz="2400" dirty="0" err="1">
                <a:solidFill>
                  <a:schemeClr val="tx1">
                    <a:lumMod val="75000"/>
                    <a:lumOff val="25000"/>
                  </a:schemeClr>
                </a:solidFill>
                <a:cs typeface="Tahoma" pitchFamily="34" charset="0"/>
              </a:rPr>
              <a:t>EAD</a:t>
            </a:r>
            <a:endParaRPr lang="en-US" sz="2400" dirty="0">
              <a:solidFill>
                <a:schemeClr val="tx1">
                  <a:lumMod val="75000"/>
                  <a:lumOff val="25000"/>
                </a:schemeClr>
              </a:solidFill>
              <a:cs typeface="Tahoma" pitchFamily="34" charset="0"/>
            </a:endParaRPr>
          </a:p>
          <a:p>
            <a:pPr marL="457200" indent="-457200">
              <a:lnSpc>
                <a:spcPct val="80000"/>
              </a:lnSpc>
              <a:buFont typeface="Arial" panose="020B0604020202020204" pitchFamily="34" charset="0"/>
              <a:buChar char="•"/>
              <a:defRPr/>
            </a:pPr>
            <a:endParaRPr lang="en-US" sz="2400" dirty="0">
              <a:solidFill>
                <a:schemeClr val="tx1">
                  <a:lumMod val="75000"/>
                  <a:lumOff val="25000"/>
                </a:schemeClr>
              </a:solidFill>
              <a:cs typeface="Tahoma" pitchFamily="34" charset="0"/>
            </a:endParaRPr>
          </a:p>
          <a:p>
            <a:pPr marL="457200" indent="-457200">
              <a:lnSpc>
                <a:spcPct val="80000"/>
              </a:lnSpc>
              <a:buFont typeface="Arial" panose="020B0604020202020204" pitchFamily="34" charset="0"/>
              <a:buChar char="•"/>
              <a:defRPr/>
            </a:pPr>
            <a:r>
              <a:rPr lang="en-US" sz="2400" dirty="0">
                <a:solidFill>
                  <a:schemeClr val="tx1">
                    <a:lumMod val="75000"/>
                    <a:lumOff val="25000"/>
                  </a:schemeClr>
                </a:solidFill>
                <a:cs typeface="Tahoma" pitchFamily="34" charset="0"/>
              </a:rPr>
              <a:t>Will need to look at the Center for International Services website to get up to date instructions</a:t>
            </a:r>
          </a:p>
          <a:p>
            <a:pPr>
              <a:lnSpc>
                <a:spcPct val="90000"/>
              </a:lnSpc>
              <a:defRPr/>
            </a:pPr>
            <a:endParaRPr lang="en-US" dirty="0">
              <a:solidFill>
                <a:schemeClr val="tx1">
                  <a:lumMod val="95000"/>
                  <a:lumOff val="5000"/>
                </a:schemeClr>
              </a:solidFill>
              <a:latin typeface="Tahoma" pitchFamily="34" charset="0"/>
              <a:cs typeface="Tahoma" pitchFamily="34" charset="0"/>
            </a:endParaRPr>
          </a:p>
        </p:txBody>
      </p:sp>
      <p:pic>
        <p:nvPicPr>
          <p:cNvPr id="5" name="Picture 4"/>
          <p:cNvPicPr>
            <a:picLocks noChangeAspect="1"/>
          </p:cNvPicPr>
          <p:nvPr/>
        </p:nvPicPr>
        <p:blipFill>
          <a:blip r:embed="rId3"/>
          <a:stretch>
            <a:fillRect/>
          </a:stretch>
        </p:blipFill>
        <p:spPr>
          <a:xfrm>
            <a:off x="6813550" y="1929226"/>
            <a:ext cx="4681895" cy="3428356"/>
          </a:xfrm>
          <a:prstGeom prst="rect">
            <a:avLst/>
          </a:prstGeom>
        </p:spPr>
      </p:pic>
    </p:spTree>
    <p:extLst>
      <p:ext uri="{BB962C8B-B14F-4D97-AF65-F5344CB8AC3E}">
        <p14:creationId xmlns:p14="http://schemas.microsoft.com/office/powerpoint/2010/main" val="4221961012"/>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343A32A-436A-8143-8894-653E98457856}" type="slidenum">
              <a:rPr lang="en-US" smtClean="0"/>
              <a:pPr/>
              <a:t>65</a:t>
            </a:fld>
            <a:endParaRPr lang="en-US" dirty="0"/>
          </a:p>
        </p:txBody>
      </p:sp>
      <p:sp>
        <p:nvSpPr>
          <p:cNvPr id="3" name="Title 2"/>
          <p:cNvSpPr>
            <a:spLocks noGrp="1"/>
          </p:cNvSpPr>
          <p:nvPr>
            <p:ph type="title"/>
          </p:nvPr>
        </p:nvSpPr>
        <p:spPr/>
        <p:txBody>
          <a:bodyPr/>
          <a:lstStyle/>
          <a:p>
            <a:r>
              <a:rPr lang="en-US" dirty="0"/>
              <a:t>STEM Extension of OPT</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1034724" y="1099183"/>
            <a:ext cx="10395856" cy="5355312"/>
          </a:xfrm>
          <a:prstGeom prst="rect">
            <a:avLst/>
          </a:prstGeom>
          <a:noFill/>
        </p:spPr>
        <p:txBody>
          <a:bodyPr wrap="square" rtlCol="0">
            <a:spAutoFit/>
          </a:bodyPr>
          <a:lstStyle/>
          <a:p>
            <a:pPr marL="457200" indent="-457200">
              <a:lnSpc>
                <a:spcPct val="90000"/>
              </a:lnSpc>
              <a:buFont typeface="Arial" panose="020B0604020202020204" pitchFamily="34" charset="0"/>
              <a:buChar char="•"/>
              <a:defRPr/>
            </a:pPr>
            <a:r>
              <a:rPr lang="en-US" sz="2400" dirty="0">
                <a:solidFill>
                  <a:schemeClr val="tx1">
                    <a:lumMod val="75000"/>
                    <a:lumOff val="25000"/>
                  </a:schemeClr>
                </a:solidFill>
                <a:cs typeface="Tahoma" pitchFamily="34" charset="0"/>
              </a:rPr>
              <a:t>Cannot accrue a total of 150 days of unemployment over the </a:t>
            </a:r>
            <a:br>
              <a:rPr lang="en-US" sz="2400" dirty="0">
                <a:solidFill>
                  <a:schemeClr val="tx1">
                    <a:lumMod val="75000"/>
                    <a:lumOff val="25000"/>
                  </a:schemeClr>
                </a:solidFill>
                <a:cs typeface="Tahoma" pitchFamily="34" charset="0"/>
              </a:rPr>
            </a:br>
            <a:r>
              <a:rPr lang="en-US" sz="2400" dirty="0">
                <a:solidFill>
                  <a:schemeClr val="tx1">
                    <a:lumMod val="75000"/>
                    <a:lumOff val="25000"/>
                  </a:schemeClr>
                </a:solidFill>
                <a:cs typeface="Tahoma" pitchFamily="34" charset="0"/>
              </a:rPr>
              <a:t>36 month OPT period</a:t>
            </a:r>
          </a:p>
          <a:p>
            <a:pPr marL="457200" indent="-457200">
              <a:lnSpc>
                <a:spcPct val="90000"/>
              </a:lnSpc>
              <a:buFont typeface="Arial" panose="020B0604020202020204" pitchFamily="34" charset="0"/>
              <a:buChar char="•"/>
              <a:defRPr/>
            </a:pPr>
            <a:endParaRPr lang="en-US" sz="2400" dirty="0">
              <a:solidFill>
                <a:schemeClr val="tx1">
                  <a:lumMod val="75000"/>
                  <a:lumOff val="25000"/>
                </a:schemeClr>
              </a:solidFill>
              <a:cs typeface="Tahoma" pitchFamily="34" charset="0"/>
            </a:endParaRPr>
          </a:p>
          <a:p>
            <a:pPr marL="457200" indent="-457200">
              <a:lnSpc>
                <a:spcPct val="90000"/>
              </a:lnSpc>
              <a:buFont typeface="Arial" panose="020B0604020202020204" pitchFamily="34" charset="0"/>
              <a:buChar char="•"/>
              <a:defRPr/>
            </a:pPr>
            <a:r>
              <a:rPr lang="en-US" sz="2400" dirty="0">
                <a:solidFill>
                  <a:schemeClr val="tx1">
                    <a:lumMod val="75000"/>
                    <a:lumOff val="25000"/>
                  </a:schemeClr>
                </a:solidFill>
                <a:cs typeface="Tahoma" pitchFamily="34" charset="0"/>
              </a:rPr>
              <a:t>Reporting Requirements: </a:t>
            </a:r>
          </a:p>
          <a:p>
            <a:pPr marL="914400" lvl="1" indent="-457200">
              <a:lnSpc>
                <a:spcPct val="90000"/>
              </a:lnSpc>
              <a:buFont typeface="Arial" panose="020B0604020202020204" pitchFamily="34" charset="0"/>
              <a:buChar char="•"/>
              <a:defRPr/>
            </a:pPr>
            <a:r>
              <a:rPr lang="en-US" sz="2400" dirty="0">
                <a:solidFill>
                  <a:schemeClr val="tx1">
                    <a:lumMod val="75000"/>
                    <a:lumOff val="25000"/>
                  </a:schemeClr>
                </a:solidFill>
                <a:cs typeface="Tahoma" pitchFamily="34" charset="0"/>
              </a:rPr>
              <a:t>Must report the following within 10 days of the change:</a:t>
            </a:r>
          </a:p>
          <a:p>
            <a:pPr marL="1371600" lvl="2" indent="-457200">
              <a:lnSpc>
                <a:spcPct val="90000"/>
              </a:lnSpc>
              <a:buFont typeface="Arial" panose="020B0604020202020204" pitchFamily="34" charset="0"/>
              <a:buChar char="•"/>
              <a:defRPr/>
            </a:pPr>
            <a:r>
              <a:rPr lang="en-US" sz="2400" dirty="0">
                <a:solidFill>
                  <a:schemeClr val="tx1">
                    <a:lumMod val="75000"/>
                    <a:lumOff val="25000"/>
                  </a:schemeClr>
                </a:solidFill>
                <a:cs typeface="Tahoma" pitchFamily="34" charset="0"/>
              </a:rPr>
              <a:t>legal name, residential or mailing address, email address, </a:t>
            </a:r>
            <a:br>
              <a:rPr lang="en-US" sz="2400" dirty="0">
                <a:solidFill>
                  <a:schemeClr val="tx1">
                    <a:lumMod val="75000"/>
                    <a:lumOff val="25000"/>
                  </a:schemeClr>
                </a:solidFill>
                <a:cs typeface="Tahoma" pitchFamily="34" charset="0"/>
              </a:rPr>
            </a:br>
            <a:r>
              <a:rPr lang="en-US" sz="2400" dirty="0">
                <a:solidFill>
                  <a:schemeClr val="tx1">
                    <a:lumMod val="75000"/>
                    <a:lumOff val="25000"/>
                  </a:schemeClr>
                </a:solidFill>
                <a:cs typeface="Tahoma" pitchFamily="34" charset="0"/>
              </a:rPr>
              <a:t>employer name, employer address</a:t>
            </a:r>
          </a:p>
          <a:p>
            <a:pPr marL="914400" lvl="1" indent="-457200">
              <a:lnSpc>
                <a:spcPct val="90000"/>
              </a:lnSpc>
              <a:buFont typeface="Arial" panose="020B0604020202020204" pitchFamily="34" charset="0"/>
              <a:buChar char="•"/>
              <a:defRPr/>
            </a:pPr>
            <a:r>
              <a:rPr lang="en-US" sz="2400" dirty="0">
                <a:solidFill>
                  <a:schemeClr val="tx1">
                    <a:lumMod val="75000"/>
                    <a:lumOff val="25000"/>
                  </a:schemeClr>
                </a:solidFill>
                <a:cs typeface="Tahoma" pitchFamily="34" charset="0"/>
              </a:rPr>
              <a:t>Must report above info to the Center for International Services every 6 months even if there is no change</a:t>
            </a:r>
          </a:p>
          <a:p>
            <a:pPr marL="914400" lvl="1" indent="-457200">
              <a:lnSpc>
                <a:spcPct val="90000"/>
              </a:lnSpc>
              <a:buFont typeface="Arial" panose="020B0604020202020204" pitchFamily="34" charset="0"/>
              <a:buChar char="•"/>
              <a:defRPr/>
            </a:pPr>
            <a:endParaRPr lang="en-US" sz="2400" dirty="0">
              <a:solidFill>
                <a:schemeClr val="tx1">
                  <a:lumMod val="75000"/>
                  <a:lumOff val="25000"/>
                </a:schemeClr>
              </a:solidFill>
              <a:cs typeface="Tahoma" pitchFamily="34" charset="0"/>
            </a:endParaRPr>
          </a:p>
          <a:p>
            <a:pPr marL="457200" indent="-457200">
              <a:lnSpc>
                <a:spcPct val="90000"/>
              </a:lnSpc>
              <a:buFont typeface="Arial" panose="020B0604020202020204" pitchFamily="34" charset="0"/>
              <a:buChar char="•"/>
              <a:defRPr/>
            </a:pPr>
            <a:r>
              <a:rPr lang="en-US" sz="2400" dirty="0">
                <a:solidFill>
                  <a:schemeClr val="tx1">
                    <a:lumMod val="75000"/>
                    <a:lumOff val="25000"/>
                  </a:schemeClr>
                </a:solidFill>
                <a:cs typeface="Tahoma" pitchFamily="34" charset="0"/>
              </a:rPr>
              <a:t>Automatic extension of status and work authorization up to</a:t>
            </a:r>
            <a:br>
              <a:rPr lang="en-US" sz="2400" dirty="0">
                <a:solidFill>
                  <a:schemeClr val="tx1">
                    <a:lumMod val="75000"/>
                    <a:lumOff val="25000"/>
                  </a:schemeClr>
                </a:solidFill>
                <a:cs typeface="Tahoma" pitchFamily="34" charset="0"/>
              </a:rPr>
            </a:br>
            <a:r>
              <a:rPr lang="en-US" sz="2400" dirty="0">
                <a:solidFill>
                  <a:schemeClr val="tx1">
                    <a:lumMod val="75000"/>
                    <a:lumOff val="25000"/>
                  </a:schemeClr>
                </a:solidFill>
                <a:cs typeface="Tahoma" pitchFamily="34" charset="0"/>
              </a:rPr>
              <a:t>    180 days while a timely filed STEM extension OPT application </a:t>
            </a:r>
            <a:br>
              <a:rPr lang="en-US" sz="2400" dirty="0">
                <a:solidFill>
                  <a:schemeClr val="tx1">
                    <a:lumMod val="75000"/>
                    <a:lumOff val="25000"/>
                  </a:schemeClr>
                </a:solidFill>
                <a:cs typeface="Tahoma" pitchFamily="34" charset="0"/>
              </a:rPr>
            </a:br>
            <a:r>
              <a:rPr lang="en-US" sz="2400" dirty="0">
                <a:solidFill>
                  <a:schemeClr val="tx1">
                    <a:lumMod val="75000"/>
                    <a:lumOff val="25000"/>
                  </a:schemeClr>
                </a:solidFill>
                <a:cs typeface="Tahoma" pitchFamily="34" charset="0"/>
              </a:rPr>
              <a:t>    is pending</a:t>
            </a:r>
            <a:br>
              <a:rPr lang="en-US" sz="2400" dirty="0">
                <a:solidFill>
                  <a:schemeClr val="tx1">
                    <a:lumMod val="75000"/>
                    <a:lumOff val="25000"/>
                  </a:schemeClr>
                </a:solidFill>
                <a:cs typeface="Tahoma" pitchFamily="34" charset="0"/>
              </a:rPr>
            </a:br>
            <a:endParaRPr lang="en-US" sz="2400" dirty="0">
              <a:solidFill>
                <a:schemeClr val="tx1">
                  <a:lumMod val="75000"/>
                  <a:lumOff val="25000"/>
                </a:schemeClr>
              </a:solidFill>
              <a:cs typeface="Tahoma" pitchFamily="34" charset="0"/>
            </a:endParaRPr>
          </a:p>
          <a:p>
            <a:pPr marL="457200" indent="-457200">
              <a:lnSpc>
                <a:spcPct val="90000"/>
              </a:lnSpc>
              <a:buFont typeface="Arial" panose="020B0604020202020204" pitchFamily="34" charset="0"/>
              <a:buChar char="•"/>
              <a:defRPr/>
            </a:pPr>
            <a:r>
              <a:rPr lang="en-US" sz="2400" dirty="0">
                <a:solidFill>
                  <a:schemeClr val="tx1">
                    <a:lumMod val="75000"/>
                    <a:lumOff val="25000"/>
                  </a:schemeClr>
                </a:solidFill>
                <a:cs typeface="Tahoma" pitchFamily="34" charset="0"/>
              </a:rPr>
              <a:t>Can still benefit from the cap-gap provision</a:t>
            </a:r>
          </a:p>
          <a:p>
            <a:pPr marL="342900" indent="-342900">
              <a:lnSpc>
                <a:spcPct val="90000"/>
              </a:lnSpc>
              <a:buFont typeface="Arial" panose="020B0604020202020204" pitchFamily="34" charset="0"/>
              <a:buChar char="•"/>
              <a:defRPr/>
            </a:pPr>
            <a:endParaRPr lang="en-US" sz="2000" dirty="0">
              <a:solidFill>
                <a:schemeClr val="tx1">
                  <a:lumMod val="95000"/>
                  <a:lumOff val="5000"/>
                </a:schemeClr>
              </a:solidFill>
              <a:latin typeface="Tahoma" pitchFamily="34" charset="0"/>
              <a:cs typeface="Tahoma" pitchFamily="34" charset="0"/>
            </a:endParaRPr>
          </a:p>
        </p:txBody>
      </p:sp>
    </p:spTree>
    <p:extLst>
      <p:ext uri="{BB962C8B-B14F-4D97-AF65-F5344CB8AC3E}">
        <p14:creationId xmlns:p14="http://schemas.microsoft.com/office/powerpoint/2010/main" val="2390916449"/>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343A32A-436A-8143-8894-653E98457856}" type="slidenum">
              <a:rPr lang="en-US" smtClean="0"/>
              <a:pPr/>
              <a:t>66</a:t>
            </a:fld>
            <a:endParaRPr lang="en-US" dirty="0"/>
          </a:p>
        </p:txBody>
      </p:sp>
      <p:sp>
        <p:nvSpPr>
          <p:cNvPr id="3" name="Title 2"/>
          <p:cNvSpPr>
            <a:spLocks noGrp="1"/>
          </p:cNvSpPr>
          <p:nvPr>
            <p:ph type="title"/>
          </p:nvPr>
        </p:nvSpPr>
        <p:spPr/>
        <p:txBody>
          <a:bodyPr/>
          <a:lstStyle/>
          <a:p>
            <a:r>
              <a:rPr lang="en-US" dirty="0"/>
              <a:t>Immigration Status After OPT</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1034724" y="1099183"/>
            <a:ext cx="10395856" cy="4524315"/>
          </a:xfrm>
          <a:prstGeom prst="rect">
            <a:avLst/>
          </a:prstGeom>
          <a:noFill/>
        </p:spPr>
        <p:txBody>
          <a:bodyPr wrap="square" rtlCol="0">
            <a:spAutoFit/>
          </a:bodyPr>
          <a:lstStyle/>
          <a:p>
            <a:pPr marL="342900" indent="-342900">
              <a:lnSpc>
                <a:spcPct val="90000"/>
              </a:lnSpc>
              <a:buFont typeface="Arial" panose="020B0604020202020204" pitchFamily="34" charset="0"/>
              <a:buChar char="•"/>
              <a:defRPr/>
            </a:pPr>
            <a:r>
              <a:rPr lang="en-US" sz="3200" dirty="0">
                <a:solidFill>
                  <a:srgbClr val="3E3D3C"/>
                </a:solidFill>
                <a:latin typeface="Tahoma" pitchFamily="34" charset="0"/>
                <a:cs typeface="Tahoma" pitchFamily="34" charset="0"/>
              </a:rPr>
              <a:t>Watch for Presentations by Immigration Attorneys About:</a:t>
            </a:r>
          </a:p>
          <a:p>
            <a:pPr marL="342900" indent="-342900">
              <a:lnSpc>
                <a:spcPct val="90000"/>
              </a:lnSpc>
              <a:buFont typeface="Arial" panose="020B0604020202020204" pitchFamily="34" charset="0"/>
              <a:buChar char="•"/>
              <a:defRPr/>
            </a:pPr>
            <a:endParaRPr lang="en-US" sz="3200" dirty="0">
              <a:solidFill>
                <a:srgbClr val="3E3D3C"/>
              </a:solidFill>
              <a:latin typeface="Tahoma" pitchFamily="34" charset="0"/>
              <a:cs typeface="Tahoma" pitchFamily="34" charset="0"/>
            </a:endParaRPr>
          </a:p>
          <a:p>
            <a:pPr marL="800100" lvl="1" indent="-342900">
              <a:lnSpc>
                <a:spcPct val="90000"/>
              </a:lnSpc>
              <a:buFont typeface="Arial" panose="020B0604020202020204" pitchFamily="34" charset="0"/>
              <a:buChar char="•"/>
              <a:defRPr/>
            </a:pPr>
            <a:r>
              <a:rPr lang="en-US" sz="3200" dirty="0">
                <a:solidFill>
                  <a:srgbClr val="3E3D3C"/>
                </a:solidFill>
                <a:latin typeface="Tahoma" pitchFamily="34" charset="0"/>
                <a:cs typeface="Tahoma" pitchFamily="34" charset="0"/>
              </a:rPr>
              <a:t>H-1B Status</a:t>
            </a:r>
          </a:p>
          <a:p>
            <a:pPr marL="800100" lvl="1" indent="-342900">
              <a:lnSpc>
                <a:spcPct val="90000"/>
              </a:lnSpc>
              <a:buFont typeface="Arial" panose="020B0604020202020204" pitchFamily="34" charset="0"/>
              <a:buChar char="•"/>
              <a:defRPr/>
            </a:pPr>
            <a:r>
              <a:rPr lang="en-US" sz="3200" dirty="0">
                <a:solidFill>
                  <a:srgbClr val="3E3D3C"/>
                </a:solidFill>
                <a:latin typeface="Tahoma" pitchFamily="34" charset="0"/>
                <a:cs typeface="Tahoma" pitchFamily="34" charset="0"/>
              </a:rPr>
              <a:t>TN Status</a:t>
            </a:r>
          </a:p>
          <a:p>
            <a:pPr marL="800100" lvl="1" indent="-342900">
              <a:lnSpc>
                <a:spcPct val="90000"/>
              </a:lnSpc>
              <a:buFont typeface="Arial" panose="020B0604020202020204" pitchFamily="34" charset="0"/>
              <a:buChar char="•"/>
              <a:defRPr/>
            </a:pPr>
            <a:r>
              <a:rPr lang="en-US" sz="3200" dirty="0">
                <a:solidFill>
                  <a:srgbClr val="3E3D3C"/>
                </a:solidFill>
                <a:latin typeface="Tahoma" pitchFamily="34" charset="0"/>
                <a:cs typeface="Tahoma" pitchFamily="34" charset="0"/>
              </a:rPr>
              <a:t>L-1 Status</a:t>
            </a:r>
          </a:p>
          <a:p>
            <a:pPr marL="800100" lvl="1" indent="-342900">
              <a:lnSpc>
                <a:spcPct val="90000"/>
              </a:lnSpc>
              <a:buFont typeface="Arial" panose="020B0604020202020204" pitchFamily="34" charset="0"/>
              <a:buChar char="•"/>
              <a:defRPr/>
            </a:pPr>
            <a:r>
              <a:rPr lang="en-US" sz="3200" dirty="0">
                <a:solidFill>
                  <a:srgbClr val="3E3D3C"/>
                </a:solidFill>
                <a:latin typeface="Tahoma" pitchFamily="34" charset="0"/>
                <a:cs typeface="Tahoma" pitchFamily="34" charset="0"/>
              </a:rPr>
              <a:t>Permanent Residence</a:t>
            </a:r>
          </a:p>
          <a:p>
            <a:pPr marL="1257300" lvl="2" indent="-342900">
              <a:lnSpc>
                <a:spcPct val="90000"/>
              </a:lnSpc>
              <a:buFont typeface="Arial" panose="020B0604020202020204" pitchFamily="34" charset="0"/>
              <a:buChar char="•"/>
              <a:defRPr/>
            </a:pPr>
            <a:r>
              <a:rPr lang="en-US" sz="3200" dirty="0">
                <a:solidFill>
                  <a:srgbClr val="3E3D3C"/>
                </a:solidFill>
                <a:latin typeface="Tahoma" pitchFamily="34" charset="0"/>
                <a:cs typeface="Tahoma" pitchFamily="34" charset="0"/>
              </a:rPr>
              <a:t>Labor Certification</a:t>
            </a:r>
          </a:p>
          <a:p>
            <a:pPr marL="1257300" lvl="2" indent="-342900">
              <a:lnSpc>
                <a:spcPct val="90000"/>
              </a:lnSpc>
              <a:buFont typeface="Arial" panose="020B0604020202020204" pitchFamily="34" charset="0"/>
              <a:buChar char="•"/>
              <a:defRPr/>
            </a:pPr>
            <a:r>
              <a:rPr lang="en-US" sz="3200" dirty="0">
                <a:solidFill>
                  <a:srgbClr val="3E3D3C"/>
                </a:solidFill>
                <a:latin typeface="Tahoma" pitchFamily="34" charset="0"/>
                <a:cs typeface="Tahoma" pitchFamily="34" charset="0"/>
              </a:rPr>
              <a:t>Outstanding Professors/Researchers</a:t>
            </a:r>
          </a:p>
          <a:p>
            <a:pPr marL="1257300" lvl="2" indent="-342900">
              <a:lnSpc>
                <a:spcPct val="90000"/>
              </a:lnSpc>
              <a:buFont typeface="Arial" panose="020B0604020202020204" pitchFamily="34" charset="0"/>
              <a:buChar char="•"/>
              <a:defRPr/>
            </a:pPr>
            <a:r>
              <a:rPr lang="en-US" sz="3200" dirty="0">
                <a:solidFill>
                  <a:srgbClr val="3E3D3C"/>
                </a:solidFill>
                <a:latin typeface="Tahoma" pitchFamily="34" charset="0"/>
                <a:cs typeface="Tahoma" pitchFamily="34" charset="0"/>
              </a:rPr>
              <a:t>Extraordinary Ability Aliens</a:t>
            </a:r>
          </a:p>
        </p:txBody>
      </p:sp>
    </p:spTree>
    <p:extLst>
      <p:ext uri="{BB962C8B-B14F-4D97-AF65-F5344CB8AC3E}">
        <p14:creationId xmlns:p14="http://schemas.microsoft.com/office/powerpoint/2010/main" val="124077904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
          <p:cNvSpPr>
            <a:spLocks noGrp="1"/>
          </p:cNvSpPr>
          <p:nvPr>
            <p:ph type="sldNum" sz="quarter" idx="10"/>
          </p:nvPr>
        </p:nvSpPr>
        <p:spPr/>
        <p:txBody>
          <a:bodyPr/>
          <a:lstStyle/>
          <a:p>
            <a:fld id="{F343A32A-436A-8143-8894-653E98457856}" type="slidenum">
              <a:rPr lang="en-US" smtClean="0"/>
              <a:pPr/>
              <a:t>7</a:t>
            </a:fld>
            <a:endParaRPr lang="en-US" dirty="0"/>
          </a:p>
        </p:txBody>
      </p:sp>
      <p:sp>
        <p:nvSpPr>
          <p:cNvPr id="3" name="Slide Title"/>
          <p:cNvSpPr>
            <a:spLocks noGrp="1"/>
          </p:cNvSpPr>
          <p:nvPr>
            <p:ph type="title"/>
          </p:nvPr>
        </p:nvSpPr>
        <p:spPr/>
        <p:txBody>
          <a:bodyPr/>
          <a:lstStyle/>
          <a:p>
            <a:r>
              <a:rPr lang="en-US" dirty="0"/>
              <a:t>Who Authorizes OPT?  </a:t>
            </a:r>
          </a:p>
        </p:txBody>
      </p:sp>
      <p:sp>
        <p:nvSpPr>
          <p:cNvPr id="6" name="Division Name, if applicable"/>
          <p:cNvSpPr>
            <a:spLocks noGrp="1"/>
          </p:cNvSpPr>
          <p:nvPr>
            <p:ph type="body" sz="quarter" idx="21"/>
          </p:nvPr>
        </p:nvSpPr>
        <p:spPr>
          <a:prstGeom prst="rect">
            <a:avLst/>
          </a:prstGeom>
        </p:spPr>
        <p:txBody>
          <a:bodyPr/>
          <a:lstStyle/>
          <a:p>
            <a:r>
              <a:rPr lang="en-US" dirty="0"/>
              <a:t>Center for International Services</a:t>
            </a:r>
          </a:p>
        </p:txBody>
      </p:sp>
      <p:sp>
        <p:nvSpPr>
          <p:cNvPr id="4" name="Rectangle 3"/>
          <p:cNvSpPr/>
          <p:nvPr/>
        </p:nvSpPr>
        <p:spPr>
          <a:xfrm>
            <a:off x="904775" y="1135781"/>
            <a:ext cx="10655166" cy="3194721"/>
          </a:xfrm>
          <a:prstGeom prst="rect">
            <a:avLst/>
          </a:prstGeom>
        </p:spPr>
        <p:txBody>
          <a:bodyPr wrap="square">
            <a:spAutoFit/>
          </a:bodyPr>
          <a:lstStyle/>
          <a:p>
            <a:pPr lvl="1">
              <a:lnSpc>
                <a:spcPct val="80000"/>
              </a:lnSpc>
              <a:defRPr/>
            </a:pPr>
            <a:endParaRPr lang="en-US" altLang="en-US" sz="2800" dirty="0">
              <a:cs typeface="Tahoma" panose="020B0604030504040204" pitchFamily="34" charset="0"/>
            </a:endParaRPr>
          </a:p>
          <a:p>
            <a:pPr marL="800100" lvl="1" indent="-342900">
              <a:lnSpc>
                <a:spcPct val="80000"/>
              </a:lnSpc>
              <a:buFont typeface="Arial" panose="020B0604020202020204" pitchFamily="34" charset="0"/>
              <a:buChar char="•"/>
              <a:defRPr/>
            </a:pPr>
            <a:r>
              <a:rPr lang="en-US" altLang="en-US" sz="2800" dirty="0">
                <a:solidFill>
                  <a:schemeClr val="tx1">
                    <a:lumMod val="75000"/>
                    <a:lumOff val="25000"/>
                  </a:schemeClr>
                </a:solidFill>
                <a:cs typeface="Tahoma" panose="020B0604030504040204" pitchFamily="34" charset="0"/>
              </a:rPr>
              <a:t>The Center for International Services recommends the OPT by issuing a new I-20</a:t>
            </a:r>
          </a:p>
          <a:p>
            <a:pPr marL="1257300" lvl="2" indent="-342900">
              <a:lnSpc>
                <a:spcPct val="80000"/>
              </a:lnSpc>
              <a:buFont typeface="Arial" panose="020B0604020202020204" pitchFamily="34" charset="0"/>
              <a:buChar char="•"/>
              <a:defRPr/>
            </a:pPr>
            <a:r>
              <a:rPr lang="en-US" altLang="en-US" sz="2800" dirty="0">
                <a:solidFill>
                  <a:schemeClr val="tx1">
                    <a:lumMod val="75000"/>
                    <a:lumOff val="25000"/>
                  </a:schemeClr>
                </a:solidFill>
                <a:cs typeface="Tahoma" panose="020B0604030504040204" pitchFamily="34" charset="0"/>
              </a:rPr>
              <a:t>not like CPT that we authorize</a:t>
            </a:r>
          </a:p>
          <a:p>
            <a:pPr lvl="1">
              <a:lnSpc>
                <a:spcPct val="80000"/>
              </a:lnSpc>
              <a:defRPr/>
            </a:pPr>
            <a:endParaRPr lang="en-US" altLang="en-US" sz="2800" dirty="0">
              <a:solidFill>
                <a:schemeClr val="tx1">
                  <a:lumMod val="75000"/>
                  <a:lumOff val="25000"/>
                </a:schemeClr>
              </a:solidFill>
              <a:cs typeface="Tahoma" panose="020B0604030504040204" pitchFamily="34" charset="0"/>
            </a:endParaRPr>
          </a:p>
          <a:p>
            <a:pPr lvl="1">
              <a:lnSpc>
                <a:spcPct val="80000"/>
              </a:lnSpc>
              <a:defRPr/>
            </a:pPr>
            <a:endParaRPr lang="en-US" altLang="en-US" sz="2800" dirty="0">
              <a:solidFill>
                <a:schemeClr val="tx1">
                  <a:lumMod val="75000"/>
                  <a:lumOff val="25000"/>
                </a:schemeClr>
              </a:solidFill>
              <a:cs typeface="Tahoma" panose="020B0604030504040204" pitchFamily="34" charset="0"/>
            </a:endParaRPr>
          </a:p>
          <a:p>
            <a:pPr marL="800100" lvl="1" indent="-342900">
              <a:lnSpc>
                <a:spcPct val="80000"/>
              </a:lnSpc>
              <a:buFont typeface="Arial" panose="020B0604020202020204" pitchFamily="34" charset="0"/>
              <a:buChar char="•"/>
              <a:defRPr/>
            </a:pPr>
            <a:r>
              <a:rPr lang="en-US" altLang="en-US" sz="2800" dirty="0">
                <a:solidFill>
                  <a:schemeClr val="tx1">
                    <a:lumMod val="75000"/>
                    <a:lumOff val="25000"/>
                  </a:schemeClr>
                </a:solidFill>
                <a:cs typeface="Tahoma" panose="020B0604030504040204" pitchFamily="34" charset="0"/>
              </a:rPr>
              <a:t>OPT is approved and authorized by USCIS (US Citizenship &amp; Immigration Services)</a:t>
            </a:r>
          </a:p>
          <a:p>
            <a:pPr marL="800100" lvl="1" indent="-342900">
              <a:lnSpc>
                <a:spcPct val="80000"/>
              </a:lnSpc>
              <a:buFont typeface="Arial" panose="020B0604020202020204" pitchFamily="34" charset="0"/>
              <a:buChar char="•"/>
              <a:defRPr/>
            </a:pPr>
            <a:endParaRPr lang="en-US" altLang="en-US" sz="2800" dirty="0">
              <a:cs typeface="Tahoma" panose="020B0604030504040204" pitchFamily="34" charset="0"/>
            </a:endParaRPr>
          </a:p>
        </p:txBody>
      </p:sp>
      <p:pic>
        <p:nvPicPr>
          <p:cNvPr id="5" name="Picture 4"/>
          <p:cNvPicPr>
            <a:picLocks noChangeAspect="1"/>
          </p:cNvPicPr>
          <p:nvPr/>
        </p:nvPicPr>
        <p:blipFill>
          <a:blip r:embed="rId3"/>
          <a:stretch>
            <a:fillRect/>
          </a:stretch>
        </p:blipFill>
        <p:spPr>
          <a:xfrm>
            <a:off x="7257904" y="4055045"/>
            <a:ext cx="3491084" cy="1818507"/>
          </a:xfrm>
          <a:prstGeom prst="rect">
            <a:avLst/>
          </a:prstGeom>
        </p:spPr>
      </p:pic>
      <p:pic>
        <p:nvPicPr>
          <p:cNvPr id="2050" name="Picture 2" descr="Image result for center for international services syracuse univers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4605" y="4055045"/>
            <a:ext cx="2615381" cy="1818507"/>
          </a:xfrm>
          <a:prstGeom prst="rect">
            <a:avLst/>
          </a:prstGeom>
          <a:noFill/>
          <a:extLst>
            <a:ext uri="{909E8E84-426E-40DD-AFC4-6F175D3DCCD1}">
              <a14:hiddenFill xmlns:a14="http://schemas.microsoft.com/office/drawing/2010/main">
                <a:solidFill>
                  <a:srgbClr val="FFFFFF"/>
                </a:solidFill>
              </a14:hiddenFill>
            </a:ext>
          </a:extLst>
        </p:spPr>
      </p:pic>
      <p:sp>
        <p:nvSpPr>
          <p:cNvPr id="7" name="Right Arrow 6"/>
          <p:cNvSpPr/>
          <p:nvPr/>
        </p:nvSpPr>
        <p:spPr>
          <a:xfrm>
            <a:off x="4945626" y="4680155"/>
            <a:ext cx="2054942" cy="511277"/>
          </a:xfrm>
          <a:prstGeom prst="rightArrow">
            <a:avLst/>
          </a:prstGeom>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04455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343A32A-436A-8143-8894-653E98457856}" type="slidenum">
              <a:rPr lang="en-US" smtClean="0"/>
              <a:pPr/>
              <a:t>8</a:t>
            </a:fld>
            <a:endParaRPr lang="en-US" dirty="0"/>
          </a:p>
        </p:txBody>
      </p:sp>
      <p:sp>
        <p:nvSpPr>
          <p:cNvPr id="3" name="Title 2"/>
          <p:cNvSpPr>
            <a:spLocks noGrp="1"/>
          </p:cNvSpPr>
          <p:nvPr>
            <p:ph type="title"/>
          </p:nvPr>
        </p:nvSpPr>
        <p:spPr/>
        <p:txBody>
          <a:bodyPr/>
          <a:lstStyle/>
          <a:p>
            <a:r>
              <a:rPr lang="en-US" dirty="0"/>
              <a:t>Who is Eligible for OPT?</a:t>
            </a:r>
          </a:p>
        </p:txBody>
      </p:sp>
      <p:sp>
        <p:nvSpPr>
          <p:cNvPr id="4" name="Text Placeholder 3"/>
          <p:cNvSpPr>
            <a:spLocks noGrp="1"/>
          </p:cNvSpPr>
          <p:nvPr>
            <p:ph type="body" sz="quarter" idx="20"/>
          </p:nvPr>
        </p:nvSpPr>
        <p:spPr>
          <a:xfrm>
            <a:off x="1066800" y="1155032"/>
            <a:ext cx="10743398" cy="4957010"/>
          </a:xfrm>
        </p:spPr>
        <p:txBody>
          <a:bodyPr/>
          <a:lstStyle/>
          <a:p>
            <a:pPr>
              <a:lnSpc>
                <a:spcPct val="80000"/>
              </a:lnSpc>
              <a:defRPr/>
            </a:pPr>
            <a:r>
              <a:rPr lang="en-US" altLang="en-US" sz="2800" dirty="0">
                <a:solidFill>
                  <a:schemeClr val="tx1">
                    <a:lumMod val="75000"/>
                    <a:lumOff val="25000"/>
                  </a:schemeClr>
                </a:solidFill>
                <a:latin typeface="+mn-lt"/>
                <a:cs typeface="Tahoma" panose="020B0604030504040204" pitchFamily="34" charset="0"/>
              </a:rPr>
              <a:t>OPT is a benefit of F-1 status</a:t>
            </a:r>
          </a:p>
          <a:p>
            <a:pPr>
              <a:lnSpc>
                <a:spcPct val="80000"/>
              </a:lnSpc>
              <a:defRPr/>
            </a:pPr>
            <a:endParaRPr lang="en-US" altLang="en-US" sz="2800" dirty="0">
              <a:solidFill>
                <a:schemeClr val="tx1">
                  <a:lumMod val="75000"/>
                  <a:lumOff val="25000"/>
                </a:schemeClr>
              </a:solidFill>
              <a:latin typeface="+mn-lt"/>
              <a:cs typeface="Tahoma" panose="020B0604030504040204" pitchFamily="34" charset="0"/>
            </a:endParaRPr>
          </a:p>
          <a:p>
            <a:pPr marL="457200" indent="-457200">
              <a:lnSpc>
                <a:spcPct val="80000"/>
              </a:lnSpc>
              <a:buFont typeface="Arial" panose="020B0604020202020204" pitchFamily="34" charset="0"/>
              <a:buChar char="•"/>
              <a:defRPr/>
            </a:pPr>
            <a:r>
              <a:rPr lang="en-US" altLang="en-US" sz="2800" dirty="0">
                <a:solidFill>
                  <a:schemeClr val="tx1">
                    <a:lumMod val="75000"/>
                    <a:lumOff val="25000"/>
                  </a:schemeClr>
                </a:solidFill>
                <a:latin typeface="+mn-lt"/>
                <a:cs typeface="Tahoma" panose="020B0604030504040204" pitchFamily="34" charset="0"/>
              </a:rPr>
              <a:t>You must currently be in lawful F-1 status</a:t>
            </a:r>
          </a:p>
          <a:p>
            <a:pPr marL="457200" indent="-457200">
              <a:lnSpc>
                <a:spcPct val="80000"/>
              </a:lnSpc>
              <a:buFont typeface="Arial" panose="020B0604020202020204" pitchFamily="34" charset="0"/>
              <a:buChar char="•"/>
              <a:defRPr/>
            </a:pPr>
            <a:endParaRPr lang="en-US" altLang="en-US" sz="2800" dirty="0">
              <a:solidFill>
                <a:schemeClr val="tx1">
                  <a:lumMod val="75000"/>
                  <a:lumOff val="25000"/>
                </a:schemeClr>
              </a:solidFill>
              <a:latin typeface="+mn-lt"/>
              <a:cs typeface="Tahoma" panose="020B0604030504040204" pitchFamily="34" charset="0"/>
            </a:endParaRPr>
          </a:p>
          <a:p>
            <a:pPr marL="457200" indent="-457200">
              <a:lnSpc>
                <a:spcPct val="80000"/>
              </a:lnSpc>
              <a:buFont typeface="Arial" panose="020B0604020202020204" pitchFamily="34" charset="0"/>
              <a:buChar char="•"/>
              <a:defRPr/>
            </a:pPr>
            <a:r>
              <a:rPr lang="en-US" altLang="en-US" sz="2800" dirty="0">
                <a:solidFill>
                  <a:schemeClr val="tx1">
                    <a:lumMod val="75000"/>
                    <a:lumOff val="25000"/>
                  </a:schemeClr>
                </a:solidFill>
                <a:latin typeface="+mn-lt"/>
                <a:cs typeface="Tahoma" panose="020B0604030504040204" pitchFamily="34" charset="0"/>
              </a:rPr>
              <a:t>J-1 students are not eligible for OPT but are eligible for Academic Training</a:t>
            </a:r>
          </a:p>
          <a:p>
            <a:pPr>
              <a:lnSpc>
                <a:spcPct val="80000"/>
              </a:lnSpc>
              <a:defRPr/>
            </a:pPr>
            <a:endParaRPr lang="en-US" altLang="en-US" sz="2800" dirty="0">
              <a:solidFill>
                <a:schemeClr val="tx1">
                  <a:lumMod val="75000"/>
                  <a:lumOff val="25000"/>
                </a:schemeClr>
              </a:solidFill>
              <a:latin typeface="+mn-lt"/>
              <a:cs typeface="Tahoma" panose="020B0604030504040204" pitchFamily="34" charset="0"/>
            </a:endParaRPr>
          </a:p>
          <a:p>
            <a:pPr marL="457200" indent="-457200">
              <a:lnSpc>
                <a:spcPct val="80000"/>
              </a:lnSpc>
              <a:buFont typeface="Arial" panose="020B0604020202020204" pitchFamily="34" charset="0"/>
              <a:buChar char="•"/>
              <a:defRPr/>
            </a:pPr>
            <a:r>
              <a:rPr lang="en-US" altLang="en-US" sz="2800" dirty="0">
                <a:solidFill>
                  <a:schemeClr val="tx1">
                    <a:lumMod val="75000"/>
                    <a:lumOff val="25000"/>
                  </a:schemeClr>
                </a:solidFill>
                <a:latin typeface="+mn-lt"/>
                <a:cs typeface="Tahoma" panose="020B0604030504040204" pitchFamily="34" charset="0"/>
              </a:rPr>
              <a:t>J-2s, H-4s, L-2s, etc. are not eligible for OPT but may have other employment authorization</a:t>
            </a:r>
          </a:p>
          <a:p>
            <a:pPr marL="342900" indent="-342900">
              <a:lnSpc>
                <a:spcPct val="80000"/>
              </a:lnSpc>
              <a:spcBef>
                <a:spcPct val="20000"/>
              </a:spcBef>
              <a:buFont typeface="Arial" panose="020B0604020202020204" pitchFamily="34" charset="0"/>
              <a:buChar char="•"/>
              <a:defRPr/>
            </a:pPr>
            <a:endParaRPr lang="en-US" altLang="en-US" sz="2400" kern="0" dirty="0">
              <a:solidFill>
                <a:prstClr val="black"/>
              </a:solidFill>
              <a:latin typeface="+mn-lt"/>
              <a:cs typeface="Tahoma" panose="020B0604030504040204" pitchFamily="34" charset="0"/>
            </a:endParaRPr>
          </a:p>
          <a:p>
            <a:pPr marL="342900" indent="-342900">
              <a:lnSpc>
                <a:spcPct val="80000"/>
              </a:lnSpc>
              <a:spcBef>
                <a:spcPct val="20000"/>
              </a:spcBef>
              <a:buFont typeface="Arial" panose="020B0604020202020204" pitchFamily="34" charset="0"/>
              <a:buChar char="•"/>
              <a:defRPr/>
            </a:pPr>
            <a:endParaRPr lang="en-US" altLang="en-US" sz="2400" kern="0" dirty="0">
              <a:solidFill>
                <a:prstClr val="black"/>
              </a:solidFill>
              <a:latin typeface="+mn-lt"/>
              <a:cs typeface="Tahoma" panose="020B0604030504040204" pitchFamily="34" charset="0"/>
            </a:endParaRPr>
          </a:p>
          <a:p>
            <a:endParaRPr lang="en-US" sz="2800" dirty="0"/>
          </a:p>
        </p:txBody>
      </p:sp>
      <p:sp>
        <p:nvSpPr>
          <p:cNvPr id="6" name="Text Placeholder 5"/>
          <p:cNvSpPr>
            <a:spLocks noGrp="1"/>
          </p:cNvSpPr>
          <p:nvPr>
            <p:ph type="body" sz="quarter" idx="21"/>
          </p:nvPr>
        </p:nvSpPr>
        <p:spPr/>
        <p:txBody>
          <a:bodyPr/>
          <a:lstStyle/>
          <a:p>
            <a:r>
              <a:rPr lang="en-US" dirty="0"/>
              <a:t>Center for International Services</a:t>
            </a:r>
          </a:p>
        </p:txBody>
      </p:sp>
    </p:spTree>
    <p:extLst>
      <p:ext uri="{BB962C8B-B14F-4D97-AF65-F5344CB8AC3E}">
        <p14:creationId xmlns:p14="http://schemas.microsoft.com/office/powerpoint/2010/main" val="95120037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343A32A-436A-8143-8894-653E98457856}" type="slidenum">
              <a:rPr lang="en-US" smtClean="0"/>
              <a:pPr/>
              <a:t>9</a:t>
            </a:fld>
            <a:endParaRPr lang="en-US" dirty="0"/>
          </a:p>
        </p:txBody>
      </p:sp>
      <p:sp>
        <p:nvSpPr>
          <p:cNvPr id="3" name="Title 2"/>
          <p:cNvSpPr>
            <a:spLocks noGrp="1"/>
          </p:cNvSpPr>
          <p:nvPr>
            <p:ph type="title"/>
          </p:nvPr>
        </p:nvSpPr>
        <p:spPr/>
        <p:txBody>
          <a:bodyPr/>
          <a:lstStyle/>
          <a:p>
            <a:r>
              <a:rPr lang="en-US" dirty="0"/>
              <a:t>Who is Eligible for OPT?</a:t>
            </a:r>
          </a:p>
        </p:txBody>
      </p:sp>
      <p:sp>
        <p:nvSpPr>
          <p:cNvPr id="4" name="Text Placeholder 3"/>
          <p:cNvSpPr>
            <a:spLocks noGrp="1"/>
          </p:cNvSpPr>
          <p:nvPr>
            <p:ph type="body" sz="quarter" idx="20"/>
          </p:nvPr>
        </p:nvSpPr>
        <p:spPr>
          <a:xfrm>
            <a:off x="1066800" y="1155032"/>
            <a:ext cx="10743398" cy="3175906"/>
          </a:xfrm>
        </p:spPr>
        <p:txBody>
          <a:bodyPr/>
          <a:lstStyle/>
          <a:p>
            <a:pPr>
              <a:lnSpc>
                <a:spcPct val="80000"/>
              </a:lnSpc>
              <a:defRPr/>
            </a:pPr>
            <a:r>
              <a:rPr lang="en-US" altLang="en-US" sz="2800" dirty="0">
                <a:solidFill>
                  <a:schemeClr val="tx1">
                    <a:lumMod val="75000"/>
                    <a:lumOff val="25000"/>
                  </a:schemeClr>
                </a:solidFill>
                <a:latin typeface="+mn-lt"/>
                <a:cs typeface="Tahoma" panose="020B0604030504040204" pitchFamily="34" charset="0"/>
              </a:rPr>
              <a:t>You must have been a full-time student for at least one academic year (Fall and Spring or Spring and Fall)</a:t>
            </a:r>
          </a:p>
          <a:p>
            <a:pPr>
              <a:lnSpc>
                <a:spcPct val="80000"/>
              </a:lnSpc>
              <a:defRPr/>
            </a:pPr>
            <a:endParaRPr lang="en-US" altLang="en-US" sz="2800" dirty="0">
              <a:solidFill>
                <a:schemeClr val="tx1">
                  <a:lumMod val="75000"/>
                  <a:lumOff val="25000"/>
                </a:schemeClr>
              </a:solidFill>
              <a:latin typeface="+mn-lt"/>
              <a:cs typeface="Tahoma" panose="020B0604030504040204" pitchFamily="34" charset="0"/>
            </a:endParaRPr>
          </a:p>
          <a:p>
            <a:pPr marL="800100" lvl="1" indent="-342900">
              <a:lnSpc>
                <a:spcPct val="80000"/>
              </a:lnSpc>
              <a:buFont typeface="Arial" panose="020B0604020202020204" pitchFamily="34" charset="0"/>
              <a:buChar char="•"/>
              <a:defRPr/>
            </a:pPr>
            <a:r>
              <a:rPr lang="en-US" altLang="en-US" sz="2800" dirty="0">
                <a:solidFill>
                  <a:schemeClr val="tx1">
                    <a:lumMod val="75000"/>
                    <a:lumOff val="25000"/>
                  </a:schemeClr>
                </a:solidFill>
                <a:latin typeface="+mn-lt"/>
                <a:cs typeface="Tahoma" panose="020B0604030504040204" pitchFamily="34" charset="0"/>
              </a:rPr>
              <a:t>no time spent in an English language program counts toward this one year full-time requirement</a:t>
            </a:r>
          </a:p>
          <a:p>
            <a:pPr lvl="1">
              <a:lnSpc>
                <a:spcPct val="80000"/>
              </a:lnSpc>
              <a:defRPr/>
            </a:pPr>
            <a:endParaRPr lang="en-US" altLang="en-US" sz="2800" dirty="0">
              <a:solidFill>
                <a:schemeClr val="tx1">
                  <a:lumMod val="75000"/>
                  <a:lumOff val="25000"/>
                </a:schemeClr>
              </a:solidFill>
              <a:latin typeface="+mn-lt"/>
              <a:cs typeface="Tahoma" panose="020B0604030504040204" pitchFamily="34" charset="0"/>
            </a:endParaRPr>
          </a:p>
          <a:p>
            <a:pPr marL="800100" lvl="1" indent="-342900">
              <a:lnSpc>
                <a:spcPct val="80000"/>
              </a:lnSpc>
              <a:buFont typeface="Arial" panose="020B0604020202020204" pitchFamily="34" charset="0"/>
              <a:buChar char="•"/>
              <a:defRPr/>
            </a:pPr>
            <a:r>
              <a:rPr lang="en-US" altLang="en-US" sz="2800" dirty="0">
                <a:solidFill>
                  <a:schemeClr val="tx1">
                    <a:lumMod val="75000"/>
                    <a:lumOff val="25000"/>
                  </a:schemeClr>
                </a:solidFill>
                <a:latin typeface="+mn-lt"/>
                <a:cs typeface="Tahoma" panose="020B0604030504040204" pitchFamily="34" charset="0"/>
              </a:rPr>
              <a:t>time as a full-time student in another immigration status (H-4, L-2, J-2, etc.) does count toward the one year full-time requirement </a:t>
            </a:r>
          </a:p>
        </p:txBody>
      </p:sp>
      <p:sp>
        <p:nvSpPr>
          <p:cNvPr id="6" name="Text Placeholder 5"/>
          <p:cNvSpPr>
            <a:spLocks noGrp="1"/>
          </p:cNvSpPr>
          <p:nvPr>
            <p:ph type="body" sz="quarter" idx="21"/>
          </p:nvPr>
        </p:nvSpPr>
        <p:spPr/>
        <p:txBody>
          <a:bodyPr/>
          <a:lstStyle/>
          <a:p>
            <a:r>
              <a:rPr lang="en-US" dirty="0"/>
              <a:t>Center for International Services</a:t>
            </a:r>
          </a:p>
        </p:txBody>
      </p:sp>
      <p:pic>
        <p:nvPicPr>
          <p:cNvPr id="5" name="Picture 4"/>
          <p:cNvPicPr>
            <a:picLocks noChangeAspect="1"/>
          </p:cNvPicPr>
          <p:nvPr/>
        </p:nvPicPr>
        <p:blipFill>
          <a:blip r:embed="rId2"/>
          <a:stretch>
            <a:fillRect/>
          </a:stretch>
        </p:blipFill>
        <p:spPr>
          <a:xfrm>
            <a:off x="1560016" y="4330938"/>
            <a:ext cx="3926998" cy="1730076"/>
          </a:xfrm>
          <a:prstGeom prst="rect">
            <a:avLst/>
          </a:prstGeom>
        </p:spPr>
      </p:pic>
      <p:pic>
        <p:nvPicPr>
          <p:cNvPr id="9" name="Picture 8"/>
          <p:cNvPicPr>
            <a:picLocks noChangeAspect="1"/>
          </p:cNvPicPr>
          <p:nvPr/>
        </p:nvPicPr>
        <p:blipFill>
          <a:blip r:embed="rId3"/>
          <a:stretch>
            <a:fillRect/>
          </a:stretch>
        </p:blipFill>
        <p:spPr>
          <a:xfrm>
            <a:off x="7190357" y="4381966"/>
            <a:ext cx="3934843" cy="1730076"/>
          </a:xfrm>
          <a:prstGeom prst="rect">
            <a:avLst/>
          </a:prstGeom>
        </p:spPr>
      </p:pic>
      <p:sp>
        <p:nvSpPr>
          <p:cNvPr id="10" name="Rectangle 9"/>
          <p:cNvSpPr/>
          <p:nvPr/>
        </p:nvSpPr>
        <p:spPr>
          <a:xfrm>
            <a:off x="5771277" y="4785339"/>
            <a:ext cx="1042273"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OR</a:t>
            </a:r>
          </a:p>
        </p:txBody>
      </p:sp>
    </p:spTree>
    <p:extLst>
      <p:ext uri="{BB962C8B-B14F-4D97-AF65-F5344CB8AC3E}">
        <p14:creationId xmlns:p14="http://schemas.microsoft.com/office/powerpoint/2010/main" val="1765422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racuse_traditional_widescreen_system_template" id="{80835E4C-BF3B-774F-94D3-A317D862B622}" vid="{95995BBF-4AF3-9346-92CD-D332D5DED6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syracuse_traditional_widescreen_system_template</Template>
  <TotalTime>3117</TotalTime>
  <Words>5135</Words>
  <Application>Microsoft Office PowerPoint</Application>
  <PresentationFormat>Widescreen</PresentationFormat>
  <Paragraphs>842</Paragraphs>
  <Slides>66</Slides>
  <Notes>50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66</vt:i4>
      </vt:variant>
    </vt:vector>
  </HeadingPairs>
  <TitlesOfParts>
    <vt:vector size="73" baseType="lpstr">
      <vt:lpstr>Arial</vt:lpstr>
      <vt:lpstr>Calibri</vt:lpstr>
      <vt:lpstr>Georgia</vt:lpstr>
      <vt:lpstr>Tahoma</vt:lpstr>
      <vt:lpstr>Trebuchet MS</vt:lpstr>
      <vt:lpstr>Wingdings</vt:lpstr>
      <vt:lpstr>Office Theme</vt:lpstr>
      <vt:lpstr>F-1 Optional Practical Training Seminar- Filing Online</vt:lpstr>
      <vt:lpstr>Optional Practical Training (OPT)</vt:lpstr>
      <vt:lpstr>How long can OPT Training be authorized for?</vt:lpstr>
      <vt:lpstr>What Makes OPT Optional?</vt:lpstr>
      <vt:lpstr>Must the Training Be Related to my Major?</vt:lpstr>
      <vt:lpstr>Do I Need a Job Offer to Apply for OPT?</vt:lpstr>
      <vt:lpstr>Who Authorizes OPT?  </vt:lpstr>
      <vt:lpstr>Who is Eligible for OPT?</vt:lpstr>
      <vt:lpstr>Who is Eligible for OPT?</vt:lpstr>
      <vt:lpstr>What Would Make Me Ineligible for OPT? </vt:lpstr>
      <vt:lpstr>When Can I Use OPT?</vt:lpstr>
      <vt:lpstr>How Much OPT am I eligible for?</vt:lpstr>
      <vt:lpstr>Does Approval for CPT Affect How Much OPT I am Eligible for ?</vt:lpstr>
      <vt:lpstr>When Can/Should I Apply for OPT?</vt:lpstr>
      <vt:lpstr>When Can/Should I Apply for OPT?</vt:lpstr>
      <vt:lpstr>How long does it take for USCIS to approve OPT?</vt:lpstr>
      <vt:lpstr>Optional Practical Training (OPT) Why apply early?</vt:lpstr>
      <vt:lpstr>Can my OPT application be expedited?  </vt:lpstr>
      <vt:lpstr>When Can My OPT Start?</vt:lpstr>
      <vt:lpstr>When Can My OPT Start?</vt:lpstr>
      <vt:lpstr>When Can My OPT Start?</vt:lpstr>
      <vt:lpstr>When Will my OPT End?</vt:lpstr>
      <vt:lpstr>When Will my OPT End?</vt:lpstr>
      <vt:lpstr>OPT Application Process</vt:lpstr>
      <vt:lpstr>Apply Online or On Paper by Mail?</vt:lpstr>
      <vt:lpstr>Departmental Recommendation Letter for OPT</vt:lpstr>
      <vt:lpstr>OPT Training Data Sheet-  Complete and print out whether you file online or on paper by mail</vt:lpstr>
      <vt:lpstr>Photo(s)- Whether you file online or on paper by mail</vt:lpstr>
      <vt:lpstr>Filing Online</vt:lpstr>
      <vt:lpstr>If filing the I-765 Online</vt:lpstr>
      <vt:lpstr>If filing the I-765 Online</vt:lpstr>
      <vt:lpstr>If filing the I-765 Online</vt:lpstr>
      <vt:lpstr>If filing the I-765 online </vt:lpstr>
      <vt:lpstr>If filing the I-765 online </vt:lpstr>
      <vt:lpstr>If filing the I-765 online </vt:lpstr>
      <vt:lpstr>If filing the I-765 online </vt:lpstr>
      <vt:lpstr>If filing the I-765 online </vt:lpstr>
      <vt:lpstr>DO NOT SUBMIT YOUR APPLICATION TO USCIS</vt:lpstr>
      <vt:lpstr>Recommendation for OPT-on new I-20</vt:lpstr>
      <vt:lpstr>Your application will also require digital files of:</vt:lpstr>
      <vt:lpstr>If filing the I-765 online </vt:lpstr>
      <vt:lpstr>Log back into your Online I-765</vt:lpstr>
      <vt:lpstr>Cancelling or Withdrawing an OPT Application </vt:lpstr>
      <vt:lpstr>Cancelling or Withdrawing an OPT Application </vt:lpstr>
      <vt:lpstr>Checking the Status of your Pending Application</vt:lpstr>
      <vt:lpstr>Employment Authorization Document (EAD)</vt:lpstr>
      <vt:lpstr>When Can I begin working?</vt:lpstr>
      <vt:lpstr>Do I have to be Employed during OPT?</vt:lpstr>
      <vt:lpstr>What is considered “Employment”?</vt:lpstr>
      <vt:lpstr>How Do I Report Employment While on OPT? </vt:lpstr>
      <vt:lpstr>Other Reporting Requirements While on OPT? </vt:lpstr>
      <vt:lpstr>What if I Lose MY EAD Card?</vt:lpstr>
      <vt:lpstr>Can I Travel Outside the U.S. While on OPT?</vt:lpstr>
      <vt:lpstr>Can I Travel Outside the U.S. While my OPT is Pending?</vt:lpstr>
      <vt:lpstr>I-9s, Social Security and Taxes</vt:lpstr>
      <vt:lpstr>H-1B Status</vt:lpstr>
      <vt:lpstr>H-1B Status</vt:lpstr>
      <vt:lpstr>OPT Cap Gap and H-1Bs</vt:lpstr>
      <vt:lpstr>Cap Gap and H-1Bs</vt:lpstr>
      <vt:lpstr>How D0 I Request a Cap Gap I-20?</vt:lpstr>
      <vt:lpstr>How D0 I Request a Cap Gap I-20?</vt:lpstr>
      <vt:lpstr>STEM Extension of OPT</vt:lpstr>
      <vt:lpstr>STEM Extension of OPT</vt:lpstr>
      <vt:lpstr>Application Process for STEM Extension of OPT</vt:lpstr>
      <vt:lpstr>STEM Extension of OPT</vt:lpstr>
      <vt:lpstr>Immigration Status After OPT</vt:lpstr>
    </vt:vector>
  </TitlesOfParts>
  <Company>Syracuse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Student Arrival Seminar</dc:title>
  <dc:creator>Ann Marie Dievendorf</dc:creator>
  <cp:lastModifiedBy>Mary Idzior</cp:lastModifiedBy>
  <cp:revision>240</cp:revision>
  <dcterms:created xsi:type="dcterms:W3CDTF">2018-06-20T16:23:27Z</dcterms:created>
  <dcterms:modified xsi:type="dcterms:W3CDTF">2021-11-02T22:33:10Z</dcterms:modified>
</cp:coreProperties>
</file>