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63" r:id="rId2"/>
    <p:sldId id="316" r:id="rId3"/>
    <p:sldId id="317" r:id="rId4"/>
    <p:sldId id="318" r:id="rId5"/>
    <p:sldId id="319" r:id="rId6"/>
    <p:sldId id="285" r:id="rId7"/>
    <p:sldId id="320" r:id="rId8"/>
    <p:sldId id="321" r:id="rId9"/>
    <p:sldId id="322" r:id="rId10"/>
    <p:sldId id="323" r:id="rId11"/>
    <p:sldId id="324" r:id="rId12"/>
    <p:sldId id="325" r:id="rId13"/>
    <p:sldId id="326" r:id="rId14"/>
    <p:sldId id="327" r:id="rId15"/>
    <p:sldId id="282" r:id="rId16"/>
    <p:sldId id="331" r:id="rId17"/>
    <p:sldId id="332" r:id="rId18"/>
    <p:sldId id="334" r:id="rId19"/>
    <p:sldId id="333" r:id="rId20"/>
    <p:sldId id="335" r:id="rId21"/>
    <p:sldId id="338" r:id="rId22"/>
    <p:sldId id="339" r:id="rId23"/>
    <p:sldId id="340" r:id="rId24"/>
    <p:sldId id="29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Dean" initials="JD" lastIdx="4" clrIdx="0">
    <p:extLst>
      <p:ext uri="{19B8F6BF-5375-455C-9EA6-DF929625EA0E}">
        <p15:presenceInfo xmlns:p15="http://schemas.microsoft.com/office/powerpoint/2012/main" userId="S::jdean@theadditiveagency.com::48d7c856-aa91-4f9a-9c9d-c7de74b978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07780"/>
    <a:srgbClr val="D74100"/>
    <a:srgbClr val="000000"/>
    <a:srgbClr val="404040"/>
    <a:srgbClr val="6D777E"/>
    <a:srgbClr val="F76900"/>
    <a:srgbClr val="F768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0A1B5D5-9B99-4C35-A422-299274C87663}">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4"/>
    <p:restoredTop sz="94941"/>
  </p:normalViewPr>
  <p:slideViewPr>
    <p:cSldViewPr snapToGrid="0" snapToObjects="1">
      <p:cViewPr varScale="1">
        <p:scale>
          <a:sx n="65" d="100"/>
          <a:sy n="65" d="100"/>
        </p:scale>
        <p:origin x="678" y="72"/>
      </p:cViewPr>
      <p:guideLst/>
    </p:cSldViewPr>
  </p:slideViewPr>
  <p:outlineViewPr>
    <p:cViewPr>
      <p:scale>
        <a:sx n="33" d="100"/>
        <a:sy n="33" d="100"/>
      </p:scale>
      <p:origin x="0" y="-1272"/>
    </p:cViewPr>
  </p:outlineViewPr>
  <p:notesTextViewPr>
    <p:cViewPr>
      <p:scale>
        <a:sx n="1" d="1"/>
        <a:sy n="1" d="1"/>
      </p:scale>
      <p:origin x="0" y="0"/>
    </p:cViewPr>
  </p:notesTextViewPr>
  <p:sorterViewPr>
    <p:cViewPr>
      <p:scale>
        <a:sx n="152" d="100"/>
        <a:sy n="152" d="100"/>
      </p:scale>
      <p:origin x="0" y="0"/>
    </p:cViewPr>
  </p:sorterViewPr>
  <p:notesViewPr>
    <p:cSldViewPr snapToGrid="0" snapToObjects="1">
      <p:cViewPr varScale="1">
        <p:scale>
          <a:sx n="114" d="100"/>
          <a:sy n="114" d="100"/>
        </p:scale>
        <p:origin x="354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01379A-EF37-704C-8538-D0F73F424F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2C2CBE97-3D0C-5045-9FE9-7F95CA6BE3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CE2166-158B-7043-BC3D-862E3961C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20385E-9AEC-AE4B-9F29-034FFD6546A1}" type="slidenum">
              <a:rPr lang="en-US" smtClean="0"/>
              <a:t>‹#›</a:t>
            </a:fld>
            <a:endParaRPr lang="en-US"/>
          </a:p>
        </p:txBody>
      </p:sp>
      <p:sp>
        <p:nvSpPr>
          <p:cNvPr id="6" name="Date Placeholder 5">
            <a:extLst>
              <a:ext uri="{FF2B5EF4-FFF2-40B4-BE49-F238E27FC236}">
                <a16:creationId xmlns:a16="http://schemas.microsoft.com/office/drawing/2014/main" id="{37B6664E-7B47-9F48-A0F4-96D7B082EC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EE0C87-C4B2-804D-A271-30F16C3C06F1}" type="datetimeFigureOut">
              <a:rPr lang="en-US" smtClean="0"/>
              <a:t>7/13/2021</a:t>
            </a:fld>
            <a:endParaRPr lang="en-US"/>
          </a:p>
        </p:txBody>
      </p:sp>
    </p:spTree>
    <p:extLst>
      <p:ext uri="{BB962C8B-B14F-4D97-AF65-F5344CB8AC3E}">
        <p14:creationId xmlns:p14="http://schemas.microsoft.com/office/powerpoint/2010/main" val="3024254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088AB-38D9-574D-9FE4-C1ABD659377A}" type="datetimeFigureOut">
              <a:rPr lang="en-US" smtClean="0"/>
              <a:t>7/13/2021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9CC7F-D7FD-7142-9894-9CD0A54CFBFA}" type="slidenum">
              <a:rPr lang="en-US" smtClean="0"/>
              <a:t>‹#›</a:t>
            </a:fld>
            <a:endParaRPr lang="en-US"/>
          </a:p>
        </p:txBody>
      </p:sp>
    </p:spTree>
    <p:extLst>
      <p:ext uri="{BB962C8B-B14F-4D97-AF65-F5344CB8AC3E}">
        <p14:creationId xmlns:p14="http://schemas.microsoft.com/office/powerpoint/2010/main" val="429217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a:t>
            </a:fld>
            <a:endParaRPr lang="en-US"/>
          </a:p>
        </p:txBody>
      </p:sp>
    </p:spTree>
    <p:extLst>
      <p:ext uri="{BB962C8B-B14F-4D97-AF65-F5344CB8AC3E}">
        <p14:creationId xmlns:p14="http://schemas.microsoft.com/office/powerpoint/2010/main" val="1160563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10</a:t>
            </a:fld>
            <a:endParaRPr lang="en-US"/>
          </a:p>
        </p:txBody>
      </p:sp>
    </p:spTree>
    <p:extLst>
      <p:ext uri="{BB962C8B-B14F-4D97-AF65-F5344CB8AC3E}">
        <p14:creationId xmlns:p14="http://schemas.microsoft.com/office/powerpoint/2010/main" val="2180376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11</a:t>
            </a:fld>
            <a:endParaRPr lang="en-US"/>
          </a:p>
        </p:txBody>
      </p:sp>
    </p:spTree>
    <p:extLst>
      <p:ext uri="{BB962C8B-B14F-4D97-AF65-F5344CB8AC3E}">
        <p14:creationId xmlns:p14="http://schemas.microsoft.com/office/powerpoint/2010/main" val="3878614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12</a:t>
            </a:fld>
            <a:endParaRPr lang="en-US"/>
          </a:p>
        </p:txBody>
      </p:sp>
    </p:spTree>
    <p:extLst>
      <p:ext uri="{BB962C8B-B14F-4D97-AF65-F5344CB8AC3E}">
        <p14:creationId xmlns:p14="http://schemas.microsoft.com/office/powerpoint/2010/main" val="3091344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13</a:t>
            </a:fld>
            <a:endParaRPr lang="en-US"/>
          </a:p>
        </p:txBody>
      </p:sp>
    </p:spTree>
    <p:extLst>
      <p:ext uri="{BB962C8B-B14F-4D97-AF65-F5344CB8AC3E}">
        <p14:creationId xmlns:p14="http://schemas.microsoft.com/office/powerpoint/2010/main" val="594290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14</a:t>
            </a:fld>
            <a:endParaRPr lang="en-US"/>
          </a:p>
        </p:txBody>
      </p:sp>
    </p:spTree>
    <p:extLst>
      <p:ext uri="{BB962C8B-B14F-4D97-AF65-F5344CB8AC3E}">
        <p14:creationId xmlns:p14="http://schemas.microsoft.com/office/powerpoint/2010/main" val="4207185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15</a:t>
            </a:fld>
            <a:endParaRPr lang="en-US"/>
          </a:p>
        </p:txBody>
      </p:sp>
    </p:spTree>
    <p:extLst>
      <p:ext uri="{BB962C8B-B14F-4D97-AF65-F5344CB8AC3E}">
        <p14:creationId xmlns:p14="http://schemas.microsoft.com/office/powerpoint/2010/main" val="1799569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16</a:t>
            </a:fld>
            <a:endParaRPr lang="en-US"/>
          </a:p>
        </p:txBody>
      </p:sp>
    </p:spTree>
    <p:extLst>
      <p:ext uri="{BB962C8B-B14F-4D97-AF65-F5344CB8AC3E}">
        <p14:creationId xmlns:p14="http://schemas.microsoft.com/office/powerpoint/2010/main" val="2743829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17</a:t>
            </a:fld>
            <a:endParaRPr lang="en-US"/>
          </a:p>
        </p:txBody>
      </p:sp>
    </p:spTree>
    <p:extLst>
      <p:ext uri="{BB962C8B-B14F-4D97-AF65-F5344CB8AC3E}">
        <p14:creationId xmlns:p14="http://schemas.microsoft.com/office/powerpoint/2010/main" val="283075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18</a:t>
            </a:fld>
            <a:endParaRPr lang="en-US"/>
          </a:p>
        </p:txBody>
      </p:sp>
    </p:spTree>
    <p:extLst>
      <p:ext uri="{BB962C8B-B14F-4D97-AF65-F5344CB8AC3E}">
        <p14:creationId xmlns:p14="http://schemas.microsoft.com/office/powerpoint/2010/main" val="2975946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19</a:t>
            </a:fld>
            <a:endParaRPr lang="en-US"/>
          </a:p>
        </p:txBody>
      </p:sp>
    </p:spTree>
    <p:extLst>
      <p:ext uri="{BB962C8B-B14F-4D97-AF65-F5344CB8AC3E}">
        <p14:creationId xmlns:p14="http://schemas.microsoft.com/office/powerpoint/2010/main" val="2228340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a:t>
            </a:fld>
            <a:endParaRPr lang="en-US"/>
          </a:p>
        </p:txBody>
      </p:sp>
    </p:spTree>
    <p:extLst>
      <p:ext uri="{BB962C8B-B14F-4D97-AF65-F5344CB8AC3E}">
        <p14:creationId xmlns:p14="http://schemas.microsoft.com/office/powerpoint/2010/main" val="1856608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20</a:t>
            </a:fld>
            <a:endParaRPr lang="en-US"/>
          </a:p>
        </p:txBody>
      </p:sp>
    </p:spTree>
    <p:extLst>
      <p:ext uri="{BB962C8B-B14F-4D97-AF65-F5344CB8AC3E}">
        <p14:creationId xmlns:p14="http://schemas.microsoft.com/office/powerpoint/2010/main" val="3303174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21</a:t>
            </a:fld>
            <a:endParaRPr lang="en-US"/>
          </a:p>
        </p:txBody>
      </p:sp>
    </p:spTree>
    <p:extLst>
      <p:ext uri="{BB962C8B-B14F-4D97-AF65-F5344CB8AC3E}">
        <p14:creationId xmlns:p14="http://schemas.microsoft.com/office/powerpoint/2010/main" val="3359780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22</a:t>
            </a:fld>
            <a:endParaRPr lang="en-US"/>
          </a:p>
        </p:txBody>
      </p:sp>
    </p:spTree>
    <p:extLst>
      <p:ext uri="{BB962C8B-B14F-4D97-AF65-F5344CB8AC3E}">
        <p14:creationId xmlns:p14="http://schemas.microsoft.com/office/powerpoint/2010/main" val="3741237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23</a:t>
            </a:fld>
            <a:endParaRPr lang="en-US"/>
          </a:p>
        </p:txBody>
      </p:sp>
    </p:spTree>
    <p:extLst>
      <p:ext uri="{BB962C8B-B14F-4D97-AF65-F5344CB8AC3E}">
        <p14:creationId xmlns:p14="http://schemas.microsoft.com/office/powerpoint/2010/main" val="396790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3</a:t>
            </a:fld>
            <a:endParaRPr lang="en-US"/>
          </a:p>
        </p:txBody>
      </p:sp>
    </p:spTree>
    <p:extLst>
      <p:ext uri="{BB962C8B-B14F-4D97-AF65-F5344CB8AC3E}">
        <p14:creationId xmlns:p14="http://schemas.microsoft.com/office/powerpoint/2010/main" val="418130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4</a:t>
            </a:fld>
            <a:endParaRPr lang="en-US"/>
          </a:p>
        </p:txBody>
      </p:sp>
    </p:spTree>
    <p:extLst>
      <p:ext uri="{BB962C8B-B14F-4D97-AF65-F5344CB8AC3E}">
        <p14:creationId xmlns:p14="http://schemas.microsoft.com/office/powerpoint/2010/main" val="3884752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5</a:t>
            </a:fld>
            <a:endParaRPr lang="en-US"/>
          </a:p>
        </p:txBody>
      </p:sp>
    </p:spTree>
    <p:extLst>
      <p:ext uri="{BB962C8B-B14F-4D97-AF65-F5344CB8AC3E}">
        <p14:creationId xmlns:p14="http://schemas.microsoft.com/office/powerpoint/2010/main" val="291877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6</a:t>
            </a:fld>
            <a:endParaRPr lang="en-US"/>
          </a:p>
        </p:txBody>
      </p:sp>
    </p:spTree>
    <p:extLst>
      <p:ext uri="{BB962C8B-B14F-4D97-AF65-F5344CB8AC3E}">
        <p14:creationId xmlns:p14="http://schemas.microsoft.com/office/powerpoint/2010/main" val="1426830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7</a:t>
            </a:fld>
            <a:endParaRPr lang="en-US"/>
          </a:p>
        </p:txBody>
      </p:sp>
    </p:spTree>
    <p:extLst>
      <p:ext uri="{BB962C8B-B14F-4D97-AF65-F5344CB8AC3E}">
        <p14:creationId xmlns:p14="http://schemas.microsoft.com/office/powerpoint/2010/main" val="3488452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8</a:t>
            </a:fld>
            <a:endParaRPr lang="en-US"/>
          </a:p>
        </p:txBody>
      </p:sp>
    </p:spTree>
    <p:extLst>
      <p:ext uri="{BB962C8B-B14F-4D97-AF65-F5344CB8AC3E}">
        <p14:creationId xmlns:p14="http://schemas.microsoft.com/office/powerpoint/2010/main" val="2084606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9</a:t>
            </a:fld>
            <a:endParaRPr lang="en-US"/>
          </a:p>
        </p:txBody>
      </p:sp>
    </p:spTree>
    <p:extLst>
      <p:ext uri="{BB962C8B-B14F-4D97-AF65-F5344CB8AC3E}">
        <p14:creationId xmlns:p14="http://schemas.microsoft.com/office/powerpoint/2010/main" val="1074760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3" descr="Syracuse University is presented next to a block S in orange on a white background." title="Syracuse University Logo">
            <a:extLst>
              <a:ext uri="{FF2B5EF4-FFF2-40B4-BE49-F238E27FC236}">
                <a16:creationId xmlns:a16="http://schemas.microsoft.com/office/drawing/2014/main" id="{45EA3A71-4B99-694C-96D0-5C3A8731AD4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0664" y="466344"/>
            <a:ext cx="3300984" cy="621792"/>
          </a:xfrm>
          <a:prstGeom prst="rect">
            <a:avLst/>
          </a:prstGeom>
        </p:spPr>
      </p:pic>
      <p:pic>
        <p:nvPicPr>
          <p:cNvPr id="8" name="Picture 4" descr="Large orange blocky &quot;S&quot; placed on the bottom right corner of the slide. " title="Syracuse University Block S">
            <a:extLst>
              <a:ext uri="{FF2B5EF4-FFF2-40B4-BE49-F238E27FC236}">
                <a16:creationId xmlns:a16="http://schemas.microsoft.com/office/drawing/2014/main" id="{D1E18515-35BE-7644-8158-2284E6C0A6F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52" r="11376" b="6722"/>
          <a:stretch/>
        </p:blipFill>
        <p:spPr>
          <a:xfrm>
            <a:off x="7772400" y="457200"/>
            <a:ext cx="4416552" cy="6400800"/>
          </a:xfrm>
          <a:prstGeom prst="rect">
            <a:avLst/>
          </a:prstGeom>
        </p:spPr>
      </p:pic>
    </p:spTree>
    <p:extLst>
      <p:ext uri="{BB962C8B-B14F-4D97-AF65-F5344CB8AC3E}">
        <p14:creationId xmlns:p14="http://schemas.microsoft.com/office/powerpoint/2010/main" val="384275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FBE8-57B1-984B-85C1-A3E9EEE3DDAE}"/>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4" name="Table Placeholder 3">
            <a:extLst>
              <a:ext uri="{FF2B5EF4-FFF2-40B4-BE49-F238E27FC236}">
                <a16:creationId xmlns:a16="http://schemas.microsoft.com/office/drawing/2014/main" id="{3B3998B0-802F-B748-B5BA-6FE0D7471297}"/>
              </a:ext>
            </a:extLst>
          </p:cNvPr>
          <p:cNvSpPr>
            <a:spLocks noGrp="1"/>
          </p:cNvSpPr>
          <p:nvPr>
            <p:ph type="tbl" sz="quarter" idx="10"/>
          </p:nvPr>
        </p:nvSpPr>
        <p:spPr>
          <a:xfrm>
            <a:off x="841248" y="1828800"/>
            <a:ext cx="10515600" cy="4352544"/>
          </a:xfrm>
        </p:spPr>
        <p:txBody>
          <a:bodyPr/>
          <a:lstStyle>
            <a:lvl1pPr marL="0" indent="0">
              <a:buNone/>
              <a:defRPr/>
            </a:lvl1pPr>
          </a:lstStyle>
          <a:p>
            <a:endParaRPr lang="en-US" dirty="0"/>
          </a:p>
        </p:txBody>
      </p:sp>
    </p:spTree>
    <p:extLst>
      <p:ext uri="{BB962C8B-B14F-4D97-AF65-F5344CB8AC3E}">
        <p14:creationId xmlns:p14="http://schemas.microsoft.com/office/powerpoint/2010/main" val="1652140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F2A658F-CD0B-4645-8298-83CE8302ACB7}"/>
              </a:ext>
            </a:extLst>
          </p:cNvPr>
          <p:cNvSpPr>
            <a:spLocks noGrp="1"/>
          </p:cNvSpPr>
          <p:nvPr>
            <p:ph type="title"/>
          </p:nvPr>
        </p:nvSpPr>
        <p:spPr/>
        <p:txBody>
          <a:bodyPr/>
          <a:lstStyle/>
          <a:p>
            <a:r>
              <a:rPr lang="en-US" dirty="0"/>
              <a:t>Click to edit Master title style</a:t>
            </a:r>
          </a:p>
        </p:txBody>
      </p:sp>
      <p:sp>
        <p:nvSpPr>
          <p:cNvPr id="11" name="Picture Placeholder 2">
            <a:extLst>
              <a:ext uri="{FF2B5EF4-FFF2-40B4-BE49-F238E27FC236}">
                <a16:creationId xmlns:a16="http://schemas.microsoft.com/office/drawing/2014/main" id="{0D1DCB07-D8B9-C74E-BA30-F4E3DA9511DA}"/>
              </a:ext>
            </a:extLst>
          </p:cNvPr>
          <p:cNvSpPr>
            <a:spLocks noGrp="1"/>
          </p:cNvSpPr>
          <p:nvPr>
            <p:ph type="pic" sz="quarter" idx="10"/>
          </p:nvPr>
        </p:nvSpPr>
        <p:spPr>
          <a:xfrm>
            <a:off x="0" y="2070101"/>
            <a:ext cx="12192000" cy="4787899"/>
          </a:xfrm>
        </p:spPr>
        <p:txBody>
          <a:bodyPr/>
          <a:lstStyle>
            <a:lvl1pPr marL="0" indent="0">
              <a:buNone/>
              <a:defRPr/>
            </a:lvl1pPr>
          </a:lstStyle>
          <a:p>
            <a:endParaRPr lang="en-US" dirty="0"/>
          </a:p>
        </p:txBody>
      </p:sp>
    </p:spTree>
    <p:extLst>
      <p:ext uri="{BB962C8B-B14F-4D97-AF65-F5344CB8AC3E}">
        <p14:creationId xmlns:p14="http://schemas.microsoft.com/office/powerpoint/2010/main" val="3010558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A667-DD05-564E-B57D-77CECB3AE44E}"/>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45559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10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with Photo (Oran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704031" y="1060809"/>
            <a:ext cx="5224821" cy="2852737"/>
          </a:xfrm>
          <a:prstGeom prst="rect">
            <a:avLst/>
          </a:prstGeom>
        </p:spPr>
        <p:txBody>
          <a:bodyPr anchor="b">
            <a:normAutofit/>
          </a:bodyPr>
          <a:lstStyle>
            <a:lvl1pPr>
              <a:defRPr sz="48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704088" y="4114800"/>
            <a:ext cx="5224821" cy="1500187"/>
          </a:xfrm>
          <a:prstGeom prst="rect">
            <a:avLst/>
          </a:prstGeom>
        </p:spPr>
        <p:txBody>
          <a:bodyPr>
            <a:normAutofit/>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Picture Placeholder 3">
            <a:extLst>
              <a:ext uri="{FF2B5EF4-FFF2-40B4-BE49-F238E27FC236}">
                <a16:creationId xmlns:a16="http://schemas.microsoft.com/office/drawing/2014/main" id="{0816FEDB-1838-C944-A3FD-F00975D579E6}"/>
              </a:ext>
            </a:extLst>
          </p:cNvPr>
          <p:cNvSpPr>
            <a:spLocks noGrp="1"/>
          </p:cNvSpPr>
          <p:nvPr>
            <p:ph type="pic" sz="quarter" idx="10"/>
          </p:nvPr>
        </p:nvSpPr>
        <p:spPr>
          <a:xfrm>
            <a:off x="6492240" y="0"/>
            <a:ext cx="5699760" cy="6858000"/>
          </a:xfrm>
          <a:solidFill>
            <a:schemeClr val="tx1"/>
          </a:solidFill>
        </p:spPr>
        <p:txBody>
          <a:bodyPr/>
          <a:lstStyle>
            <a:lvl1pPr marL="0" indent="0">
              <a:buNone/>
              <a:defRPr/>
            </a:lvl1pPr>
          </a:lstStyle>
          <a:p>
            <a:endParaRPr lang="en-US" dirty="0"/>
          </a:p>
        </p:txBody>
      </p:sp>
    </p:spTree>
    <p:extLst>
      <p:ext uri="{BB962C8B-B14F-4D97-AF65-F5344CB8AC3E}">
        <p14:creationId xmlns:p14="http://schemas.microsoft.com/office/powerpoint/2010/main" val="267040620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with Photo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704031" y="1060809"/>
            <a:ext cx="5224821" cy="2852737"/>
          </a:xfrm>
          <a:prstGeom prst="rect">
            <a:avLst/>
          </a:prstGeo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704031" y="4114800"/>
            <a:ext cx="5224821" cy="1500187"/>
          </a:xfrm>
          <a:prstGeom prst="rect">
            <a:avLst/>
          </a:prstGeom>
        </p:spPr>
        <p:txBody>
          <a:bodyPr>
            <a:norm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Picture Placeholder 3">
            <a:extLst>
              <a:ext uri="{FF2B5EF4-FFF2-40B4-BE49-F238E27FC236}">
                <a16:creationId xmlns:a16="http://schemas.microsoft.com/office/drawing/2014/main" id="{C17D0421-183A-334C-9D76-A5BEBECDE60F}"/>
              </a:ext>
            </a:extLst>
          </p:cNvPr>
          <p:cNvSpPr>
            <a:spLocks noGrp="1"/>
          </p:cNvSpPr>
          <p:nvPr>
            <p:ph type="pic" sz="quarter" idx="10"/>
          </p:nvPr>
        </p:nvSpPr>
        <p:spPr>
          <a:xfrm>
            <a:off x="6492240" y="0"/>
            <a:ext cx="5699760" cy="6858000"/>
          </a:xfrm>
          <a:solidFill>
            <a:schemeClr val="bg1"/>
          </a:solidFill>
        </p:spPr>
        <p:txBody>
          <a:bodyPr/>
          <a:lstStyle>
            <a:lvl1pPr marL="0" indent="0">
              <a:buNone/>
              <a:defRPr/>
            </a:lvl1pPr>
          </a:lstStyle>
          <a:p>
            <a:endParaRPr lang="en-US" dirty="0"/>
          </a:p>
        </p:txBody>
      </p:sp>
    </p:spTree>
    <p:extLst>
      <p:ext uri="{BB962C8B-B14F-4D97-AF65-F5344CB8AC3E}">
        <p14:creationId xmlns:p14="http://schemas.microsoft.com/office/powerpoint/2010/main" val="2268176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831850" y="3836987"/>
            <a:ext cx="10515600" cy="1363663"/>
          </a:xfrm>
          <a:prstGeom prst="rect">
            <a:avLst/>
          </a:prstGeo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831850" y="5357813"/>
            <a:ext cx="10515600" cy="719454"/>
          </a:xfrm>
          <a:prstGeom prst="rect">
            <a:avLst/>
          </a:prstGeom>
        </p:spPr>
        <p:txBody>
          <a:bodyPr>
            <a:normAutofit/>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17107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831850" y="3836987"/>
            <a:ext cx="10515600" cy="1363663"/>
          </a:xfrm>
          <a:prstGeom prst="rect">
            <a:avLst/>
          </a:prstGeo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831850" y="5357813"/>
            <a:ext cx="10515600" cy="719454"/>
          </a:xfrm>
          <a:prstGeom prst="rect">
            <a:avLst/>
          </a:prstGeom>
        </p:spPr>
        <p:txBody>
          <a:bodyPr>
            <a:norm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87574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Ref idx="1001">
        <a:schemeClr val="bg2"/>
      </p:bgRef>
    </p:bg>
    <p:spTree>
      <p:nvGrpSpPr>
        <p:cNvPr id="1" name=""/>
        <p:cNvGrpSpPr/>
        <p:nvPr/>
      </p:nvGrpSpPr>
      <p:grpSpPr>
        <a:xfrm>
          <a:off x="0" y="0"/>
          <a:ext cx="0" cy="0"/>
          <a:chOff x="0" y="0"/>
          <a:chExt cx="0" cy="0"/>
        </a:xfrm>
      </p:grpSpPr>
      <p:sp>
        <p:nvSpPr>
          <p:cNvPr id="8" name="Rectangle 3" descr="This rectangle is a decorative element that becomes a white background for the orange logo at the top left of the slide. " title="Decorative Background">
            <a:extLst>
              <a:ext uri="{FF2B5EF4-FFF2-40B4-BE49-F238E27FC236}">
                <a16:creationId xmlns:a16="http://schemas.microsoft.com/office/drawing/2014/main" id="{982ED1EF-5686-E24D-9F47-3384F095732F}"/>
              </a:ext>
            </a:extLst>
          </p:cNvPr>
          <p:cNvSpPr/>
          <p:nvPr userDrawn="1"/>
        </p:nvSpPr>
        <p:spPr>
          <a:xfrm>
            <a:off x="0" y="0"/>
            <a:ext cx="12191999" cy="1188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378F63C-0147-3441-9377-F9E2452D2B33}"/>
              </a:ext>
            </a:extLst>
          </p:cNvPr>
          <p:cNvSpPr>
            <a:spLocks noGrp="1"/>
          </p:cNvSpPr>
          <p:nvPr>
            <p:ph type="title"/>
          </p:nvPr>
        </p:nvSpPr>
        <p:spPr>
          <a:xfrm>
            <a:off x="3354332" y="2778847"/>
            <a:ext cx="5486400" cy="1737360"/>
          </a:xfrm>
        </p:spPr>
        <p:txBody>
          <a:bodyPr>
            <a:normAutofit/>
          </a:bodyPr>
          <a:lstStyle>
            <a:lvl1pPr>
              <a:defRPr sz="6000">
                <a:solidFill>
                  <a:schemeClr val="tx1"/>
                </a:solidFill>
              </a:defRPr>
            </a:lvl1pPr>
          </a:lstStyle>
          <a:p>
            <a:endParaRPr lang="en-US" dirty="0"/>
          </a:p>
        </p:txBody>
      </p:sp>
      <p:pic>
        <p:nvPicPr>
          <p:cNvPr id="5" name="Picture 2" descr="Syracuse University is presented next to a block S in orange on a white background." title="Syracuse University Logo">
            <a:extLst>
              <a:ext uri="{FF2B5EF4-FFF2-40B4-BE49-F238E27FC236}">
                <a16:creationId xmlns:a16="http://schemas.microsoft.com/office/drawing/2014/main" id="{DB50F347-9886-324C-A880-F8E9B3A822C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90" r="-90"/>
          <a:stretch/>
        </p:blipFill>
        <p:spPr>
          <a:xfrm>
            <a:off x="696058" y="365760"/>
            <a:ext cx="2418374" cy="457200"/>
          </a:xfrm>
          <a:prstGeom prst="rect">
            <a:avLst/>
          </a:prstGeom>
        </p:spPr>
      </p:pic>
    </p:spTree>
    <p:extLst>
      <p:ext uri="{BB962C8B-B14F-4D97-AF65-F5344CB8AC3E}">
        <p14:creationId xmlns:p14="http://schemas.microsoft.com/office/powerpoint/2010/main" val="306598615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Laurel (Orange)">
    <p:bg>
      <p:bgRef idx="1001">
        <a:schemeClr val="bg2"/>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494660B-E1AB-AF43-9B1B-F34D5E1CCF80}"/>
              </a:ext>
            </a:extLst>
          </p:cNvPr>
          <p:cNvSpPr>
            <a:spLocks noGrp="1"/>
          </p:cNvSpPr>
          <p:nvPr>
            <p:ph type="title"/>
          </p:nvPr>
        </p:nvSpPr>
        <p:spPr>
          <a:xfrm>
            <a:off x="740663" y="2766217"/>
            <a:ext cx="5486400" cy="1737360"/>
          </a:xfrm>
        </p:spPr>
        <p:txBody>
          <a:bodyPr tIns="0" bIns="0" anchor="t" anchorCtr="0">
            <a:normAutofit/>
          </a:bodyPr>
          <a:lstStyle>
            <a:lvl1pPr>
              <a:defRPr sz="6000">
                <a:solidFill>
                  <a:schemeClr val="tx1"/>
                </a:solidFill>
              </a:defRPr>
            </a:lvl1pPr>
          </a:lstStyle>
          <a:p>
            <a:endParaRPr lang="en-US" dirty="0"/>
          </a:p>
        </p:txBody>
      </p:sp>
      <p:pic>
        <p:nvPicPr>
          <p:cNvPr id="6" name="Picture 3" descr="Syracuse University is presented next to a block S in white on an orange background." title="Syracuse University Logo">
            <a:extLst>
              <a:ext uri="{FF2B5EF4-FFF2-40B4-BE49-F238E27FC236}">
                <a16:creationId xmlns:a16="http://schemas.microsoft.com/office/drawing/2014/main" id="{041D6A3C-A6D7-5C40-8DB1-7F7F93BCA5D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9" t="408" r="-69" b="-408"/>
          <a:stretch/>
        </p:blipFill>
        <p:spPr>
          <a:xfrm>
            <a:off x="740664" y="466344"/>
            <a:ext cx="3300984" cy="621792"/>
          </a:xfrm>
          <a:prstGeom prst="rect">
            <a:avLst/>
          </a:prstGeom>
        </p:spPr>
      </p:pic>
      <p:pic>
        <p:nvPicPr>
          <p:cNvPr id="7" name="Picture 3" descr="The laurel from the Syracuse University seal is cropped to fit the right side of the slide. The laurel consists of a series of leaves in an arch. The laurel is white on top of an orange background." title="Syracuse University Laurel">
            <a:extLst>
              <a:ext uri="{FF2B5EF4-FFF2-40B4-BE49-F238E27FC236}">
                <a16:creationId xmlns:a16="http://schemas.microsoft.com/office/drawing/2014/main" id="{4F9193E3-243E-1B45-8467-4622423DF063}"/>
              </a:ext>
            </a:extLst>
          </p:cNvPr>
          <p:cNvPicPr>
            <a:picLocks noChangeAspect="1"/>
          </p:cNvPicPr>
          <p:nvPr userDrawn="1"/>
        </p:nvPicPr>
        <p:blipFill rotWithShape="1">
          <a:blip r:embed="rId3" cstate="hqprint">
            <a:alphaModFix/>
            <a:extLst>
              <a:ext uri="{28A0092B-C50C-407E-A947-70E740481C1C}">
                <a14:useLocalDpi xmlns:a14="http://schemas.microsoft.com/office/drawing/2010/main"/>
              </a:ext>
            </a:extLst>
          </a:blip>
          <a:srcRect l="-17" t="19247" r="69129" b="23976"/>
          <a:stretch/>
        </p:blipFill>
        <p:spPr>
          <a:xfrm>
            <a:off x="8339328" y="0"/>
            <a:ext cx="3849624" cy="6858000"/>
          </a:xfrm>
          <a:prstGeom prst="rect">
            <a:avLst/>
          </a:prstGeom>
        </p:spPr>
      </p:pic>
    </p:spTree>
    <p:extLst>
      <p:ext uri="{BB962C8B-B14F-4D97-AF65-F5344CB8AC3E}">
        <p14:creationId xmlns:p14="http://schemas.microsoft.com/office/powerpoint/2010/main" val="269314339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3" descr="Syracuse University is presented next to a block S in orange on a white background." title="Syracuse University Logo">
            <a:extLst>
              <a:ext uri="{FF2B5EF4-FFF2-40B4-BE49-F238E27FC236}">
                <a16:creationId xmlns:a16="http://schemas.microsoft.com/office/drawing/2014/main" id="{33CC16B8-858B-E641-A281-B2BCE05C59E6}"/>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0664" y="466344"/>
            <a:ext cx="3300984" cy="621792"/>
          </a:xfrm>
          <a:prstGeom prst="rect">
            <a:avLst/>
          </a:prstGeom>
        </p:spPr>
      </p:pic>
      <p:pic>
        <p:nvPicPr>
          <p:cNvPr id="9" name="Picture 4" descr="Large navy blocky &quot;S&quot; placed on the bottom right corner of the slide. " title="Syracuse University Block S">
            <a:extLst>
              <a:ext uri="{FF2B5EF4-FFF2-40B4-BE49-F238E27FC236}">
                <a16:creationId xmlns:a16="http://schemas.microsoft.com/office/drawing/2014/main" id="{069354DE-56C0-484E-A9B2-526150D0EC7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54" r="11376" b="6720"/>
          <a:stretch/>
        </p:blipFill>
        <p:spPr>
          <a:xfrm>
            <a:off x="7772400" y="457200"/>
            <a:ext cx="4416552" cy="6400800"/>
          </a:xfrm>
          <a:prstGeom prst="rect">
            <a:avLst/>
          </a:prstGeom>
        </p:spPr>
      </p:pic>
    </p:spTree>
    <p:extLst>
      <p:ext uri="{BB962C8B-B14F-4D97-AF65-F5344CB8AC3E}">
        <p14:creationId xmlns:p14="http://schemas.microsoft.com/office/powerpoint/2010/main" val="2301394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Laurel (Navy)">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FF41C7C-C8A5-FE4C-AF93-AC5D5F45FC94}"/>
              </a:ext>
            </a:extLst>
          </p:cNvPr>
          <p:cNvSpPr>
            <a:spLocks noGrp="1"/>
          </p:cNvSpPr>
          <p:nvPr>
            <p:ph type="title"/>
          </p:nvPr>
        </p:nvSpPr>
        <p:spPr>
          <a:xfrm>
            <a:off x="740664" y="2766217"/>
            <a:ext cx="5483335" cy="1737360"/>
          </a:xfrm>
        </p:spPr>
        <p:txBody>
          <a:bodyPr tIns="0" bIns="0" anchor="t" anchorCtr="0">
            <a:noAutofit/>
          </a:bodyPr>
          <a:lstStyle>
            <a:lvl1pPr>
              <a:defRPr sz="6000">
                <a:solidFill>
                  <a:schemeClr val="tx2"/>
                </a:solidFill>
              </a:defRPr>
            </a:lvl1pPr>
          </a:lstStyle>
          <a:p>
            <a:endParaRPr lang="en-US" dirty="0"/>
          </a:p>
        </p:txBody>
      </p:sp>
      <p:pic>
        <p:nvPicPr>
          <p:cNvPr id="6" name="Picture 3" descr="Syracuse University is presented next to a block S in orange on a navy background." title="Syracuse University Logo">
            <a:extLst>
              <a:ext uri="{FF2B5EF4-FFF2-40B4-BE49-F238E27FC236}">
                <a16:creationId xmlns:a16="http://schemas.microsoft.com/office/drawing/2014/main" id="{AA5B4474-4214-1746-A7BA-39AF0E90AC9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0664" y="466344"/>
            <a:ext cx="3300984" cy="621792"/>
          </a:xfrm>
          <a:prstGeom prst="rect">
            <a:avLst/>
          </a:prstGeom>
        </p:spPr>
      </p:pic>
      <p:pic>
        <p:nvPicPr>
          <p:cNvPr id="7" name="Picture 3" descr="The laurel from the Syracuse University seal is cropped to fit the right side of the slide. The laurel consists of a series of leaves in an arch. The laurel is white on top of a navy background." title="Syracuse University Laurel">
            <a:extLst>
              <a:ext uri="{FF2B5EF4-FFF2-40B4-BE49-F238E27FC236}">
                <a16:creationId xmlns:a16="http://schemas.microsoft.com/office/drawing/2014/main" id="{6698A982-DF1C-E541-8680-695565939B76}"/>
              </a:ext>
            </a:extLst>
          </p:cNvPr>
          <p:cNvPicPr>
            <a:picLocks noChangeAspect="1"/>
          </p:cNvPicPr>
          <p:nvPr userDrawn="1"/>
        </p:nvPicPr>
        <p:blipFill rotWithShape="1">
          <a:blip r:embed="rId3" cstate="hqprint">
            <a:alphaModFix/>
            <a:extLst>
              <a:ext uri="{28A0092B-C50C-407E-A947-70E740481C1C}">
                <a14:useLocalDpi xmlns:a14="http://schemas.microsoft.com/office/drawing/2010/main"/>
              </a:ext>
            </a:extLst>
          </a:blip>
          <a:srcRect l="-17" t="19247" r="69129" b="23976"/>
          <a:stretch/>
        </p:blipFill>
        <p:spPr>
          <a:xfrm>
            <a:off x="8339328" y="0"/>
            <a:ext cx="3849624" cy="6858000"/>
          </a:xfrm>
          <a:prstGeom prst="rect">
            <a:avLst/>
          </a:prstGeom>
        </p:spPr>
      </p:pic>
    </p:spTree>
    <p:extLst>
      <p:ext uri="{BB962C8B-B14F-4D97-AF65-F5344CB8AC3E}">
        <p14:creationId xmlns:p14="http://schemas.microsoft.com/office/powerpoint/2010/main" val="361153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3" descr="Syracuse University is presented next to a block S in white on an orange background" title="Syracuse University Logo">
            <a:extLst>
              <a:ext uri="{FF2B5EF4-FFF2-40B4-BE49-F238E27FC236}">
                <a16:creationId xmlns:a16="http://schemas.microsoft.com/office/drawing/2014/main" id="{7CF03E9B-FCD7-F442-A254-65ABE0B4FC5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9" t="408" r="-69" b="-408"/>
          <a:stretch/>
        </p:blipFill>
        <p:spPr>
          <a:xfrm>
            <a:off x="740664" y="466344"/>
            <a:ext cx="3300984" cy="621792"/>
          </a:xfrm>
          <a:prstGeom prst="rect">
            <a:avLst/>
          </a:prstGeom>
        </p:spPr>
      </p:pic>
      <p:pic>
        <p:nvPicPr>
          <p:cNvPr id="9" name="Picture 4" descr="Large navy blocky &quot;S&quot; placed on the bottom right corner of the slide. " title="Syracuse University Block S">
            <a:extLst>
              <a:ext uri="{FF2B5EF4-FFF2-40B4-BE49-F238E27FC236}">
                <a16:creationId xmlns:a16="http://schemas.microsoft.com/office/drawing/2014/main" id="{1EBB5EBE-9943-6946-A35D-110561847CD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54" r="11376" b="6720"/>
          <a:stretch/>
        </p:blipFill>
        <p:spPr>
          <a:xfrm>
            <a:off x="7772400" y="457200"/>
            <a:ext cx="4416552" cy="6400800"/>
          </a:xfrm>
          <a:prstGeom prst="rect">
            <a:avLst/>
          </a:prstGeom>
        </p:spPr>
      </p:pic>
    </p:spTree>
    <p:extLst>
      <p:ext uri="{BB962C8B-B14F-4D97-AF65-F5344CB8AC3E}">
        <p14:creationId xmlns:p14="http://schemas.microsoft.com/office/powerpoint/2010/main" val="288493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457200" y="1879447"/>
            <a:ext cx="4390103" cy="2387600"/>
          </a:xfrm>
          <a:prstGeom prst="rect">
            <a:avLst/>
          </a:prstGeo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457200" y="4975122"/>
            <a:ext cx="4390103" cy="1039761"/>
          </a:xfrm>
          <a:prstGeom prst="rect">
            <a:avLst/>
          </a:prstGeo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Picture Placeholder 3">
            <a:extLst>
              <a:ext uri="{FF2B5EF4-FFF2-40B4-BE49-F238E27FC236}">
                <a16:creationId xmlns:a16="http://schemas.microsoft.com/office/drawing/2014/main" id="{369042D0-5033-4541-ADD4-1239414CD9A6}"/>
              </a:ext>
            </a:extLst>
          </p:cNvPr>
          <p:cNvSpPr>
            <a:spLocks noGrp="1"/>
          </p:cNvSpPr>
          <p:nvPr>
            <p:ph type="pic" sz="quarter" idx="10"/>
          </p:nvPr>
        </p:nvSpPr>
        <p:spPr>
          <a:xfrm>
            <a:off x="5029200" y="0"/>
            <a:ext cx="7162800" cy="6858000"/>
          </a:xfrm>
          <a:solidFill>
            <a:schemeClr val="bg1"/>
          </a:solidFill>
        </p:spPr>
        <p:txBody>
          <a:bodyPr/>
          <a:lstStyle>
            <a:lvl1pPr marL="0" indent="0">
              <a:buNone/>
              <a:defRPr/>
            </a:lvl1pPr>
          </a:lstStyle>
          <a:p>
            <a:endParaRPr lang="en-US" dirty="0"/>
          </a:p>
        </p:txBody>
      </p:sp>
      <p:pic>
        <p:nvPicPr>
          <p:cNvPr id="7" name="Picture 4" descr="Syracuse University is presented next to a block S in white on an orange background" title="Syracuse University Logo">
            <a:extLst>
              <a:ext uri="{FF2B5EF4-FFF2-40B4-BE49-F238E27FC236}">
                <a16:creationId xmlns:a16="http://schemas.microsoft.com/office/drawing/2014/main" id="{DE7701AA-76BC-3943-BF2D-8660BCB5DAE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735" b="735"/>
          <a:stretch/>
        </p:blipFill>
        <p:spPr>
          <a:xfrm>
            <a:off x="457200" y="457200"/>
            <a:ext cx="3300984" cy="621792"/>
          </a:xfrm>
          <a:prstGeom prst="rect">
            <a:avLst/>
          </a:prstGeom>
        </p:spPr>
      </p:pic>
    </p:spTree>
    <p:extLst>
      <p:ext uri="{BB962C8B-B14F-4D97-AF65-F5344CB8AC3E}">
        <p14:creationId xmlns:p14="http://schemas.microsoft.com/office/powerpoint/2010/main" val="2401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457200" y="1879447"/>
            <a:ext cx="4390103" cy="2387600"/>
          </a:xfrm>
          <a:prstGeom prst="rect">
            <a:avLst/>
          </a:prstGeo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457200" y="4975122"/>
            <a:ext cx="4390103" cy="1039761"/>
          </a:xfrm>
          <a:prstGeom prst="rect">
            <a:avLst/>
          </a:prstGeo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3">
            <a:extLst>
              <a:ext uri="{FF2B5EF4-FFF2-40B4-BE49-F238E27FC236}">
                <a16:creationId xmlns:a16="http://schemas.microsoft.com/office/drawing/2014/main" id="{DC87AD74-788A-2745-9A83-3936DD28B959}"/>
              </a:ext>
            </a:extLst>
          </p:cNvPr>
          <p:cNvSpPr>
            <a:spLocks noGrp="1"/>
          </p:cNvSpPr>
          <p:nvPr>
            <p:ph type="pic" sz="quarter" idx="10"/>
          </p:nvPr>
        </p:nvSpPr>
        <p:spPr>
          <a:xfrm>
            <a:off x="5029200" y="0"/>
            <a:ext cx="7162800" cy="6858000"/>
          </a:xfrm>
          <a:solidFill>
            <a:schemeClr val="bg1"/>
          </a:solidFill>
        </p:spPr>
        <p:txBody>
          <a:bodyPr/>
          <a:lstStyle>
            <a:lvl1pPr marL="0" indent="0">
              <a:buNone/>
              <a:defRPr/>
            </a:lvl1pPr>
          </a:lstStyle>
          <a:p>
            <a:endParaRPr lang="en-US" dirty="0"/>
          </a:p>
        </p:txBody>
      </p:sp>
      <p:pic>
        <p:nvPicPr>
          <p:cNvPr id="6" name="Picture 4" descr="Syracuse University is presented next to a block S in orange on a navy background. " title="Syracuse University Logo">
            <a:extLst>
              <a:ext uri="{FF2B5EF4-FFF2-40B4-BE49-F238E27FC236}">
                <a16:creationId xmlns:a16="http://schemas.microsoft.com/office/drawing/2014/main" id="{BAA10509-61C6-614C-9E42-CC55FDFFA38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57200" y="457200"/>
            <a:ext cx="3300984" cy="621792"/>
          </a:xfrm>
          <a:prstGeom prst="rect">
            <a:avLst/>
          </a:prstGeom>
        </p:spPr>
      </p:pic>
    </p:spTree>
    <p:extLst>
      <p:ext uri="{BB962C8B-B14F-4D97-AF65-F5344CB8AC3E}">
        <p14:creationId xmlns:p14="http://schemas.microsoft.com/office/powerpoint/2010/main" val="56986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A350-A569-4D4A-A8C5-9F53139FA321}"/>
              </a:ext>
            </a:extLst>
          </p:cNvPr>
          <p:cNvSpPr>
            <a:spLocks noGrp="1"/>
          </p:cNvSpPr>
          <p:nvPr>
            <p:ph type="title"/>
          </p:nvPr>
        </p:nvSpPr>
        <p:spPr/>
        <p:txBody>
          <a:bodyPr>
            <a:normAutofit/>
          </a:bodyPr>
          <a:lstStyle>
            <a:lvl1pPr>
              <a:defRPr sz="3200"/>
            </a:lvl1pPr>
          </a:lstStyle>
          <a:p>
            <a:r>
              <a:rPr lang="en-US" dirty="0"/>
              <a:t>Click to edit Master title style</a:t>
            </a:r>
          </a:p>
        </p:txBody>
      </p:sp>
      <p:sp>
        <p:nvSpPr>
          <p:cNvPr id="5" name="Content Placeholder 2">
            <a:extLst>
              <a:ext uri="{FF2B5EF4-FFF2-40B4-BE49-F238E27FC236}">
                <a16:creationId xmlns:a16="http://schemas.microsoft.com/office/drawing/2014/main" id="{904DD360-C2B2-1A49-B668-FE02618F2B7F}"/>
              </a:ext>
            </a:extLst>
          </p:cNvPr>
          <p:cNvSpPr>
            <a:spLocks noGrp="1"/>
          </p:cNvSpPr>
          <p:nvPr>
            <p:ph idx="1"/>
          </p:nvPr>
        </p:nvSpPr>
        <p:spPr>
          <a:xfrm>
            <a:off x="838200" y="1825625"/>
            <a:ext cx="10515600" cy="4351338"/>
          </a:xfrm>
        </p:spPr>
        <p:txBody>
          <a:bodyPr/>
          <a:lstStyle>
            <a:lvl1pPr marL="0" indent="0">
              <a:buNone/>
              <a:defRPr/>
            </a:lvl1pPr>
            <a:lvl2pPr marL="9525" indent="0">
              <a:buNone/>
              <a:tabLst/>
              <a:defRPr/>
            </a:lvl2pPr>
            <a:lvl3pPr marL="9525" indent="0">
              <a:buNone/>
              <a:tabLst/>
              <a:defRPr/>
            </a:lvl3pPr>
            <a:lvl4pPr marL="9525" indent="0">
              <a:buNone/>
              <a:tabLst/>
              <a:defRPr/>
            </a:lvl4pPr>
            <a:lvl5pPr marL="9525"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478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FBE8-57B1-984B-85C1-A3E9EEE3DDAE}"/>
              </a:ext>
            </a:extLst>
          </p:cNvPr>
          <p:cNvSpPr>
            <a:spLocks noGrp="1"/>
          </p:cNvSpPr>
          <p:nvPr>
            <p:ph type="title"/>
          </p:nvPr>
        </p:nvSpPr>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E5067853-CEB1-FC44-B005-DDF70C5D1070}"/>
              </a:ext>
            </a:extLst>
          </p:cNvPr>
          <p:cNvSpPr>
            <a:spLocks noGrp="1"/>
          </p:cNvSpPr>
          <p:nvPr>
            <p:ph idx="1"/>
          </p:nvPr>
        </p:nvSpPr>
        <p:spPr>
          <a:xfrm>
            <a:off x="838200" y="1825625"/>
            <a:ext cx="10515600" cy="4351338"/>
          </a:xfrm>
          <a:prstGeom prst="rect">
            <a:avLst/>
          </a:prstGeom>
        </p:spPr>
        <p:txBody>
          <a:bodyPr/>
          <a:lstStyle>
            <a:lvl1pPr>
              <a:defRPr sz="2800"/>
            </a:lvl1pPr>
            <a:lvl2pPr>
              <a:defRPr sz="24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071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407E-022E-794A-A444-D97BCE8B55BA}"/>
              </a:ext>
            </a:extLst>
          </p:cNvPr>
          <p:cNvSpPr>
            <a:spLocks noGrp="1"/>
          </p:cNvSpPr>
          <p:nvPr>
            <p:ph type="title"/>
          </p:nvPr>
        </p:nvSpPr>
        <p:spPr/>
        <p:txBody>
          <a:bodyPr/>
          <a:lstStyle/>
          <a:p>
            <a:r>
              <a:rPr lang="en-US" dirty="0"/>
              <a:t>Click to edit Master title style</a:t>
            </a:r>
          </a:p>
        </p:txBody>
      </p:sp>
      <p:sp>
        <p:nvSpPr>
          <p:cNvPr id="7" name="Content Placeholder 2">
            <a:extLst>
              <a:ext uri="{FF2B5EF4-FFF2-40B4-BE49-F238E27FC236}">
                <a16:creationId xmlns:a16="http://schemas.microsoft.com/office/drawing/2014/main" id="{E5029A84-5503-7243-AB5C-33942C7CB20D}"/>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8D58A4AA-3BBA-CD47-9E72-79747053069C}"/>
              </a:ext>
            </a:extLst>
          </p:cNvPr>
          <p:cNvSpPr>
            <a:spLocks noGrp="1"/>
          </p:cNvSpPr>
          <p:nvPr>
            <p:ph sz="half" idx="2"/>
          </p:nvPr>
        </p:nvSpPr>
        <p:spPr>
          <a:xfrm>
            <a:off x="6172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461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03F8-3E42-A544-82DD-AA6A2FE1F2B7}"/>
              </a:ext>
            </a:extLst>
          </p:cNvPr>
          <p:cNvSpPr>
            <a:spLocks noGrp="1"/>
          </p:cNvSpPr>
          <p:nvPr>
            <p:ph type="title"/>
          </p:nvPr>
        </p:nvSpPr>
        <p:spPr/>
        <p:txBody>
          <a:bodyPr/>
          <a:lstStyle/>
          <a:p>
            <a:r>
              <a:rPr lang="en-US" dirty="0"/>
              <a:t>Click to edit Master title style</a:t>
            </a:r>
          </a:p>
        </p:txBody>
      </p:sp>
      <p:sp>
        <p:nvSpPr>
          <p:cNvPr id="8" name="Text Placeholder 2">
            <a:extLst>
              <a:ext uri="{FF2B5EF4-FFF2-40B4-BE49-F238E27FC236}">
                <a16:creationId xmlns:a16="http://schemas.microsoft.com/office/drawing/2014/main" id="{292CCD6E-072F-2642-AB45-71658C90933B}"/>
              </a:ext>
            </a:extLst>
          </p:cNvPr>
          <p:cNvSpPr>
            <a:spLocks noGrp="1"/>
          </p:cNvSpPr>
          <p:nvPr>
            <p:ph type="body" idx="1"/>
          </p:nvPr>
        </p:nvSpPr>
        <p:spPr>
          <a:xfrm>
            <a:off x="839788" y="1825625"/>
            <a:ext cx="5157787" cy="731520"/>
          </a:xfrm>
          <a:prstGeom prst="rect">
            <a:avLst/>
          </a:prstGeom>
        </p:spPr>
        <p:txBody>
          <a:bodyPr anchor="b"/>
          <a:lstStyle>
            <a:lvl1pPr marL="0" indent="0">
              <a:buNone/>
              <a:defRPr sz="2400" b="1" i="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3">
            <a:extLst>
              <a:ext uri="{FF2B5EF4-FFF2-40B4-BE49-F238E27FC236}">
                <a16:creationId xmlns:a16="http://schemas.microsoft.com/office/drawing/2014/main" id="{FCF624C1-8860-7343-A9C7-D4AE6D946B8C}"/>
              </a:ext>
            </a:extLst>
          </p:cNvPr>
          <p:cNvSpPr>
            <a:spLocks noGrp="1"/>
          </p:cNvSpPr>
          <p:nvPr>
            <p:ph sz="half" idx="2"/>
          </p:nvPr>
        </p:nvSpPr>
        <p:spPr>
          <a:xfrm>
            <a:off x="839788" y="2651761"/>
            <a:ext cx="5157787" cy="3525202"/>
          </a:xfrm>
          <a:prstGeom prst="rect">
            <a:avLst/>
          </a:prstGeo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6F7A2362-C790-E647-BCBF-A98393C550A5}"/>
              </a:ext>
            </a:extLst>
          </p:cNvPr>
          <p:cNvSpPr>
            <a:spLocks noGrp="1"/>
          </p:cNvSpPr>
          <p:nvPr>
            <p:ph type="body" sz="quarter" idx="3"/>
          </p:nvPr>
        </p:nvSpPr>
        <p:spPr>
          <a:xfrm>
            <a:off x="6172200" y="1825625"/>
            <a:ext cx="5183188" cy="731520"/>
          </a:xfrm>
          <a:prstGeom prst="rect">
            <a:avLst/>
          </a:prstGeom>
        </p:spPr>
        <p:txBody>
          <a:bodyPr anchor="b"/>
          <a:lstStyle>
            <a:lvl1pPr marL="0" indent="0">
              <a:buNone/>
              <a:defRPr sz="2400" b="1" i="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a:extLst>
              <a:ext uri="{FF2B5EF4-FFF2-40B4-BE49-F238E27FC236}">
                <a16:creationId xmlns:a16="http://schemas.microsoft.com/office/drawing/2014/main" id="{03FD1DC2-B954-A943-AD79-573CC1E41B48}"/>
              </a:ext>
            </a:extLst>
          </p:cNvPr>
          <p:cNvSpPr>
            <a:spLocks noGrp="1"/>
          </p:cNvSpPr>
          <p:nvPr>
            <p:ph sz="quarter" idx="4"/>
          </p:nvPr>
        </p:nvSpPr>
        <p:spPr>
          <a:xfrm>
            <a:off x="6172200" y="2651761"/>
            <a:ext cx="5183188" cy="3525202"/>
          </a:xfrm>
          <a:prstGeom prst="rect">
            <a:avLst/>
          </a:prstGeo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615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94CB2F0-51AE-5C4D-B565-575D8027D99A}"/>
              </a:ext>
            </a:extLst>
          </p:cNvPr>
          <p:cNvSpPr>
            <a:spLocks noGrp="1"/>
          </p:cNvSpPr>
          <p:nvPr>
            <p:ph type="title"/>
          </p:nvPr>
        </p:nvSpPr>
        <p:spPr>
          <a:xfrm>
            <a:off x="838200" y="365125"/>
            <a:ext cx="10515600" cy="1325563"/>
          </a:xfrm>
          <a:prstGeom prst="rect">
            <a:avLst/>
          </a:prstGeom>
        </p:spPr>
        <p:txBody>
          <a:bodyPr vert="horz" lIns="0" tIns="45720" rIns="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CBCC5045-1D03-7D4A-9807-27BCB241BDDB}"/>
              </a:ext>
            </a:extLst>
          </p:cNvPr>
          <p:cNvSpPr>
            <a:spLocks noGrp="1"/>
          </p:cNvSpPr>
          <p:nvPr>
            <p:ph type="body" idx="1"/>
          </p:nvPr>
        </p:nvSpPr>
        <p:spPr>
          <a:xfrm>
            <a:off x="838200" y="1825625"/>
            <a:ext cx="10515600" cy="4352544"/>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3">
            <a:extLst>
              <a:ext uri="{FF2B5EF4-FFF2-40B4-BE49-F238E27FC236}">
                <a16:creationId xmlns:a16="http://schemas.microsoft.com/office/drawing/2014/main" id="{08139C9B-1722-DF45-9141-674D6389476B}"/>
              </a:ext>
            </a:extLst>
          </p:cNvPr>
          <p:cNvCxnSpPr>
            <a:cxnSpLocks/>
          </p:cNvCxnSpPr>
          <p:nvPr userDrawn="1"/>
        </p:nvCxnSpPr>
        <p:spPr>
          <a:xfrm>
            <a:off x="838200" y="6355845"/>
            <a:ext cx="10515600" cy="0"/>
          </a:xfrm>
          <a:prstGeom prst="line">
            <a:avLst/>
          </a:prstGeom>
          <a:ln>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11" name="TextBox 4">
            <a:extLst>
              <a:ext uri="{FF2B5EF4-FFF2-40B4-BE49-F238E27FC236}">
                <a16:creationId xmlns:a16="http://schemas.microsoft.com/office/drawing/2014/main" id="{B074448F-ECDF-DC44-9F43-FD59771C7B33}"/>
              </a:ext>
            </a:extLst>
          </p:cNvPr>
          <p:cNvSpPr txBox="1"/>
          <p:nvPr userDrawn="1"/>
        </p:nvSpPr>
        <p:spPr>
          <a:xfrm>
            <a:off x="838200" y="6355845"/>
            <a:ext cx="1919243" cy="365125"/>
          </a:xfrm>
          <a:prstGeom prst="rect">
            <a:avLst/>
          </a:prstGeom>
          <a:noFill/>
        </p:spPr>
        <p:txBody>
          <a:bodyPr wrap="none" lIns="0" rIns="0" rtlCol="0" anchor="ctr">
            <a:noAutofit/>
          </a:bodyPr>
          <a:lstStyle/>
          <a:p>
            <a:r>
              <a:rPr lang="en-US" sz="1000" dirty="0">
                <a:solidFill>
                  <a:schemeClr val="tx2"/>
                </a:solidFill>
                <a:latin typeface="Georgia" panose="02040502050405020303" pitchFamily="18" charset="0"/>
                <a:ea typeface="Verdana" panose="020B0604030504040204" pitchFamily="34" charset="0"/>
                <a:cs typeface="Verdana" panose="020B0604030504040204" pitchFamily="34" charset="0"/>
              </a:rPr>
              <a:t>Syracuse University</a:t>
            </a:r>
          </a:p>
        </p:txBody>
      </p:sp>
      <p:sp>
        <p:nvSpPr>
          <p:cNvPr id="12" name="TextBox 5">
            <a:extLst>
              <a:ext uri="{FF2B5EF4-FFF2-40B4-BE49-F238E27FC236}">
                <a16:creationId xmlns:a16="http://schemas.microsoft.com/office/drawing/2014/main" id="{5617610D-C255-5549-8A79-A9BD2F9C5841}"/>
              </a:ext>
            </a:extLst>
          </p:cNvPr>
          <p:cNvSpPr txBox="1"/>
          <p:nvPr userDrawn="1"/>
        </p:nvSpPr>
        <p:spPr>
          <a:xfrm>
            <a:off x="9434557" y="6355845"/>
            <a:ext cx="1919243" cy="365125"/>
          </a:xfrm>
          <a:prstGeom prst="rect">
            <a:avLst/>
          </a:prstGeom>
          <a:noFill/>
        </p:spPr>
        <p:txBody>
          <a:bodyPr wrap="none" lIns="0" rIns="0" rtlCol="0" anchor="ctr">
            <a:noAutofit/>
          </a:bodyPr>
          <a:lstStyle/>
          <a:p>
            <a:pPr algn="r"/>
            <a:fld id="{9A343670-1D05-7C47-B2D6-B371475A4076}" type="slidenum">
              <a:rPr lang="en-US" sz="900" b="0" smtClean="0">
                <a:solidFill>
                  <a:schemeClr val="tx2"/>
                </a:solidFill>
                <a:latin typeface="Verdana" panose="020B0604030504040204" pitchFamily="34" charset="0"/>
                <a:ea typeface="Verdana" panose="020B0604030504040204" pitchFamily="34" charset="0"/>
                <a:cs typeface="Verdana" panose="020B0604030504040204" pitchFamily="34" charset="0"/>
              </a:rPr>
              <a:t>‹#›</a:t>
            </a:fld>
            <a:endParaRPr lang="en-US" sz="900" b="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6896593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8" r:id="rId5"/>
    <p:sldLayoutId id="2147483671" r:id="rId6"/>
    <p:sldLayoutId id="2147483650" r:id="rId7"/>
    <p:sldLayoutId id="2147483652" r:id="rId8"/>
    <p:sldLayoutId id="2147483653" r:id="rId9"/>
    <p:sldLayoutId id="2147483672" r:id="rId10"/>
    <p:sldLayoutId id="2147483655" r:id="rId11"/>
    <p:sldLayoutId id="2147483654" r:id="rId12"/>
    <p:sldLayoutId id="2147483673" r:id="rId13"/>
    <p:sldLayoutId id="2147483658" r:id="rId14"/>
    <p:sldLayoutId id="2147483657" r:id="rId15"/>
    <p:sldLayoutId id="2147483662" r:id="rId16"/>
    <p:sldLayoutId id="2147483663" r:id="rId17"/>
    <p:sldLayoutId id="2147483656" r:id="rId18"/>
    <p:sldLayoutId id="2147483660" r:id="rId19"/>
    <p:sldLayoutId id="2147483661" r:id="rId20"/>
  </p:sldLayoutIdLst>
  <p:txStyles>
    <p:titleStyle>
      <a:lvl1pPr algn="l" defTabSz="914400" rtl="0" eaLnBrk="1" latinLnBrk="0" hangingPunct="1">
        <a:lnSpc>
          <a:spcPct val="90000"/>
        </a:lnSpc>
        <a:spcBef>
          <a:spcPct val="0"/>
        </a:spcBef>
        <a:buNone/>
        <a:defRPr sz="3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0"/>
        </a:spcBef>
        <a:spcAft>
          <a:spcPts val="1200"/>
        </a:spcAft>
        <a:buClr>
          <a:schemeClr val="tx2"/>
        </a:buClr>
        <a:buFont typeface="Arial" panose="020B0604020202020204" pitchFamily="34" charset="0"/>
        <a:buChar char="•"/>
        <a:defRPr sz="28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0"/>
        </a:spcBef>
        <a:spcAft>
          <a:spcPts val="1200"/>
        </a:spcAft>
        <a:buClr>
          <a:schemeClr val="tx2"/>
        </a:buClr>
        <a:buFont typeface="System Font Regular"/>
        <a:buChar char="–"/>
        <a:defRPr sz="24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0"/>
        </a:spcBef>
        <a:spcAft>
          <a:spcPts val="1200"/>
        </a:spcAft>
        <a:buClr>
          <a:schemeClr val="accent1"/>
        </a:buClr>
        <a:buFont typeface="Wingdings" pitchFamily="2" charset="2"/>
        <a:buChar char="§"/>
        <a:defRPr sz="24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0"/>
        </a:spcBef>
        <a:spcAft>
          <a:spcPts val="1200"/>
        </a:spcAft>
        <a:buClr>
          <a:schemeClr val="accent1"/>
        </a:buClr>
        <a:buFont typeface="System Font Regular"/>
        <a:buChar char="–"/>
        <a:defRPr sz="20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0"/>
        </a:spcBef>
        <a:spcAft>
          <a:spcPts val="1200"/>
        </a:spcAft>
        <a:buClrTx/>
        <a:buFont typeface="Arial" panose="020B0604020202020204" pitchFamily="34" charset="0"/>
        <a:buChar char="•"/>
        <a:defRPr sz="20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hyperlink" Target="https://www.consumer.ftc.gov/articles/0172-bogus-business-opportunities" TargetMode="External"/><Relationship Id="rId13" Type="http://schemas.openxmlformats.org/officeDocument/2006/relationships/hyperlink" Target="https://www.consumer.ftc.gov/articles/0101-free-trial-offers" TargetMode="External"/><Relationship Id="rId3" Type="http://schemas.openxmlformats.org/officeDocument/2006/relationships/hyperlink" Target="https://www.consumer.ftc.gov/features/feature-0027-travel-scams" TargetMode="External"/><Relationship Id="rId7" Type="http://schemas.openxmlformats.org/officeDocument/2006/relationships/hyperlink" Target="https://www.consumer.ftc.gov/articles/0131-credit-card-interest-rate-reduction-scams" TargetMode="External"/><Relationship Id="rId12" Type="http://schemas.openxmlformats.org/officeDocument/2006/relationships/hyperlink" Target="https://www.consumer.ftc.gov/articles/0054-auto-service-contracts-and-warrantie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consumer.ftc.gov/articles/0093-credit-card-loss-protection" TargetMode="External"/><Relationship Id="rId11" Type="http://schemas.openxmlformats.org/officeDocument/2006/relationships/hyperlink" Target="https://www.consumer.ftc.gov/articles/0086-international-lottery-scams" TargetMode="External"/><Relationship Id="rId5" Type="http://schemas.openxmlformats.org/officeDocument/2006/relationships/hyperlink" Target="https://www.consumer.ftc.gov/articles/0097-payday-loans" TargetMode="External"/><Relationship Id="rId10" Type="http://schemas.openxmlformats.org/officeDocument/2006/relationships/hyperlink" Target="https://www.consumer.ftc.gov/features/feature-0011-charity-scams" TargetMode="External"/><Relationship Id="rId4" Type="http://schemas.openxmlformats.org/officeDocument/2006/relationships/hyperlink" Target="https://www.consumer.ftc.gov/articles/0078-advance-fee-loan-scams" TargetMode="External"/><Relationship Id="rId9" Type="http://schemas.openxmlformats.org/officeDocument/2006/relationships/hyperlink" Target="https://www.consumer.ftc.gov/articles/0238-investment-risk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VH6Oj8jhu40"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youtu.be/qnXRZj9I9yA"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consumer.ftc.gov/"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hyperlink" Target="https://heimdalsecurity.com/blog/top-online-scams/#hitmanscam" TargetMode="External"/><Relationship Id="rId3" Type="http://schemas.openxmlformats.org/officeDocument/2006/relationships/hyperlink" Target="https://heimdalsecurity.com/blog/top-online-scams/#phishingemailscam" TargetMode="External"/><Relationship Id="rId7" Type="http://schemas.openxmlformats.org/officeDocument/2006/relationships/hyperlink" Target="https://heimdalsecurity.com/blog/top-online-scams/#lotterysca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heimdalsecurity.com/blog/top-online-scams/#creditcardscam" TargetMode="External"/><Relationship Id="rId11" Type="http://schemas.openxmlformats.org/officeDocument/2006/relationships/hyperlink" Target="https://heimdalsecurity.com/blog/top-online-scams/#facebookscam" TargetMode="External"/><Relationship Id="rId5" Type="http://schemas.openxmlformats.org/officeDocument/2006/relationships/hyperlink" Target="https://heimdalsecurity.com/blog/top-online-scams/#greetingcardscam" TargetMode="External"/><Relationship Id="rId10" Type="http://schemas.openxmlformats.org/officeDocument/2006/relationships/hyperlink" Target="https://heimdalsecurity.com/blog/top-online-scams/#fakeantivirus" TargetMode="External"/><Relationship Id="rId4" Type="http://schemas.openxmlformats.org/officeDocument/2006/relationships/hyperlink" Target="https://heimdalsecurity.com/blog/top-online-scams/#nigerianscam" TargetMode="External"/><Relationship Id="rId9" Type="http://schemas.openxmlformats.org/officeDocument/2006/relationships/hyperlink" Target="https://heimdalsecurity.com/blog/top-online-scams/#romancescam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heimdalsecurity.com/blog/top-online-scams/#loyaltypointsscam" TargetMode="External"/><Relationship Id="rId3" Type="http://schemas.openxmlformats.org/officeDocument/2006/relationships/hyperlink" Target="https://heimdalsecurity.com/blog/top-online-scams/#economicscam" TargetMode="External"/><Relationship Id="rId7" Type="http://schemas.openxmlformats.org/officeDocument/2006/relationships/hyperlink" Target="https://heimdalsecurity.com/blog/top-online-scams/#fakeshoppingwebsit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heimdalsecurity.com/blog/top-online-scams/#fakenewsscam" TargetMode="External"/><Relationship Id="rId5" Type="http://schemas.openxmlformats.org/officeDocument/2006/relationships/hyperlink" Target="https://heimdalsecurity.com/blog/top-online-scams/#deliveryscams" TargetMode="External"/><Relationship Id="rId10" Type="http://schemas.openxmlformats.org/officeDocument/2006/relationships/hyperlink" Target="https://heimdalsecurity.com/blog/top-online-scams/#smsscaming" TargetMode="External"/><Relationship Id="rId4" Type="http://schemas.openxmlformats.org/officeDocument/2006/relationships/hyperlink" Target="https://heimdalsecurity.com/blog/top-online-scams/#travelscams" TargetMode="External"/><Relationship Id="rId9" Type="http://schemas.openxmlformats.org/officeDocument/2006/relationships/hyperlink" Target="https://heimdalsecurity.com/blog/top-online-scams/#jobofferscam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D7DE5E-CDA9-F941-923C-1B3B708442C3}"/>
              </a:ext>
            </a:extLst>
          </p:cNvPr>
          <p:cNvSpPr>
            <a:spLocks noGrp="1"/>
          </p:cNvSpPr>
          <p:nvPr>
            <p:ph type="ctrTitle"/>
          </p:nvPr>
        </p:nvSpPr>
        <p:spPr/>
        <p:txBody>
          <a:bodyPr/>
          <a:lstStyle/>
          <a:p>
            <a:r>
              <a:rPr lang="en-US" dirty="0"/>
              <a:t>Scam Alert</a:t>
            </a:r>
          </a:p>
        </p:txBody>
      </p:sp>
      <p:sp>
        <p:nvSpPr>
          <p:cNvPr id="8" name="Subtitle 2">
            <a:extLst>
              <a:ext uri="{FF2B5EF4-FFF2-40B4-BE49-F238E27FC236}">
                <a16:creationId xmlns:a16="http://schemas.microsoft.com/office/drawing/2014/main" id="{FEF7FDFF-7B86-BC4E-B0DD-84BC918A349F}"/>
              </a:ext>
            </a:extLst>
          </p:cNvPr>
          <p:cNvSpPr>
            <a:spLocks noGrp="1"/>
          </p:cNvSpPr>
          <p:nvPr>
            <p:ph type="subTitle" idx="1"/>
          </p:nvPr>
        </p:nvSpPr>
        <p:spPr/>
        <p:txBody>
          <a:bodyPr/>
          <a:lstStyle/>
          <a:p>
            <a:r>
              <a:rPr lang="en-US" dirty="0"/>
              <a:t>Department of Public Safety</a:t>
            </a:r>
          </a:p>
        </p:txBody>
      </p:sp>
      <p:pic>
        <p:nvPicPr>
          <p:cNvPr id="6" name="Picture Placeholder 3" descr="Aerial photo of campus buildings: Crouse, Maxwell, Eggers, and Tolley. The photo is taken in the fall. Trees are turning into yellows and browns in the background. " title="Syracuse University Campus">
            <a:extLst>
              <a:ext uri="{FF2B5EF4-FFF2-40B4-BE49-F238E27FC236}">
                <a16:creationId xmlns:a16="http://schemas.microsoft.com/office/drawing/2014/main" id="{A75B6B7E-AA76-B54A-AAEF-B2AC81D8C0E4}"/>
              </a:ext>
            </a:extLst>
          </p:cNvPr>
          <p:cNvPicPr>
            <a:picLocks noGrp="1" noChangeAspect="1"/>
          </p:cNvPicPr>
          <p:nvPr>
            <p:ph type="pic" sz="quarter" idx="10"/>
          </p:nvPr>
        </p:nvPicPr>
        <p:blipFill rotWithShape="1">
          <a:blip r:embed="rId3" cstate="hqprint">
            <a:extLst>
              <a:ext uri="{28A0092B-C50C-407E-A947-70E740481C1C}">
                <a14:useLocalDpi xmlns:a14="http://schemas.microsoft.com/office/drawing/2010/main"/>
              </a:ext>
            </a:extLst>
          </a:blip>
          <a:srcRect/>
          <a:stretch/>
        </p:blipFill>
        <p:spPr>
          <a:xfrm>
            <a:off x="5029200" y="0"/>
            <a:ext cx="7162800" cy="6858000"/>
          </a:xfrm>
        </p:spPr>
      </p:pic>
    </p:spTree>
    <p:extLst>
      <p:ext uri="{BB962C8B-B14F-4D97-AF65-F5344CB8AC3E}">
        <p14:creationId xmlns:p14="http://schemas.microsoft.com/office/powerpoint/2010/main" val="2667022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a:xfrm>
            <a:off x="838200" y="365125"/>
            <a:ext cx="10515600" cy="5794375"/>
          </a:xfrm>
        </p:spPr>
        <p:txBody>
          <a:bodyPr>
            <a:normAutofit/>
          </a:bodyPr>
          <a:lstStyle/>
          <a:p>
            <a:r>
              <a:rPr lang="en-US" sz="6000" b="1" dirty="0"/>
              <a:t>Postal Mail / Check Fraud</a:t>
            </a:r>
            <a:endParaRPr lang="en-US" dirty="0"/>
          </a:p>
        </p:txBody>
      </p:sp>
    </p:spTree>
    <p:extLst>
      <p:ext uri="{BB962C8B-B14F-4D97-AF65-F5344CB8AC3E}">
        <p14:creationId xmlns:p14="http://schemas.microsoft.com/office/powerpoint/2010/main" val="3746442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dirty="0"/>
              <a:t>Postal Mail / Check Fraud</a:t>
            </a:r>
          </a:p>
        </p:txBody>
      </p:sp>
      <p:sp>
        <p:nvSpPr>
          <p:cNvPr id="3" name="Content Placeholder 2">
            <a:extLst>
              <a:ext uri="{FF2B5EF4-FFF2-40B4-BE49-F238E27FC236}">
                <a16:creationId xmlns:a16="http://schemas.microsoft.com/office/drawing/2014/main" id="{4AC42223-9585-C74D-89FB-DEDD812CDE66}"/>
              </a:ext>
            </a:extLst>
          </p:cNvPr>
          <p:cNvSpPr>
            <a:spLocks noGrp="1"/>
          </p:cNvSpPr>
          <p:nvPr>
            <p:ph idx="1"/>
          </p:nvPr>
        </p:nvSpPr>
        <p:spPr/>
        <p:txBody>
          <a:bodyPr>
            <a:normAutofit/>
          </a:bodyPr>
          <a:lstStyle/>
          <a:p>
            <a:r>
              <a:rPr lang="en-US" dirty="0"/>
              <a:t>Victim is selling something online</a:t>
            </a:r>
          </a:p>
          <a:p>
            <a:r>
              <a:rPr lang="en-US" dirty="0"/>
              <a:t>Anxious buyer needs item immediately</a:t>
            </a:r>
          </a:p>
          <a:p>
            <a:pPr lvl="1"/>
            <a:r>
              <a:rPr lang="en-US" dirty="0"/>
              <a:t>Buyer must ship item after receiving check</a:t>
            </a:r>
          </a:p>
          <a:p>
            <a:r>
              <a:rPr lang="en-US" dirty="0"/>
              <a:t>Check is forged</a:t>
            </a:r>
          </a:p>
          <a:p>
            <a:pPr lvl="1"/>
            <a:r>
              <a:rPr lang="en-US" dirty="0"/>
              <a:t>But item is already sent</a:t>
            </a:r>
          </a:p>
          <a:p>
            <a:endParaRPr lang="en-US" dirty="0"/>
          </a:p>
        </p:txBody>
      </p:sp>
    </p:spTree>
    <p:extLst>
      <p:ext uri="{BB962C8B-B14F-4D97-AF65-F5344CB8AC3E}">
        <p14:creationId xmlns:p14="http://schemas.microsoft.com/office/powerpoint/2010/main" val="83751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dirty="0"/>
              <a:t>Postal Mail / Check Fraud</a:t>
            </a:r>
          </a:p>
        </p:txBody>
      </p:sp>
      <p:pic>
        <p:nvPicPr>
          <p:cNvPr id="6" name="Picture 5">
            <a:extLst>
              <a:ext uri="{FF2B5EF4-FFF2-40B4-BE49-F238E27FC236}">
                <a16:creationId xmlns:a16="http://schemas.microsoft.com/office/drawing/2014/main" id="{283A56AF-4982-E842-AF2C-8B489EDA8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181" y="1433860"/>
            <a:ext cx="9147638" cy="4813117"/>
          </a:xfrm>
          <a:prstGeom prst="rect">
            <a:avLst/>
          </a:prstGeom>
        </p:spPr>
      </p:pic>
    </p:spTree>
    <p:extLst>
      <p:ext uri="{BB962C8B-B14F-4D97-AF65-F5344CB8AC3E}">
        <p14:creationId xmlns:p14="http://schemas.microsoft.com/office/powerpoint/2010/main" val="246457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a:xfrm>
            <a:off x="838200" y="365125"/>
            <a:ext cx="10515600" cy="5794375"/>
          </a:xfrm>
        </p:spPr>
        <p:txBody>
          <a:bodyPr>
            <a:normAutofit/>
          </a:bodyPr>
          <a:lstStyle/>
          <a:p>
            <a:r>
              <a:rPr lang="en-US" sz="6000" b="1" dirty="0"/>
              <a:t>Telephone Scams</a:t>
            </a:r>
            <a:endParaRPr lang="en-US" dirty="0"/>
          </a:p>
        </p:txBody>
      </p:sp>
    </p:spTree>
    <p:extLst>
      <p:ext uri="{BB962C8B-B14F-4D97-AF65-F5344CB8AC3E}">
        <p14:creationId xmlns:p14="http://schemas.microsoft.com/office/powerpoint/2010/main" val="1895490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dirty="0"/>
              <a:t>Telephone Scam</a:t>
            </a:r>
          </a:p>
        </p:txBody>
      </p:sp>
      <p:sp>
        <p:nvSpPr>
          <p:cNvPr id="3" name="Content Placeholder 2">
            <a:extLst>
              <a:ext uri="{FF2B5EF4-FFF2-40B4-BE49-F238E27FC236}">
                <a16:creationId xmlns:a16="http://schemas.microsoft.com/office/drawing/2014/main" id="{4AC42223-9585-C74D-89FB-DEDD812CDE66}"/>
              </a:ext>
            </a:extLst>
          </p:cNvPr>
          <p:cNvSpPr>
            <a:spLocks noGrp="1"/>
          </p:cNvSpPr>
          <p:nvPr>
            <p:ph idx="1"/>
          </p:nvPr>
        </p:nvSpPr>
        <p:spPr/>
        <p:txBody>
          <a:bodyPr>
            <a:normAutofit lnSpcReduction="10000"/>
          </a:bodyPr>
          <a:lstStyle/>
          <a:p>
            <a:pPr fontAlgn="base">
              <a:spcBef>
                <a:spcPct val="0"/>
              </a:spcBef>
              <a:spcAft>
                <a:spcPct val="0"/>
              </a:spcAft>
            </a:pPr>
            <a:r>
              <a:rPr lang="en-US" sz="1600" dirty="0">
                <a:solidFill>
                  <a:schemeClr val="bg1">
                    <a:lumMod val="85000"/>
                    <a:lumOff val="15000"/>
                  </a:schemeClr>
                </a:solidFill>
                <a:hlinkClick r:id="rId3"/>
              </a:rPr>
              <a:t>Travel Packages</a:t>
            </a:r>
            <a:r>
              <a:rPr lang="en-US" sz="1600" dirty="0"/>
              <a:t>. “Free” or “low cost” vacations can end up cost­ing a bundle in hidden costs. Some of these vacations never take place, even after you’ve paid.</a:t>
            </a:r>
          </a:p>
          <a:p>
            <a:pPr fontAlgn="base">
              <a:spcBef>
                <a:spcPct val="0"/>
              </a:spcBef>
              <a:spcAft>
                <a:spcPct val="0"/>
              </a:spcAft>
            </a:pPr>
            <a:endParaRPr lang="en-US" sz="1600" dirty="0"/>
          </a:p>
          <a:p>
            <a:pPr fontAlgn="base">
              <a:spcBef>
                <a:spcPct val="0"/>
              </a:spcBef>
              <a:spcAft>
                <a:spcPct val="0"/>
              </a:spcAft>
            </a:pPr>
            <a:r>
              <a:rPr lang="en-US" sz="1600" dirty="0"/>
              <a:t>Credit and loans. </a:t>
            </a:r>
            <a:r>
              <a:rPr lang="en-US" sz="1600" dirty="0">
                <a:hlinkClick r:id="rId4"/>
              </a:rPr>
              <a:t>Advance fee loans</a:t>
            </a:r>
            <a:r>
              <a:rPr lang="en-US" sz="1600" dirty="0"/>
              <a:t>, </a:t>
            </a:r>
            <a:r>
              <a:rPr lang="en-US" sz="1600" dirty="0">
                <a:hlinkClick r:id="rId5"/>
              </a:rPr>
              <a:t>payday loans</a:t>
            </a:r>
            <a:r>
              <a:rPr lang="en-US" sz="1600" dirty="0"/>
              <a:t>, </a:t>
            </a:r>
            <a:r>
              <a:rPr lang="en-US" sz="1600" dirty="0">
                <a:hlinkClick r:id="rId6"/>
              </a:rPr>
              <a:t>credit card </a:t>
            </a:r>
            <a:r>
              <a:rPr lang="en-US" sz="1600" dirty="0"/>
              <a:t>protection, and offers to </a:t>
            </a:r>
            <a:r>
              <a:rPr lang="en-US" sz="1600" dirty="0">
                <a:hlinkClick r:id="rId7"/>
              </a:rPr>
              <a:t>lower your credit card interest rates</a:t>
            </a:r>
            <a:r>
              <a:rPr lang="en-US" sz="1600" dirty="0"/>
              <a:t> are very popular schemes, especially during a down economy.</a:t>
            </a:r>
          </a:p>
          <a:p>
            <a:pPr fontAlgn="base">
              <a:spcBef>
                <a:spcPct val="0"/>
              </a:spcBef>
              <a:spcAft>
                <a:spcPct val="0"/>
              </a:spcAft>
            </a:pPr>
            <a:endParaRPr lang="en-US" sz="1600" dirty="0"/>
          </a:p>
          <a:p>
            <a:pPr fontAlgn="base">
              <a:spcBef>
                <a:spcPct val="0"/>
              </a:spcBef>
              <a:spcAft>
                <a:spcPct val="0"/>
              </a:spcAft>
            </a:pPr>
            <a:r>
              <a:rPr lang="en-US" sz="1600" dirty="0"/>
              <a:t>Sham or exaggerated </a:t>
            </a:r>
            <a:r>
              <a:rPr lang="en-US" sz="1600" dirty="0">
                <a:hlinkClick r:id="rId8"/>
              </a:rPr>
              <a:t>business</a:t>
            </a:r>
            <a:r>
              <a:rPr lang="en-US" sz="1600" dirty="0"/>
              <a:t> and </a:t>
            </a:r>
            <a:r>
              <a:rPr lang="en-US" sz="1600" dirty="0">
                <a:hlinkClick r:id="rId9"/>
              </a:rPr>
              <a:t>investment opportunities</a:t>
            </a:r>
            <a:r>
              <a:rPr lang="en-US" sz="1600" dirty="0"/>
              <a:t>. Promoters of these have made millions of dollars. Scammers rely on the fact that business and investing can be complicated and that most people don’t research the investment.</a:t>
            </a:r>
          </a:p>
          <a:p>
            <a:pPr fontAlgn="base">
              <a:spcBef>
                <a:spcPct val="0"/>
              </a:spcBef>
              <a:spcAft>
                <a:spcPct val="0"/>
              </a:spcAft>
            </a:pPr>
            <a:endParaRPr lang="en-US" sz="1600" dirty="0"/>
          </a:p>
          <a:p>
            <a:pPr fontAlgn="base">
              <a:spcBef>
                <a:spcPct val="0"/>
              </a:spcBef>
              <a:spcAft>
                <a:spcPct val="0"/>
              </a:spcAft>
            </a:pPr>
            <a:r>
              <a:rPr lang="en-US" sz="1600" dirty="0">
                <a:hlinkClick r:id="rId10"/>
              </a:rPr>
              <a:t>Charitable causes</a:t>
            </a:r>
            <a:r>
              <a:rPr lang="en-US" sz="1600" dirty="0"/>
              <a:t>. Urgent requests for recent disaster relief efforts are especially common on the phone.</a:t>
            </a:r>
          </a:p>
          <a:p>
            <a:pPr fontAlgn="base">
              <a:spcBef>
                <a:spcPct val="0"/>
              </a:spcBef>
              <a:spcAft>
                <a:spcPct val="0"/>
              </a:spcAft>
            </a:pPr>
            <a:endParaRPr lang="en-US" sz="1600" dirty="0"/>
          </a:p>
          <a:p>
            <a:pPr fontAlgn="base">
              <a:spcBef>
                <a:spcPct val="0"/>
              </a:spcBef>
              <a:spcAft>
                <a:spcPct val="0"/>
              </a:spcAft>
            </a:pPr>
            <a:r>
              <a:rPr lang="en-US" sz="1600" dirty="0"/>
              <a:t>High-stakes </a:t>
            </a:r>
            <a:r>
              <a:rPr lang="en-US" sz="1600" dirty="0">
                <a:hlinkClick r:id="rId11"/>
              </a:rPr>
              <a:t>foreign lotteries</a:t>
            </a:r>
            <a:r>
              <a:rPr lang="en-US" sz="1600" dirty="0"/>
              <a:t>. These pitches are against the law, which prohibits the cross-border sale or purchase of lottery tickets by phone or mail. What’s more, you may never see a ticket.</a:t>
            </a:r>
          </a:p>
          <a:p>
            <a:pPr fontAlgn="base">
              <a:spcBef>
                <a:spcPct val="0"/>
              </a:spcBef>
              <a:spcAft>
                <a:spcPct val="0"/>
              </a:spcAft>
            </a:pPr>
            <a:endParaRPr lang="en-US" sz="1600" dirty="0"/>
          </a:p>
          <a:p>
            <a:pPr fontAlgn="base">
              <a:spcBef>
                <a:spcPct val="0"/>
              </a:spcBef>
              <a:spcAft>
                <a:spcPct val="0"/>
              </a:spcAft>
            </a:pPr>
            <a:r>
              <a:rPr lang="en-US" sz="1600" dirty="0">
                <a:hlinkClick r:id="rId12"/>
              </a:rPr>
              <a:t>Extended car warranties</a:t>
            </a:r>
            <a:r>
              <a:rPr lang="en-US" sz="1600" dirty="0"/>
              <a:t>. Scammers find out what kind of car you drive, and when you bought it so they can urge you to buy overpriced — or worthless — plans.</a:t>
            </a:r>
          </a:p>
          <a:p>
            <a:pPr fontAlgn="base">
              <a:spcBef>
                <a:spcPct val="0"/>
              </a:spcBef>
              <a:spcAft>
                <a:spcPct val="0"/>
              </a:spcAft>
            </a:pPr>
            <a:endParaRPr lang="en-US" sz="1600" dirty="0"/>
          </a:p>
          <a:p>
            <a:pPr fontAlgn="base">
              <a:spcBef>
                <a:spcPct val="0"/>
              </a:spcBef>
              <a:spcAft>
                <a:spcPct val="0"/>
              </a:spcAft>
            </a:pPr>
            <a:r>
              <a:rPr lang="en-US" sz="1600" dirty="0">
                <a:hlinkClick r:id="rId13"/>
              </a:rPr>
              <a:t>“Free” trial offers</a:t>
            </a:r>
            <a:r>
              <a:rPr lang="en-US" sz="1600" dirty="0"/>
              <a:t>. Some companies use free trials to sign you up for products — sometimes lots of products — which can cost you lots of money because they bill you every month until you cancel.</a:t>
            </a:r>
          </a:p>
        </p:txBody>
      </p:sp>
    </p:spTree>
    <p:extLst>
      <p:ext uri="{BB962C8B-B14F-4D97-AF65-F5344CB8AC3E}">
        <p14:creationId xmlns:p14="http://schemas.microsoft.com/office/powerpoint/2010/main" val="3119061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dirty="0"/>
              <a:t>Telephone Scams</a:t>
            </a:r>
          </a:p>
        </p:txBody>
      </p:sp>
      <p:sp>
        <p:nvSpPr>
          <p:cNvPr id="3" name="TextBox 2">
            <a:extLst>
              <a:ext uri="{FF2B5EF4-FFF2-40B4-BE49-F238E27FC236}">
                <a16:creationId xmlns:a16="http://schemas.microsoft.com/office/drawing/2014/main" id="{8F059149-BD73-4BCF-B871-EE0ECA42DBA7}"/>
              </a:ext>
            </a:extLst>
          </p:cNvPr>
          <p:cNvSpPr txBox="1"/>
          <p:nvPr/>
        </p:nvSpPr>
        <p:spPr>
          <a:xfrm>
            <a:off x="1044678" y="1430594"/>
            <a:ext cx="9397181" cy="5570756"/>
          </a:xfrm>
          <a:prstGeom prst="rect">
            <a:avLst/>
          </a:prstGeom>
          <a:noFill/>
        </p:spPr>
        <p:txBody>
          <a:bodyPr wrap="square" rtlCol="0">
            <a:spAutoFit/>
          </a:bodyPr>
          <a:lstStyle/>
          <a:p>
            <a:r>
              <a:rPr lang="en-US" sz="3600" b="1" dirty="0">
                <a:solidFill>
                  <a:schemeClr val="accent1">
                    <a:lumMod val="50000"/>
                    <a:lumOff val="50000"/>
                  </a:schemeClr>
                </a:solidFill>
              </a:rPr>
              <a:t>Don’t Say Yes Scam </a:t>
            </a:r>
          </a:p>
          <a:p>
            <a:endParaRPr lang="en-US" dirty="0"/>
          </a:p>
          <a:p>
            <a:r>
              <a:rPr lang="en-US" dirty="0">
                <a:hlinkClick r:id="rId3"/>
              </a:rPr>
              <a:t>https://youtu.be/VH6Oj8jhu40</a:t>
            </a:r>
            <a:endParaRPr lang="en-US" dirty="0"/>
          </a:p>
          <a:p>
            <a:endParaRPr lang="en-US" dirty="0"/>
          </a:p>
          <a:p>
            <a:endParaRPr lang="en-US" dirty="0"/>
          </a:p>
          <a:p>
            <a:endParaRPr lang="en-US" dirty="0"/>
          </a:p>
          <a:p>
            <a:r>
              <a:rPr lang="en-US" sz="3200" b="1" dirty="0">
                <a:solidFill>
                  <a:schemeClr val="accent1">
                    <a:lumMod val="50000"/>
                    <a:lumOff val="50000"/>
                  </a:schemeClr>
                </a:solidFill>
              </a:rPr>
              <a:t>We will Cancel your Student Visa Scam</a:t>
            </a:r>
          </a:p>
          <a:p>
            <a:endParaRPr lang="en-US" dirty="0"/>
          </a:p>
          <a:p>
            <a:endParaRPr lang="en-US" dirty="0"/>
          </a:p>
          <a:p>
            <a:endParaRPr lang="en-US" dirty="0"/>
          </a:p>
          <a:p>
            <a:r>
              <a:rPr lang="en-US" dirty="0">
                <a:hlinkClick r:id="rId4"/>
              </a:rPr>
              <a:t>https://youtu.be/qnXRZj9I9yA</a:t>
            </a: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78992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a:xfrm>
            <a:off x="838200" y="365125"/>
            <a:ext cx="10515600" cy="5794375"/>
          </a:xfrm>
        </p:spPr>
        <p:txBody>
          <a:bodyPr>
            <a:normAutofit/>
          </a:bodyPr>
          <a:lstStyle/>
          <a:p>
            <a:r>
              <a:rPr lang="en-US" sz="6000" b="1" dirty="0"/>
              <a:t>Internal Revenue Service Imposters</a:t>
            </a:r>
          </a:p>
        </p:txBody>
      </p:sp>
    </p:spTree>
    <p:extLst>
      <p:ext uri="{BB962C8B-B14F-4D97-AF65-F5344CB8AC3E}">
        <p14:creationId xmlns:p14="http://schemas.microsoft.com/office/powerpoint/2010/main" val="1140155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dirty="0"/>
              <a:t>Internal Revenue Service Imposters</a:t>
            </a:r>
          </a:p>
        </p:txBody>
      </p:sp>
      <p:sp>
        <p:nvSpPr>
          <p:cNvPr id="3" name="Content Placeholder 2">
            <a:extLst>
              <a:ext uri="{FF2B5EF4-FFF2-40B4-BE49-F238E27FC236}">
                <a16:creationId xmlns:a16="http://schemas.microsoft.com/office/drawing/2014/main" id="{4AC42223-9585-C74D-89FB-DEDD812CDE66}"/>
              </a:ext>
            </a:extLst>
          </p:cNvPr>
          <p:cNvSpPr>
            <a:spLocks noGrp="1"/>
          </p:cNvSpPr>
          <p:nvPr>
            <p:ph idx="1"/>
          </p:nvPr>
        </p:nvSpPr>
        <p:spPr/>
        <p:txBody>
          <a:bodyPr>
            <a:normAutofit fontScale="92500" lnSpcReduction="10000"/>
          </a:bodyPr>
          <a:lstStyle/>
          <a:p>
            <a:pPr marL="0" indent="0">
              <a:buNone/>
            </a:pPr>
            <a:r>
              <a:rPr lang="en-US" dirty="0"/>
              <a:t>The I.R.S. will not: </a:t>
            </a:r>
          </a:p>
          <a:p>
            <a:r>
              <a:rPr lang="en-US" dirty="0"/>
              <a:t>Call to demand immediate payment, nor call about taxes owed without first having mailed you a bill.</a:t>
            </a:r>
          </a:p>
          <a:p>
            <a:r>
              <a:rPr lang="en-US" dirty="0"/>
              <a:t>Demand that you pay taxes without giving you the opportunity to question or appeal the amount they say you owe.</a:t>
            </a:r>
          </a:p>
          <a:p>
            <a:r>
              <a:rPr lang="en-US" dirty="0"/>
              <a:t>Require you to use a specific payment method for your taxes, such as a prepaid debit card.</a:t>
            </a:r>
          </a:p>
          <a:p>
            <a:r>
              <a:rPr lang="en-US" dirty="0"/>
              <a:t>Ask for credit or debit card numbers over the phone.</a:t>
            </a:r>
          </a:p>
          <a:p>
            <a:r>
              <a:rPr lang="en-US" dirty="0"/>
              <a:t>Threaten to bring in local police or other law-enforcement groups to have you arrested for not paying.</a:t>
            </a:r>
          </a:p>
        </p:txBody>
      </p:sp>
    </p:spTree>
    <p:extLst>
      <p:ext uri="{BB962C8B-B14F-4D97-AF65-F5344CB8AC3E}">
        <p14:creationId xmlns:p14="http://schemas.microsoft.com/office/powerpoint/2010/main" val="448504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a:xfrm>
            <a:off x="838200" y="365125"/>
            <a:ext cx="10515600" cy="5794375"/>
          </a:xfrm>
        </p:spPr>
        <p:txBody>
          <a:bodyPr>
            <a:normAutofit/>
          </a:bodyPr>
          <a:lstStyle/>
          <a:p>
            <a:r>
              <a:rPr lang="en-US" sz="6000" b="1" dirty="0"/>
              <a:t>Measures You Can Take To Avoid Fraud</a:t>
            </a:r>
          </a:p>
        </p:txBody>
      </p:sp>
    </p:spTree>
    <p:extLst>
      <p:ext uri="{BB962C8B-B14F-4D97-AF65-F5344CB8AC3E}">
        <p14:creationId xmlns:p14="http://schemas.microsoft.com/office/powerpoint/2010/main" val="3316884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dirty="0"/>
              <a:t>Measures You Can Take To Avoid Fraud</a:t>
            </a:r>
          </a:p>
        </p:txBody>
      </p:sp>
      <p:sp>
        <p:nvSpPr>
          <p:cNvPr id="3" name="Content Placeholder 2">
            <a:extLst>
              <a:ext uri="{FF2B5EF4-FFF2-40B4-BE49-F238E27FC236}">
                <a16:creationId xmlns:a16="http://schemas.microsoft.com/office/drawing/2014/main" id="{4AC42223-9585-C74D-89FB-DEDD812CDE66}"/>
              </a:ext>
            </a:extLst>
          </p:cNvPr>
          <p:cNvSpPr>
            <a:spLocks noGrp="1"/>
          </p:cNvSpPr>
          <p:nvPr>
            <p:ph idx="1"/>
          </p:nvPr>
        </p:nvSpPr>
        <p:spPr/>
        <p:txBody>
          <a:bodyPr>
            <a:normAutofit fontScale="92500" lnSpcReduction="10000"/>
          </a:bodyPr>
          <a:lstStyle/>
          <a:p>
            <a:r>
              <a:rPr lang="en-US" dirty="0"/>
              <a:t>Do online searches (Reviews, Complaint, Scam, IRS call)</a:t>
            </a:r>
          </a:p>
          <a:p>
            <a:r>
              <a:rPr lang="en-US" dirty="0"/>
              <a:t>Don’t believe your caller ID (scammers are able to manipulate the number reported)</a:t>
            </a:r>
          </a:p>
          <a:p>
            <a:r>
              <a:rPr lang="en-US" dirty="0"/>
              <a:t>Don’t pay upfront for a promise</a:t>
            </a:r>
          </a:p>
          <a:p>
            <a:r>
              <a:rPr lang="en-US" dirty="0"/>
              <a:t>Consider how you pay</a:t>
            </a:r>
          </a:p>
          <a:p>
            <a:r>
              <a:rPr lang="en-US" dirty="0"/>
              <a:t>Talk to someone and ask questions</a:t>
            </a:r>
          </a:p>
          <a:p>
            <a:r>
              <a:rPr lang="en-US" dirty="0"/>
              <a:t>Hang up on </a:t>
            </a:r>
            <a:r>
              <a:rPr lang="en-US" dirty="0" err="1"/>
              <a:t>robo</a:t>
            </a:r>
            <a:r>
              <a:rPr lang="en-US" dirty="0"/>
              <a:t>-calls</a:t>
            </a:r>
          </a:p>
          <a:p>
            <a:r>
              <a:rPr lang="en-US" dirty="0"/>
              <a:t>Don’t deposit a check and wire money back</a:t>
            </a:r>
          </a:p>
          <a:p>
            <a:r>
              <a:rPr lang="en-US" dirty="0" err="1"/>
              <a:t>ftc.gov</a:t>
            </a:r>
            <a:r>
              <a:rPr lang="en-US" dirty="0"/>
              <a:t>/scams </a:t>
            </a:r>
          </a:p>
          <a:p>
            <a:endParaRPr lang="en-US" dirty="0"/>
          </a:p>
        </p:txBody>
      </p:sp>
    </p:spTree>
    <p:extLst>
      <p:ext uri="{BB962C8B-B14F-4D97-AF65-F5344CB8AC3E}">
        <p14:creationId xmlns:p14="http://schemas.microsoft.com/office/powerpoint/2010/main" val="224638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dirty="0"/>
              <a:t>What is a scam?</a:t>
            </a:r>
          </a:p>
        </p:txBody>
      </p:sp>
      <p:sp>
        <p:nvSpPr>
          <p:cNvPr id="3" name="Content Placeholder 2">
            <a:extLst>
              <a:ext uri="{FF2B5EF4-FFF2-40B4-BE49-F238E27FC236}">
                <a16:creationId xmlns:a16="http://schemas.microsoft.com/office/drawing/2014/main" id="{4AC42223-9585-C74D-89FB-DEDD812CDE66}"/>
              </a:ext>
            </a:extLst>
          </p:cNvPr>
          <p:cNvSpPr>
            <a:spLocks noGrp="1"/>
          </p:cNvSpPr>
          <p:nvPr>
            <p:ph idx="1"/>
          </p:nvPr>
        </p:nvSpPr>
        <p:spPr/>
        <p:txBody>
          <a:bodyPr/>
          <a:lstStyle/>
          <a:p>
            <a:pPr marL="0" indent="0">
              <a:buNone/>
            </a:pPr>
            <a:r>
              <a:rPr lang="en-US" dirty="0"/>
              <a:t>Obtaining money/personal information by using deception</a:t>
            </a:r>
            <a:br>
              <a:rPr lang="en-US" dirty="0"/>
            </a:br>
            <a:endParaRPr lang="en-US" dirty="0"/>
          </a:p>
          <a:p>
            <a:r>
              <a:rPr lang="en-US" dirty="0"/>
              <a:t>Fake personalities </a:t>
            </a:r>
          </a:p>
          <a:p>
            <a:r>
              <a:rPr lang="en-US" dirty="0"/>
              <a:t>Fake photos </a:t>
            </a:r>
          </a:p>
          <a:p>
            <a:r>
              <a:rPr lang="en-US" dirty="0"/>
              <a:t>Fake template letters</a:t>
            </a:r>
          </a:p>
          <a:p>
            <a:r>
              <a:rPr lang="en-US" dirty="0"/>
              <a:t>Forged documents </a:t>
            </a:r>
          </a:p>
          <a:p>
            <a:r>
              <a:rPr lang="en-US" dirty="0"/>
              <a:t>Non-existent phone numbers</a:t>
            </a:r>
          </a:p>
          <a:p>
            <a:r>
              <a:rPr lang="en-US" dirty="0"/>
              <a:t>Non-existent address</a:t>
            </a:r>
          </a:p>
        </p:txBody>
      </p:sp>
    </p:spTree>
    <p:extLst>
      <p:ext uri="{BB962C8B-B14F-4D97-AF65-F5344CB8AC3E}">
        <p14:creationId xmlns:p14="http://schemas.microsoft.com/office/powerpoint/2010/main" val="4175152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dirty="0"/>
              <a:t>Measures You Can Take To Avoid Fraud</a:t>
            </a:r>
          </a:p>
        </p:txBody>
      </p:sp>
      <p:sp>
        <p:nvSpPr>
          <p:cNvPr id="3" name="Content Placeholder 2">
            <a:extLst>
              <a:ext uri="{FF2B5EF4-FFF2-40B4-BE49-F238E27FC236}">
                <a16:creationId xmlns:a16="http://schemas.microsoft.com/office/drawing/2014/main" id="{4AC42223-9585-C74D-89FB-DEDD812CDE66}"/>
              </a:ext>
            </a:extLst>
          </p:cNvPr>
          <p:cNvSpPr>
            <a:spLocks noGrp="1"/>
          </p:cNvSpPr>
          <p:nvPr>
            <p:ph idx="1"/>
          </p:nvPr>
        </p:nvSpPr>
        <p:spPr/>
        <p:txBody>
          <a:bodyPr>
            <a:normAutofit/>
          </a:bodyPr>
          <a:lstStyle/>
          <a:p>
            <a:pPr marL="0" indent="0">
              <a:buNone/>
            </a:pPr>
            <a:r>
              <a:rPr lang="en-US" dirty="0"/>
              <a:t>Federal Trade Commission</a:t>
            </a:r>
          </a:p>
          <a:p>
            <a:pPr marL="0" indent="0">
              <a:buNone/>
            </a:pPr>
            <a:r>
              <a:rPr lang="en-US" dirty="0"/>
              <a:t>Bureau of Consumer Protection</a:t>
            </a:r>
          </a:p>
          <a:p>
            <a:pPr marL="0" indent="0">
              <a:buNone/>
            </a:pPr>
            <a:r>
              <a:rPr lang="en-US" dirty="0"/>
              <a:t>600 Pennsylvania Avenue NW</a:t>
            </a:r>
          </a:p>
          <a:p>
            <a:pPr marL="0" indent="0">
              <a:buNone/>
            </a:pPr>
            <a:r>
              <a:rPr lang="en-US" dirty="0"/>
              <a:t>Washington, DC 20580</a:t>
            </a:r>
          </a:p>
          <a:p>
            <a:pPr marL="0" indent="0">
              <a:buNone/>
            </a:pPr>
            <a:r>
              <a:rPr lang="en-US" dirty="0"/>
              <a:t>(877) 382-4357</a:t>
            </a:r>
          </a:p>
          <a:p>
            <a:pPr marL="0" indent="0">
              <a:buNone/>
            </a:pPr>
            <a:r>
              <a:rPr lang="en-US" dirty="0"/>
              <a:t>TTY: (866) 653-4261</a:t>
            </a:r>
          </a:p>
          <a:p>
            <a:pPr marL="0" indent="0">
              <a:buNone/>
            </a:pPr>
            <a:r>
              <a:rPr lang="en-US" dirty="0">
                <a:hlinkClick r:id="rId3"/>
              </a:rPr>
              <a:t>https://</a:t>
            </a:r>
            <a:r>
              <a:rPr lang="en-US" dirty="0" err="1">
                <a:hlinkClick r:id="rId3"/>
              </a:rPr>
              <a:t>www.consumer.ftc.gov</a:t>
            </a:r>
            <a:r>
              <a:rPr lang="en-US" dirty="0">
                <a:hlinkClick r:id="rId3"/>
              </a:rPr>
              <a:t>/</a:t>
            </a:r>
            <a:endParaRPr lang="en-US" dirty="0"/>
          </a:p>
        </p:txBody>
      </p:sp>
    </p:spTree>
    <p:extLst>
      <p:ext uri="{BB962C8B-B14F-4D97-AF65-F5344CB8AC3E}">
        <p14:creationId xmlns:p14="http://schemas.microsoft.com/office/powerpoint/2010/main" val="3583914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dirty="0"/>
              <a:t>Measures You Can Take To Avoid Fraud</a:t>
            </a:r>
          </a:p>
        </p:txBody>
      </p:sp>
      <p:sp>
        <p:nvSpPr>
          <p:cNvPr id="3" name="Content Placeholder 2">
            <a:extLst>
              <a:ext uri="{FF2B5EF4-FFF2-40B4-BE49-F238E27FC236}">
                <a16:creationId xmlns:a16="http://schemas.microsoft.com/office/drawing/2014/main" id="{4AC42223-9585-C74D-89FB-DEDD812CDE66}"/>
              </a:ext>
            </a:extLst>
          </p:cNvPr>
          <p:cNvSpPr>
            <a:spLocks noGrp="1"/>
          </p:cNvSpPr>
          <p:nvPr>
            <p:ph idx="1"/>
          </p:nvPr>
        </p:nvSpPr>
        <p:spPr/>
        <p:txBody>
          <a:bodyPr>
            <a:normAutofit/>
          </a:bodyPr>
          <a:lstStyle/>
          <a:p>
            <a:pPr marL="0" indent="0">
              <a:buNone/>
            </a:pPr>
            <a:r>
              <a:rPr lang="en-US" dirty="0"/>
              <a:t>Remember: Scammers will often try to rush you into a decision, offering you a limited “very attractive” opportunity. </a:t>
            </a:r>
          </a:p>
          <a:p>
            <a:pPr marL="0" indent="0">
              <a:buNone/>
            </a:pPr>
            <a:endParaRPr lang="en-US" dirty="0"/>
          </a:p>
        </p:txBody>
      </p:sp>
    </p:spTree>
    <p:extLst>
      <p:ext uri="{BB962C8B-B14F-4D97-AF65-F5344CB8AC3E}">
        <p14:creationId xmlns:p14="http://schemas.microsoft.com/office/powerpoint/2010/main" val="292695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dirty="0"/>
              <a:t>Protect Yourself:</a:t>
            </a:r>
          </a:p>
        </p:txBody>
      </p:sp>
      <p:sp>
        <p:nvSpPr>
          <p:cNvPr id="3" name="Content Placeholder 2">
            <a:extLst>
              <a:ext uri="{FF2B5EF4-FFF2-40B4-BE49-F238E27FC236}">
                <a16:creationId xmlns:a16="http://schemas.microsoft.com/office/drawing/2014/main" id="{4AC42223-9585-C74D-89FB-DEDD812CDE66}"/>
              </a:ext>
            </a:extLst>
          </p:cNvPr>
          <p:cNvSpPr>
            <a:spLocks noGrp="1"/>
          </p:cNvSpPr>
          <p:nvPr>
            <p:ph idx="1"/>
          </p:nvPr>
        </p:nvSpPr>
        <p:spPr/>
        <p:txBody>
          <a:bodyPr>
            <a:normAutofit/>
          </a:bodyPr>
          <a:lstStyle/>
          <a:p>
            <a:r>
              <a:rPr lang="en-US" dirty="0"/>
              <a:t>Be wary of messages or emails asking for passwords or other personal information</a:t>
            </a:r>
          </a:p>
          <a:p>
            <a:pPr lvl="1"/>
            <a:r>
              <a:rPr lang="en-US" dirty="0"/>
              <a:t>Most reputable businesses and organizations will not ask for this information via email</a:t>
            </a:r>
          </a:p>
          <a:p>
            <a:r>
              <a:rPr lang="en-US" dirty="0"/>
              <a:t>Never send passwords, bank account numbers or other private information in an email</a:t>
            </a:r>
          </a:p>
          <a:p>
            <a:pPr lvl="1"/>
            <a:r>
              <a:rPr lang="en-US" dirty="0"/>
              <a:t>Do not reply to requests for this information</a:t>
            </a:r>
          </a:p>
          <a:p>
            <a:pPr lvl="1"/>
            <a:r>
              <a:rPr lang="en-US" dirty="0"/>
              <a:t>Verify by contacting the company or individual, but do not use the contact information included in the message</a:t>
            </a:r>
          </a:p>
          <a:p>
            <a:endParaRPr lang="en-US" dirty="0"/>
          </a:p>
          <a:p>
            <a:pPr marL="0" indent="0">
              <a:buNone/>
            </a:pPr>
            <a:endParaRPr lang="en-US" dirty="0"/>
          </a:p>
        </p:txBody>
      </p:sp>
    </p:spTree>
    <p:extLst>
      <p:ext uri="{BB962C8B-B14F-4D97-AF65-F5344CB8AC3E}">
        <p14:creationId xmlns:p14="http://schemas.microsoft.com/office/powerpoint/2010/main" val="289162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dirty="0"/>
              <a:t>Protect Yourself:</a:t>
            </a:r>
          </a:p>
        </p:txBody>
      </p:sp>
      <p:sp>
        <p:nvSpPr>
          <p:cNvPr id="3" name="Content Placeholder 2">
            <a:extLst>
              <a:ext uri="{FF2B5EF4-FFF2-40B4-BE49-F238E27FC236}">
                <a16:creationId xmlns:a16="http://schemas.microsoft.com/office/drawing/2014/main" id="{4AC42223-9585-C74D-89FB-DEDD812CDE66}"/>
              </a:ext>
            </a:extLst>
          </p:cNvPr>
          <p:cNvSpPr>
            <a:spLocks noGrp="1"/>
          </p:cNvSpPr>
          <p:nvPr>
            <p:ph idx="1"/>
          </p:nvPr>
        </p:nvSpPr>
        <p:spPr/>
        <p:txBody>
          <a:bodyPr>
            <a:normAutofit/>
          </a:bodyPr>
          <a:lstStyle/>
          <a:p>
            <a:r>
              <a:rPr lang="en-US" dirty="0"/>
              <a:t>Since some scams are so well organized and convincing, and people behind them so difficult to catch, we need to always keep our guard up. Stay informed about the latest scamming strategies, and remember</a:t>
            </a:r>
          </a:p>
          <a:p>
            <a:r>
              <a:rPr lang="en-US" dirty="0"/>
              <a:t>If it sounds too good to be true, it probably is!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400496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3C7AEC1-4B8C-474A-82C2-21AB4878E2E1}"/>
              </a:ext>
            </a:extLst>
          </p:cNvPr>
          <p:cNvSpPr>
            <a:spLocks noGrp="1"/>
          </p:cNvSpPr>
          <p:nvPr>
            <p:ph type="title"/>
          </p:nvPr>
        </p:nvSpPr>
        <p:spPr/>
        <p:txBody>
          <a:bodyPr anchor="t" anchorCtr="0"/>
          <a:lstStyle/>
          <a:p>
            <a:r>
              <a:rPr lang="en-US" dirty="0"/>
              <a:t>Questions? </a:t>
            </a:r>
          </a:p>
        </p:txBody>
      </p:sp>
      <p:sp>
        <p:nvSpPr>
          <p:cNvPr id="4" name="TextBox 2">
            <a:extLst>
              <a:ext uri="{FF2B5EF4-FFF2-40B4-BE49-F238E27FC236}">
                <a16:creationId xmlns:a16="http://schemas.microsoft.com/office/drawing/2014/main" id="{9986194D-3BE7-F540-B1C4-7A362CB3128E}"/>
              </a:ext>
            </a:extLst>
          </p:cNvPr>
          <p:cNvSpPr txBox="1"/>
          <p:nvPr/>
        </p:nvSpPr>
        <p:spPr>
          <a:xfrm>
            <a:off x="3354333" y="4190828"/>
            <a:ext cx="3810980"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Department of Public Safety</a:t>
            </a:r>
          </a:p>
        </p:txBody>
      </p:sp>
    </p:spTree>
    <p:extLst>
      <p:ext uri="{BB962C8B-B14F-4D97-AF65-F5344CB8AC3E}">
        <p14:creationId xmlns:p14="http://schemas.microsoft.com/office/powerpoint/2010/main" val="280185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dirty="0"/>
              <a:t>Types of Scams</a:t>
            </a:r>
          </a:p>
        </p:txBody>
      </p:sp>
      <p:sp>
        <p:nvSpPr>
          <p:cNvPr id="3" name="Content Placeholder 2">
            <a:extLst>
              <a:ext uri="{FF2B5EF4-FFF2-40B4-BE49-F238E27FC236}">
                <a16:creationId xmlns:a16="http://schemas.microsoft.com/office/drawing/2014/main" id="{4AC42223-9585-C74D-89FB-DEDD812CDE66}"/>
              </a:ext>
            </a:extLst>
          </p:cNvPr>
          <p:cNvSpPr>
            <a:spLocks noGrp="1"/>
          </p:cNvSpPr>
          <p:nvPr>
            <p:ph idx="1"/>
          </p:nvPr>
        </p:nvSpPr>
        <p:spPr/>
        <p:txBody>
          <a:bodyPr>
            <a:normAutofit fontScale="77500" lnSpcReduction="20000"/>
          </a:bodyPr>
          <a:lstStyle/>
          <a:p>
            <a:pPr marL="285750" indent="-285750" fontAlgn="base">
              <a:spcBef>
                <a:spcPct val="0"/>
              </a:spcBef>
              <a:spcAft>
                <a:spcPct val="0"/>
              </a:spcAft>
            </a:pPr>
            <a:r>
              <a:rPr lang="en-US" u="sng" dirty="0">
                <a:solidFill>
                  <a:srgbClr val="0486C3"/>
                </a:solidFill>
                <a:hlinkClick r:id="rId3"/>
              </a:rPr>
              <a:t>Phishing email scams</a:t>
            </a:r>
            <a:br>
              <a:rPr lang="en-US" dirty="0">
                <a:solidFill>
                  <a:srgbClr val="333333"/>
                </a:solidFill>
              </a:rPr>
            </a:br>
            <a:endParaRPr lang="en-US" dirty="0">
              <a:solidFill>
                <a:srgbClr val="333333"/>
              </a:solidFill>
            </a:endParaRPr>
          </a:p>
          <a:p>
            <a:pPr marL="285750" indent="-285750" fontAlgn="base">
              <a:spcBef>
                <a:spcPct val="0"/>
              </a:spcBef>
              <a:spcAft>
                <a:spcPct val="0"/>
              </a:spcAft>
            </a:pPr>
            <a:r>
              <a:rPr lang="en-US" u="sng" dirty="0">
                <a:solidFill>
                  <a:srgbClr val="0486C3"/>
                </a:solidFill>
                <a:hlinkClick r:id="rId4"/>
              </a:rPr>
              <a:t>The Out of the Country Inheritance scam</a:t>
            </a:r>
            <a:br>
              <a:rPr lang="en-US" dirty="0">
                <a:solidFill>
                  <a:srgbClr val="333333"/>
                </a:solidFill>
              </a:rPr>
            </a:br>
            <a:endParaRPr lang="en-US" dirty="0">
              <a:solidFill>
                <a:srgbClr val="333333"/>
              </a:solidFill>
            </a:endParaRPr>
          </a:p>
          <a:p>
            <a:pPr marL="285750" indent="-285750" fontAlgn="base">
              <a:spcBef>
                <a:spcPct val="0"/>
              </a:spcBef>
              <a:spcAft>
                <a:spcPct val="0"/>
              </a:spcAft>
            </a:pPr>
            <a:r>
              <a:rPr lang="en-US" u="sng" dirty="0">
                <a:solidFill>
                  <a:srgbClr val="0486C3"/>
                </a:solidFill>
                <a:hlinkClick r:id="rId5"/>
              </a:rPr>
              <a:t>Greeting card scams</a:t>
            </a:r>
            <a:br>
              <a:rPr lang="en-US" dirty="0">
                <a:solidFill>
                  <a:srgbClr val="333333"/>
                </a:solidFill>
              </a:rPr>
            </a:br>
            <a:endParaRPr lang="en-US" dirty="0">
              <a:solidFill>
                <a:srgbClr val="333333"/>
              </a:solidFill>
            </a:endParaRPr>
          </a:p>
          <a:p>
            <a:pPr marL="285750" indent="-285750" fontAlgn="base">
              <a:spcBef>
                <a:spcPct val="0"/>
              </a:spcBef>
              <a:spcAft>
                <a:spcPct val="0"/>
              </a:spcAft>
            </a:pPr>
            <a:r>
              <a:rPr lang="en-US" u="sng" dirty="0">
                <a:solidFill>
                  <a:srgbClr val="0486C3"/>
                </a:solidFill>
                <a:hlinkClick r:id="rId6"/>
              </a:rPr>
              <a:t>Bank loan or credit card scam</a:t>
            </a:r>
            <a:br>
              <a:rPr lang="en-US" dirty="0">
                <a:solidFill>
                  <a:srgbClr val="333333"/>
                </a:solidFill>
              </a:rPr>
            </a:br>
            <a:endParaRPr lang="en-US" dirty="0">
              <a:solidFill>
                <a:srgbClr val="333333"/>
              </a:solidFill>
            </a:endParaRPr>
          </a:p>
          <a:p>
            <a:pPr marL="285750" indent="-285750" fontAlgn="base">
              <a:spcBef>
                <a:spcPct val="0"/>
              </a:spcBef>
              <a:spcAft>
                <a:spcPct val="0"/>
              </a:spcAft>
            </a:pPr>
            <a:r>
              <a:rPr lang="en-US" u="sng" dirty="0">
                <a:solidFill>
                  <a:srgbClr val="0486C3"/>
                </a:solidFill>
                <a:hlinkClick r:id="rId7"/>
              </a:rPr>
              <a:t>Lottery scam</a:t>
            </a:r>
            <a:br>
              <a:rPr lang="en-US" dirty="0">
                <a:solidFill>
                  <a:srgbClr val="333333"/>
                </a:solidFill>
              </a:rPr>
            </a:br>
            <a:endParaRPr lang="en-US" dirty="0">
              <a:solidFill>
                <a:srgbClr val="333333"/>
              </a:solidFill>
            </a:endParaRPr>
          </a:p>
          <a:p>
            <a:pPr marL="285750" indent="-285750" fontAlgn="base">
              <a:spcBef>
                <a:spcPct val="0"/>
              </a:spcBef>
              <a:spcAft>
                <a:spcPct val="0"/>
              </a:spcAft>
            </a:pPr>
            <a:r>
              <a:rPr lang="en-US" u="sng" dirty="0">
                <a:solidFill>
                  <a:srgbClr val="0486C3"/>
                </a:solidFill>
                <a:hlinkClick r:id="rId8"/>
              </a:rPr>
              <a:t>Hitman scam</a:t>
            </a:r>
            <a:br>
              <a:rPr lang="en-US" dirty="0">
                <a:solidFill>
                  <a:srgbClr val="333333"/>
                </a:solidFill>
              </a:rPr>
            </a:br>
            <a:endParaRPr lang="en-US" dirty="0">
              <a:solidFill>
                <a:srgbClr val="333333"/>
              </a:solidFill>
            </a:endParaRPr>
          </a:p>
          <a:p>
            <a:pPr marL="285750" indent="-285750" fontAlgn="base">
              <a:spcBef>
                <a:spcPct val="0"/>
              </a:spcBef>
              <a:spcAft>
                <a:spcPct val="0"/>
              </a:spcAft>
            </a:pPr>
            <a:r>
              <a:rPr lang="en-US" u="sng" dirty="0">
                <a:solidFill>
                  <a:srgbClr val="0486C3"/>
                </a:solidFill>
                <a:hlinkClick r:id="rId9"/>
              </a:rPr>
              <a:t>Romance scams</a:t>
            </a:r>
            <a:br>
              <a:rPr lang="en-US" dirty="0">
                <a:solidFill>
                  <a:srgbClr val="333333"/>
                </a:solidFill>
              </a:rPr>
            </a:br>
            <a:endParaRPr lang="en-US" dirty="0">
              <a:solidFill>
                <a:srgbClr val="333333"/>
              </a:solidFill>
            </a:endParaRPr>
          </a:p>
          <a:p>
            <a:pPr marL="285750" indent="-285750" fontAlgn="base">
              <a:spcBef>
                <a:spcPct val="0"/>
              </a:spcBef>
              <a:spcAft>
                <a:spcPct val="0"/>
              </a:spcAft>
            </a:pPr>
            <a:r>
              <a:rPr lang="en-US" u="sng" dirty="0">
                <a:solidFill>
                  <a:srgbClr val="0486C3"/>
                </a:solidFill>
                <a:hlinkClick r:id="rId10"/>
              </a:rPr>
              <a:t>Fake antivirus software</a:t>
            </a:r>
            <a:br>
              <a:rPr lang="en-US" dirty="0">
                <a:solidFill>
                  <a:srgbClr val="333333"/>
                </a:solidFill>
              </a:rPr>
            </a:br>
            <a:endParaRPr lang="en-US" dirty="0">
              <a:solidFill>
                <a:srgbClr val="333333"/>
              </a:solidFill>
            </a:endParaRPr>
          </a:p>
          <a:p>
            <a:pPr marL="285750" indent="-285750" fontAlgn="base">
              <a:spcBef>
                <a:spcPct val="0"/>
              </a:spcBef>
              <a:spcAft>
                <a:spcPct val="0"/>
              </a:spcAft>
            </a:pPr>
            <a:r>
              <a:rPr lang="en-US" u="sng" dirty="0">
                <a:solidFill>
                  <a:srgbClr val="0486C3"/>
                </a:solidFill>
                <a:hlinkClick r:id="rId11"/>
              </a:rPr>
              <a:t>Facebook impersonation scam (hijacked profile scam)</a:t>
            </a:r>
            <a:br>
              <a:rPr lang="en-US" dirty="0">
                <a:solidFill>
                  <a:srgbClr val="333333"/>
                </a:solidFill>
              </a:rPr>
            </a:br>
            <a:endParaRPr lang="en-US" dirty="0">
              <a:solidFill>
                <a:srgbClr val="333333"/>
              </a:solidFill>
            </a:endParaRPr>
          </a:p>
        </p:txBody>
      </p:sp>
    </p:spTree>
    <p:extLst>
      <p:ext uri="{BB962C8B-B14F-4D97-AF65-F5344CB8AC3E}">
        <p14:creationId xmlns:p14="http://schemas.microsoft.com/office/powerpoint/2010/main" val="2704144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dirty="0"/>
              <a:t>Types of Scams</a:t>
            </a:r>
          </a:p>
        </p:txBody>
      </p:sp>
      <p:sp>
        <p:nvSpPr>
          <p:cNvPr id="3" name="Content Placeholder 2">
            <a:extLst>
              <a:ext uri="{FF2B5EF4-FFF2-40B4-BE49-F238E27FC236}">
                <a16:creationId xmlns:a16="http://schemas.microsoft.com/office/drawing/2014/main" id="{4AC42223-9585-C74D-89FB-DEDD812CDE66}"/>
              </a:ext>
            </a:extLst>
          </p:cNvPr>
          <p:cNvSpPr>
            <a:spLocks noGrp="1"/>
          </p:cNvSpPr>
          <p:nvPr>
            <p:ph idx="1"/>
          </p:nvPr>
        </p:nvSpPr>
        <p:spPr/>
        <p:txBody>
          <a:bodyPr>
            <a:normAutofit fontScale="85000" lnSpcReduction="20000"/>
          </a:bodyPr>
          <a:lstStyle/>
          <a:p>
            <a:pPr marL="285750" indent="-285750" fontAlgn="base">
              <a:spcBef>
                <a:spcPct val="0"/>
              </a:spcBef>
              <a:spcAft>
                <a:spcPct val="0"/>
              </a:spcAft>
            </a:pPr>
            <a:r>
              <a:rPr lang="en-US" u="sng" dirty="0">
                <a:solidFill>
                  <a:srgbClr val="0E5C89"/>
                </a:solidFill>
                <a:hlinkClick r:id="rId3"/>
              </a:rPr>
              <a:t>Make money fast scams (Economic scams)</a:t>
            </a:r>
            <a:br>
              <a:rPr lang="en-US" dirty="0">
                <a:solidFill>
                  <a:srgbClr val="333333"/>
                </a:solidFill>
              </a:rPr>
            </a:br>
            <a:endParaRPr lang="en-US" dirty="0">
              <a:solidFill>
                <a:srgbClr val="333333"/>
              </a:solidFill>
            </a:endParaRPr>
          </a:p>
          <a:p>
            <a:pPr marL="285750" indent="-285750" fontAlgn="base">
              <a:spcBef>
                <a:spcPct val="0"/>
              </a:spcBef>
              <a:spcAft>
                <a:spcPct val="0"/>
              </a:spcAft>
            </a:pPr>
            <a:r>
              <a:rPr lang="en-US" u="sng" dirty="0">
                <a:solidFill>
                  <a:srgbClr val="0486C3"/>
                </a:solidFill>
                <a:hlinkClick r:id="rId4"/>
              </a:rPr>
              <a:t>Travel scams</a:t>
            </a:r>
            <a:br>
              <a:rPr lang="en-US" dirty="0">
                <a:solidFill>
                  <a:srgbClr val="333333"/>
                </a:solidFill>
              </a:rPr>
            </a:br>
            <a:endParaRPr lang="en-US" dirty="0">
              <a:solidFill>
                <a:srgbClr val="333333"/>
              </a:solidFill>
            </a:endParaRPr>
          </a:p>
          <a:p>
            <a:pPr marL="285750" indent="-285750" fontAlgn="base">
              <a:spcBef>
                <a:spcPct val="0"/>
              </a:spcBef>
              <a:spcAft>
                <a:spcPct val="0"/>
              </a:spcAft>
            </a:pPr>
            <a:r>
              <a:rPr lang="en-US" u="sng" dirty="0">
                <a:solidFill>
                  <a:srgbClr val="0486C3"/>
                </a:solidFill>
                <a:hlinkClick r:id="rId5"/>
              </a:rPr>
              <a:t>Bitcoin scams</a:t>
            </a:r>
            <a:br>
              <a:rPr lang="en-US" dirty="0">
                <a:solidFill>
                  <a:srgbClr val="333333"/>
                </a:solidFill>
              </a:rPr>
            </a:br>
            <a:endParaRPr lang="en-US" dirty="0">
              <a:solidFill>
                <a:srgbClr val="333333"/>
              </a:solidFill>
            </a:endParaRPr>
          </a:p>
          <a:p>
            <a:pPr marL="285750" indent="-285750" fontAlgn="base">
              <a:spcBef>
                <a:spcPct val="0"/>
              </a:spcBef>
              <a:spcAft>
                <a:spcPct val="0"/>
              </a:spcAft>
            </a:pPr>
            <a:r>
              <a:rPr lang="en-US" u="sng" dirty="0">
                <a:solidFill>
                  <a:srgbClr val="0486C3"/>
                </a:solidFill>
                <a:hlinkClick r:id="rId6"/>
              </a:rPr>
              <a:t>Fake news scam</a:t>
            </a:r>
            <a:br>
              <a:rPr lang="en-US" dirty="0">
                <a:solidFill>
                  <a:srgbClr val="333333"/>
                </a:solidFill>
              </a:rPr>
            </a:br>
            <a:endParaRPr lang="en-US" dirty="0">
              <a:solidFill>
                <a:srgbClr val="333333"/>
              </a:solidFill>
            </a:endParaRPr>
          </a:p>
          <a:p>
            <a:pPr marL="285750" indent="-285750" fontAlgn="base">
              <a:spcBef>
                <a:spcPct val="0"/>
              </a:spcBef>
              <a:spcAft>
                <a:spcPct val="0"/>
              </a:spcAft>
            </a:pPr>
            <a:r>
              <a:rPr lang="en-US" u="sng" dirty="0">
                <a:solidFill>
                  <a:srgbClr val="0486C3"/>
                </a:solidFill>
                <a:hlinkClick r:id="rId7"/>
              </a:rPr>
              <a:t>Fake shopping websites</a:t>
            </a:r>
            <a:br>
              <a:rPr lang="en-US" dirty="0">
                <a:solidFill>
                  <a:srgbClr val="333333"/>
                </a:solidFill>
              </a:rPr>
            </a:br>
            <a:endParaRPr lang="en-US" dirty="0">
              <a:solidFill>
                <a:srgbClr val="333333"/>
              </a:solidFill>
            </a:endParaRPr>
          </a:p>
          <a:p>
            <a:pPr marL="285750" indent="-285750" fontAlgn="base">
              <a:spcBef>
                <a:spcPct val="0"/>
              </a:spcBef>
              <a:spcAft>
                <a:spcPct val="0"/>
              </a:spcAft>
            </a:pPr>
            <a:r>
              <a:rPr lang="en-US" u="sng" dirty="0">
                <a:solidFill>
                  <a:srgbClr val="0486C3"/>
                </a:solidFill>
                <a:hlinkClick r:id="rId8"/>
              </a:rPr>
              <a:t>Loyalty points phishing scam</a:t>
            </a:r>
            <a:br>
              <a:rPr lang="en-US" dirty="0">
                <a:solidFill>
                  <a:srgbClr val="333333"/>
                </a:solidFill>
              </a:rPr>
            </a:br>
            <a:endParaRPr lang="en-US" dirty="0">
              <a:solidFill>
                <a:srgbClr val="333333"/>
              </a:solidFill>
            </a:endParaRPr>
          </a:p>
          <a:p>
            <a:pPr marL="285750" indent="-285750" fontAlgn="base">
              <a:spcBef>
                <a:spcPct val="0"/>
              </a:spcBef>
              <a:spcAft>
                <a:spcPct val="0"/>
              </a:spcAft>
            </a:pPr>
            <a:r>
              <a:rPr lang="en-US" u="sng" dirty="0">
                <a:solidFill>
                  <a:srgbClr val="0486C3"/>
                </a:solidFill>
                <a:hlinkClick r:id="rId9"/>
              </a:rPr>
              <a:t>Job offer scams</a:t>
            </a:r>
            <a:br>
              <a:rPr lang="en-US" dirty="0">
                <a:solidFill>
                  <a:srgbClr val="333333"/>
                </a:solidFill>
              </a:rPr>
            </a:br>
            <a:endParaRPr lang="en-US" dirty="0">
              <a:solidFill>
                <a:srgbClr val="333333"/>
              </a:solidFill>
            </a:endParaRPr>
          </a:p>
          <a:p>
            <a:pPr marL="285750" indent="-285750" fontAlgn="base">
              <a:spcBef>
                <a:spcPct val="0"/>
              </a:spcBef>
              <a:spcAft>
                <a:spcPct val="0"/>
              </a:spcAft>
            </a:pPr>
            <a:r>
              <a:rPr lang="en-US" u="sng" dirty="0">
                <a:solidFill>
                  <a:srgbClr val="0486C3"/>
                </a:solidFill>
                <a:hlinkClick r:id="rId10"/>
              </a:rPr>
              <a:t>SMS Scamming(Smashing)</a:t>
            </a:r>
            <a:endParaRPr lang="en-US" u="sng" dirty="0">
              <a:solidFill>
                <a:srgbClr val="0486C3"/>
              </a:solidFill>
            </a:endParaRPr>
          </a:p>
          <a:p>
            <a:pPr marL="0" indent="0" fontAlgn="base">
              <a:spcBef>
                <a:spcPct val="0"/>
              </a:spcBef>
              <a:spcAft>
                <a:spcPct val="0"/>
              </a:spcAft>
              <a:buNone/>
            </a:pPr>
            <a:endParaRPr lang="en-US" dirty="0">
              <a:solidFill>
                <a:srgbClr val="333333"/>
              </a:solidFill>
            </a:endParaRPr>
          </a:p>
        </p:txBody>
      </p:sp>
    </p:spTree>
    <p:extLst>
      <p:ext uri="{BB962C8B-B14F-4D97-AF65-F5344CB8AC3E}">
        <p14:creationId xmlns:p14="http://schemas.microsoft.com/office/powerpoint/2010/main" val="676200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a:xfrm>
            <a:off x="838200" y="365125"/>
            <a:ext cx="10515600" cy="5794375"/>
          </a:xfrm>
        </p:spPr>
        <p:txBody>
          <a:bodyPr>
            <a:normAutofit/>
          </a:bodyPr>
          <a:lstStyle/>
          <a:p>
            <a:r>
              <a:rPr lang="en-US" sz="6000" b="1" dirty="0"/>
              <a:t>Email Scams</a:t>
            </a:r>
            <a:endParaRPr lang="en-US" dirty="0"/>
          </a:p>
        </p:txBody>
      </p:sp>
    </p:spTree>
    <p:extLst>
      <p:ext uri="{BB962C8B-B14F-4D97-AF65-F5344CB8AC3E}">
        <p14:creationId xmlns:p14="http://schemas.microsoft.com/office/powerpoint/2010/main" val="1865791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dirty="0"/>
              <a:t>Email Scams</a:t>
            </a:r>
          </a:p>
        </p:txBody>
      </p:sp>
      <p:sp>
        <p:nvSpPr>
          <p:cNvPr id="3" name="Content Placeholder 2">
            <a:extLst>
              <a:ext uri="{FF2B5EF4-FFF2-40B4-BE49-F238E27FC236}">
                <a16:creationId xmlns:a16="http://schemas.microsoft.com/office/drawing/2014/main" id="{4AC42223-9585-C74D-89FB-DEDD812CDE66}"/>
              </a:ext>
            </a:extLst>
          </p:cNvPr>
          <p:cNvSpPr>
            <a:spLocks noGrp="1"/>
          </p:cNvSpPr>
          <p:nvPr>
            <p:ph idx="1"/>
          </p:nvPr>
        </p:nvSpPr>
        <p:spPr/>
        <p:txBody>
          <a:bodyPr>
            <a:normAutofit/>
          </a:bodyPr>
          <a:lstStyle/>
          <a:p>
            <a:r>
              <a:rPr lang="en-US" dirty="0"/>
              <a:t>Receive an email</a:t>
            </a:r>
          </a:p>
          <a:p>
            <a:r>
              <a:rPr lang="en-US" dirty="0"/>
              <a:t>Individual needs to launder money</a:t>
            </a:r>
          </a:p>
          <a:p>
            <a:r>
              <a:rPr lang="en-US" dirty="0"/>
              <a:t>Offers to make you rich</a:t>
            </a:r>
          </a:p>
          <a:p>
            <a:r>
              <a:rPr lang="en-US" dirty="0"/>
              <a:t>Requires upfront fees</a:t>
            </a:r>
          </a:p>
          <a:p>
            <a:r>
              <a:rPr lang="en-US" dirty="0"/>
              <a:t>Sometimes, more than money is lost</a:t>
            </a:r>
          </a:p>
          <a:p>
            <a:r>
              <a:rPr lang="en-US" dirty="0"/>
              <a:t>Often perpetrated from other countries</a:t>
            </a:r>
          </a:p>
        </p:txBody>
      </p:sp>
    </p:spTree>
    <p:extLst>
      <p:ext uri="{BB962C8B-B14F-4D97-AF65-F5344CB8AC3E}">
        <p14:creationId xmlns:p14="http://schemas.microsoft.com/office/powerpoint/2010/main" val="227699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dirty="0"/>
              <a:t>Email Scams</a:t>
            </a:r>
          </a:p>
        </p:txBody>
      </p:sp>
      <p:pic>
        <p:nvPicPr>
          <p:cNvPr id="6" name="Picture 5">
            <a:extLst>
              <a:ext uri="{FF2B5EF4-FFF2-40B4-BE49-F238E27FC236}">
                <a16:creationId xmlns:a16="http://schemas.microsoft.com/office/drawing/2014/main" id="{997ED546-8552-2244-A62E-8E0780B93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9321" y="539539"/>
            <a:ext cx="7417837" cy="5778922"/>
          </a:xfrm>
          <a:prstGeom prst="rect">
            <a:avLst/>
          </a:prstGeom>
        </p:spPr>
      </p:pic>
    </p:spTree>
    <p:extLst>
      <p:ext uri="{BB962C8B-B14F-4D97-AF65-F5344CB8AC3E}">
        <p14:creationId xmlns:p14="http://schemas.microsoft.com/office/powerpoint/2010/main" val="190764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dirty="0"/>
              <a:t>Email Scams</a:t>
            </a:r>
          </a:p>
        </p:txBody>
      </p:sp>
      <p:pic>
        <p:nvPicPr>
          <p:cNvPr id="4" name="Picture 3">
            <a:extLst>
              <a:ext uri="{FF2B5EF4-FFF2-40B4-BE49-F238E27FC236}">
                <a16:creationId xmlns:a16="http://schemas.microsoft.com/office/drawing/2014/main" id="{B66C88EC-F040-424B-B46B-7D3158AA6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0352" y="669924"/>
            <a:ext cx="7287208" cy="5518151"/>
          </a:xfrm>
          <a:prstGeom prst="rect">
            <a:avLst/>
          </a:prstGeom>
        </p:spPr>
      </p:pic>
    </p:spTree>
    <p:extLst>
      <p:ext uri="{BB962C8B-B14F-4D97-AF65-F5344CB8AC3E}">
        <p14:creationId xmlns:p14="http://schemas.microsoft.com/office/powerpoint/2010/main" val="368003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dirty="0"/>
              <a:t>Email Scams</a:t>
            </a:r>
          </a:p>
        </p:txBody>
      </p:sp>
      <p:pic>
        <p:nvPicPr>
          <p:cNvPr id="5" name="Picture 4">
            <a:extLst>
              <a:ext uri="{FF2B5EF4-FFF2-40B4-BE49-F238E27FC236}">
                <a16:creationId xmlns:a16="http://schemas.microsoft.com/office/drawing/2014/main" id="{ADB5D1F1-DA1F-A14E-BDD8-959B5B5D2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006" y="691404"/>
            <a:ext cx="6929538" cy="5475191"/>
          </a:xfrm>
          <a:prstGeom prst="rect">
            <a:avLst/>
          </a:prstGeom>
        </p:spPr>
      </p:pic>
    </p:spTree>
    <p:extLst>
      <p:ext uri="{BB962C8B-B14F-4D97-AF65-F5344CB8AC3E}">
        <p14:creationId xmlns:p14="http://schemas.microsoft.com/office/powerpoint/2010/main" val="4243550790"/>
      </p:ext>
    </p:extLst>
  </p:cSld>
  <p:clrMapOvr>
    <a:masterClrMapping/>
  </p:clrMapOvr>
</p:sld>
</file>

<file path=ppt/theme/theme1.xml><?xml version="1.0" encoding="utf-8"?>
<a:theme xmlns:a="http://schemas.openxmlformats.org/drawingml/2006/main" name="Office Theme">
  <a:themeElements>
    <a:clrScheme name="Syracuse University Color Palette">
      <a:dk1>
        <a:srgbClr val="3F403F"/>
      </a:dk1>
      <a:lt1>
        <a:srgbClr val="FFFFFF"/>
      </a:lt1>
      <a:dk2>
        <a:srgbClr val="F76900"/>
      </a:dk2>
      <a:lt2>
        <a:srgbClr val="ADB3B8"/>
      </a:lt2>
      <a:accent1>
        <a:srgbClr val="000E54"/>
      </a:accent1>
      <a:accent2>
        <a:srgbClr val="FF431B"/>
      </a:accent2>
      <a:accent3>
        <a:srgbClr val="FF8E00"/>
      </a:accent3>
      <a:accent4>
        <a:srgbClr val="203299"/>
      </a:accent4>
      <a:accent5>
        <a:srgbClr val="2B72D7"/>
      </a:accent5>
      <a:accent6>
        <a:srgbClr val="F76900"/>
      </a:accent6>
      <a:hlink>
        <a:srgbClr val="D74100"/>
      </a:hlink>
      <a:folHlink>
        <a:srgbClr val="D7410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8601</TotalTime>
  <Words>873</Words>
  <Application>Microsoft Office PowerPoint</Application>
  <PresentationFormat>Widescreen</PresentationFormat>
  <Paragraphs>143</Paragraphs>
  <Slides>24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Georgia</vt:lpstr>
      <vt:lpstr>System Font Regular</vt:lpstr>
      <vt:lpstr>Verdana</vt:lpstr>
      <vt:lpstr>Wingdings</vt:lpstr>
      <vt:lpstr>Office Theme</vt:lpstr>
      <vt:lpstr>Scam Alert</vt:lpstr>
      <vt:lpstr>What is a scam?</vt:lpstr>
      <vt:lpstr>Types of Scams</vt:lpstr>
      <vt:lpstr>Types of Scams</vt:lpstr>
      <vt:lpstr>Email Scams</vt:lpstr>
      <vt:lpstr>Email Scams</vt:lpstr>
      <vt:lpstr>Email Scams</vt:lpstr>
      <vt:lpstr>Email Scams</vt:lpstr>
      <vt:lpstr>Email Scams</vt:lpstr>
      <vt:lpstr>Postal Mail / Check Fraud</vt:lpstr>
      <vt:lpstr>Postal Mail / Check Fraud</vt:lpstr>
      <vt:lpstr>Postal Mail / Check Fraud</vt:lpstr>
      <vt:lpstr>Telephone Scams</vt:lpstr>
      <vt:lpstr>Telephone Scam</vt:lpstr>
      <vt:lpstr>Telephone Scams</vt:lpstr>
      <vt:lpstr>Internal Revenue Service Imposters</vt:lpstr>
      <vt:lpstr>Internal Revenue Service Imposters</vt:lpstr>
      <vt:lpstr>Measures You Can Take To Avoid Fraud</vt:lpstr>
      <vt:lpstr>Measures You Can Take To Avoid Fraud</vt:lpstr>
      <vt:lpstr>Measures You Can Take To Avoid Fraud</vt:lpstr>
      <vt:lpstr>Measures You Can Take To Avoid Fraud</vt:lpstr>
      <vt:lpstr>Protect Yourself:</vt:lpstr>
      <vt:lpstr>Protect Yourself:</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Hubert De La Vega</dc:creator>
  <cp:lastModifiedBy>George E Wazen</cp:lastModifiedBy>
  <cp:revision>147</cp:revision>
  <dcterms:created xsi:type="dcterms:W3CDTF">2019-07-05T14:23:44Z</dcterms:created>
  <dcterms:modified xsi:type="dcterms:W3CDTF">2021-07-13T16:54:47Z</dcterms:modified>
</cp:coreProperties>
</file>