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268" r:id="rId5"/>
    <p:sldId id="320" r:id="rId6"/>
    <p:sldId id="318" r:id="rId7"/>
    <p:sldId id="319" r:id="rId8"/>
    <p:sldId id="325" r:id="rId9"/>
    <p:sldId id="290" r:id="rId10"/>
    <p:sldId id="321" r:id="rId11"/>
    <p:sldId id="322" r:id="rId12"/>
    <p:sldId id="286" r:id="rId13"/>
    <p:sldId id="300" r:id="rId14"/>
    <p:sldId id="296" r:id="rId15"/>
    <p:sldId id="334" r:id="rId16"/>
    <p:sldId id="338" r:id="rId17"/>
    <p:sldId id="339" r:id="rId18"/>
    <p:sldId id="340" r:id="rId19"/>
    <p:sldId id="341" r:id="rId20"/>
    <p:sldId id="342" r:id="rId21"/>
    <p:sldId id="343" r:id="rId22"/>
    <p:sldId id="344" r:id="rId23"/>
    <p:sldId id="345" r:id="rId24"/>
    <p:sldId id="346" r:id="rId25"/>
    <p:sldId id="293" r:id="rId26"/>
    <p:sldId id="294" r:id="rId27"/>
    <p:sldId id="323" r:id="rId28"/>
    <p:sldId id="302" r:id="rId29"/>
    <p:sldId id="327" r:id="rId30"/>
    <p:sldId id="336" r:id="rId31"/>
    <p:sldId id="328" r:id="rId32"/>
    <p:sldId id="329" r:id="rId33"/>
    <p:sldId id="330" r:id="rId34"/>
    <p:sldId id="335" r:id="rId35"/>
    <p:sldId id="332" r:id="rId36"/>
    <p:sldId id="333" r:id="rId37"/>
    <p:sldId id="331" r:id="rId38"/>
    <p:sldId id="337" r:id="rId39"/>
    <p:sldId id="308" r:id="rId40"/>
    <p:sldId id="310" r:id="rId41"/>
    <p:sldId id="314" r:id="rId42"/>
    <p:sldId id="312" r:id="rId43"/>
    <p:sldId id="313" r:id="rId44"/>
    <p:sldId id="295" r:id="rId45"/>
    <p:sldId id="326" r:id="rId46"/>
    <p:sldId id="317" r:id="rId47"/>
    <p:sldId id="292" r:id="rId4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L Goode" initials="MLG" lastIdx="12" clrIdx="0">
    <p:extLst>
      <p:ext uri="{19B8F6BF-5375-455C-9EA6-DF929625EA0E}">
        <p15:presenceInfo xmlns:p15="http://schemas.microsoft.com/office/powerpoint/2012/main" userId="S-1-5-21-3013702657-1617284395-3241962471-253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3E3D3C"/>
    <a:srgbClr val="D44500"/>
    <a:srgbClr val="6F777D"/>
    <a:srgbClr val="E8E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A7C0F-BB74-598A-0D70-4FE7EB277111}" v="2381" dt="2021-07-07T17:59:30.809"/>
    <p1510:client id="{223408AD-DC74-4AFD-A2D6-D801DBEE8305}" v="8" dt="2021-06-30T14:12:50.103"/>
    <p1510:client id="{28592ACC-F346-72A2-3C4F-DCE88D1D6A56}" v="389" dt="2021-07-08T11:52:45.590"/>
    <p1510:client id="{41D5A7DC-B9CB-40C1-9D20-1ECCADB15283}" v="1631" dt="2021-07-08T15:52:09.891"/>
    <p1510:client id="{44762273-B58C-4A1F-8BE6-5A1AE0813C42}" v="26" dt="2021-07-08T21:06:20.721"/>
    <p1510:client id="{4D16B64A-FD76-E9E1-6818-3E1E2C40DD61}" v="82" dt="2021-07-07T17:05:12.275"/>
    <p1510:client id="{549C1186-E3DD-4BB7-97EF-61034B8C96D1}" v="5" dt="2021-02-20T04:53:34.831"/>
    <p1510:client id="{59EACD77-7E88-4B3D-8828-A8B05F9ECB6D}" v="21" dt="2021-06-30T14:29:50.761"/>
    <p1510:client id="{73C4D8FC-CD31-127D-FEDA-CBC6CB9246A2}" v="11" dt="2021-02-15T20:12:20.005"/>
    <p1510:client id="{7A882B67-6840-194F-9020-F18692F62B86}" v="501" dt="2021-02-02T19:15:38.084"/>
    <p1510:client id="{8092D965-5D76-4112-83DD-E2535BF19064}" v="143" dt="2021-02-20T05:15:15.241"/>
    <p1510:client id="{834A795D-1058-485F-9058-8AACE499C761}" v="12" dt="2021-06-30T16:37:08.083"/>
    <p1510:client id="{9B67B5C0-4B72-BA0C-2787-A0BB88B19029}" v="103" dt="2021-07-02T15:13:08.956"/>
    <p1510:client id="{B49A806C-CA6B-4B03-B643-73253D9234EF}" v="263" dt="2021-06-30T13:43:25.899"/>
    <p1510:client id="{B739E329-BD0B-4E01-81DD-CC5EC0EA8061}" v="283" dt="2021-07-07T19:02:47.930"/>
    <p1510:client id="{DC4B9D61-AC50-40B7-9A22-F79BA615E69B}" v="1" dt="2021-07-06T14:57:02.672"/>
    <p1510:client id="{E0BD6B5D-1271-4D04-98E1-FD6883117C13}" v="27" dt="2021-02-15T20:00:44.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2A200-8CF8-4597-9C48-70CF7237608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54A945F9-0B29-4FEB-8ACB-BE2296D062A0}">
      <dgm:prSet/>
      <dgm:spPr/>
      <dgm:t>
        <a:bodyPr/>
        <a:lstStyle/>
        <a:p>
          <a:pPr>
            <a:defRPr cap="all"/>
          </a:pPr>
          <a:r>
            <a:rPr lang="en-US"/>
            <a:t>Wash your hands frequently.</a:t>
          </a:r>
        </a:p>
      </dgm:t>
    </dgm:pt>
    <dgm:pt modelId="{B47B0A38-2B2A-479F-BBBA-152FD789BCA2}" type="parTrans" cxnId="{352FC0BF-35BA-49AE-8828-47C2C30E562F}">
      <dgm:prSet/>
      <dgm:spPr/>
      <dgm:t>
        <a:bodyPr/>
        <a:lstStyle/>
        <a:p>
          <a:endParaRPr lang="en-US"/>
        </a:p>
      </dgm:t>
    </dgm:pt>
    <dgm:pt modelId="{E432279D-EE43-4AF9-964D-6B7410E1A204}" type="sibTrans" cxnId="{352FC0BF-35BA-49AE-8828-47C2C30E562F}">
      <dgm:prSet/>
      <dgm:spPr/>
      <dgm:t>
        <a:bodyPr/>
        <a:lstStyle/>
        <a:p>
          <a:endParaRPr lang="en-US"/>
        </a:p>
      </dgm:t>
    </dgm:pt>
    <dgm:pt modelId="{64A04E37-DDD6-408A-BEAA-30BAFD899DE8}">
      <dgm:prSet/>
      <dgm:spPr/>
      <dgm:t>
        <a:bodyPr/>
        <a:lstStyle/>
        <a:p>
          <a:pPr>
            <a:defRPr cap="all"/>
          </a:pPr>
          <a:r>
            <a:rPr lang="en-US"/>
            <a:t>Eat well, drink plenty of fluids and get enough sleep.</a:t>
          </a:r>
        </a:p>
      </dgm:t>
    </dgm:pt>
    <dgm:pt modelId="{61BB4AED-BCD9-4ABC-AB0C-A5ABD78EDE19}" type="parTrans" cxnId="{57EE2E9A-AC1C-490A-8611-0FF6CA2B1FCE}">
      <dgm:prSet/>
      <dgm:spPr/>
      <dgm:t>
        <a:bodyPr/>
        <a:lstStyle/>
        <a:p>
          <a:endParaRPr lang="en-US"/>
        </a:p>
      </dgm:t>
    </dgm:pt>
    <dgm:pt modelId="{0F639952-964C-4E6D-81D9-03AAE4426AB8}" type="sibTrans" cxnId="{57EE2E9A-AC1C-490A-8611-0FF6CA2B1FCE}">
      <dgm:prSet/>
      <dgm:spPr/>
      <dgm:t>
        <a:bodyPr/>
        <a:lstStyle/>
        <a:p>
          <a:endParaRPr lang="en-US"/>
        </a:p>
      </dgm:t>
    </dgm:pt>
    <dgm:pt modelId="{44D42E19-51F7-48D1-B1C3-F60E434CB701}">
      <dgm:prSet phldr="0"/>
      <dgm:spPr/>
      <dgm:t>
        <a:bodyPr/>
        <a:lstStyle/>
        <a:p>
          <a:pPr rtl="0">
            <a:defRPr cap="all"/>
          </a:pPr>
          <a:r>
            <a:rPr lang="en-US">
              <a:latin typeface="Calibri Light" panose="020F0302020204030204"/>
            </a:rPr>
            <a:t>Avoid sharing food, drinks, </a:t>
          </a:r>
          <a:r>
            <a:rPr lang="en-US" err="1">
              <a:latin typeface="Calibri Light" panose="020F0302020204030204"/>
            </a:rPr>
            <a:t>chapstick</a:t>
          </a:r>
          <a:r>
            <a:rPr lang="en-US">
              <a:latin typeface="Calibri Light" panose="020F0302020204030204"/>
            </a:rPr>
            <a:t>, lipstick, etc.</a:t>
          </a:r>
          <a:endParaRPr lang="en-US"/>
        </a:p>
      </dgm:t>
    </dgm:pt>
    <dgm:pt modelId="{7218E689-7DAB-4BDB-9E3D-DAB6C006CA83}" type="parTrans" cxnId="{A1BE37D7-877B-4ABD-A5C4-BC8B8F0B087D}">
      <dgm:prSet/>
      <dgm:spPr/>
      <dgm:t>
        <a:bodyPr/>
        <a:lstStyle/>
        <a:p>
          <a:endParaRPr lang="en-US"/>
        </a:p>
      </dgm:t>
    </dgm:pt>
    <dgm:pt modelId="{355F4354-6884-4528-95E2-180E071EF29A}" type="sibTrans" cxnId="{A1BE37D7-877B-4ABD-A5C4-BC8B8F0B087D}">
      <dgm:prSet/>
      <dgm:spPr/>
      <dgm:t>
        <a:bodyPr/>
        <a:lstStyle/>
        <a:p>
          <a:endParaRPr lang="en-US"/>
        </a:p>
      </dgm:t>
    </dgm:pt>
    <dgm:pt modelId="{7428915B-8AB3-430C-B3BC-0DE742AC7FED}">
      <dgm:prSet/>
      <dgm:spPr/>
      <dgm:t>
        <a:bodyPr/>
        <a:lstStyle/>
        <a:p>
          <a:pPr>
            <a:defRPr cap="all"/>
          </a:pPr>
          <a:r>
            <a:rPr lang="en-US"/>
            <a:t>Dress for the weather (warm boots, coats, hats, scarves and gloves).</a:t>
          </a:r>
        </a:p>
      </dgm:t>
    </dgm:pt>
    <dgm:pt modelId="{BDBAEEDB-9DBB-430A-AB3B-751BD5D81A66}" type="parTrans" cxnId="{FE4EE8AB-CBB5-413E-91B8-F16B9DC4AC9D}">
      <dgm:prSet/>
      <dgm:spPr/>
      <dgm:t>
        <a:bodyPr/>
        <a:lstStyle/>
        <a:p>
          <a:endParaRPr lang="en-US"/>
        </a:p>
      </dgm:t>
    </dgm:pt>
    <dgm:pt modelId="{CF2EC7DA-33E4-4A7B-82AC-BDCECE7DA8EB}" type="sibTrans" cxnId="{FE4EE8AB-CBB5-413E-91B8-F16B9DC4AC9D}">
      <dgm:prSet/>
      <dgm:spPr/>
      <dgm:t>
        <a:bodyPr/>
        <a:lstStyle/>
        <a:p>
          <a:endParaRPr lang="en-US"/>
        </a:p>
      </dgm:t>
    </dgm:pt>
    <dgm:pt modelId="{A4392792-20F1-4936-A9DB-3A4515A74A02}" type="pres">
      <dgm:prSet presAssocID="{C942A200-8CF8-4597-9C48-70CF72376089}" presName="root" presStyleCnt="0">
        <dgm:presLayoutVars>
          <dgm:dir/>
          <dgm:resizeHandles val="exact"/>
        </dgm:presLayoutVars>
      </dgm:prSet>
      <dgm:spPr/>
    </dgm:pt>
    <dgm:pt modelId="{DA8676E8-7689-4B08-95D0-768F8B48BAB4}" type="pres">
      <dgm:prSet presAssocID="{54A945F9-0B29-4FEB-8ACB-BE2296D062A0}" presName="compNode" presStyleCnt="0"/>
      <dgm:spPr/>
    </dgm:pt>
    <dgm:pt modelId="{D9F8F9DC-3E05-4420-826F-98D2C07DAAD1}" type="pres">
      <dgm:prSet presAssocID="{54A945F9-0B29-4FEB-8ACB-BE2296D062A0}" presName="iconBgRect" presStyleLbl="bgShp" presStyleIdx="0" presStyleCnt="4"/>
      <dgm:spPr/>
    </dgm:pt>
    <dgm:pt modelId="{90742556-1FD0-4710-82DF-7D9E83955251}" type="pres">
      <dgm:prSet presAssocID="{54A945F9-0B29-4FEB-8ACB-BE2296D062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36EDE22A-4ADA-4D21-8605-2965709FBCA4}" type="pres">
      <dgm:prSet presAssocID="{54A945F9-0B29-4FEB-8ACB-BE2296D062A0}" presName="spaceRect" presStyleCnt="0"/>
      <dgm:spPr/>
    </dgm:pt>
    <dgm:pt modelId="{68CBEE39-4655-40A9-B93C-A8D2D1E80DE7}" type="pres">
      <dgm:prSet presAssocID="{54A945F9-0B29-4FEB-8ACB-BE2296D062A0}" presName="textRect" presStyleLbl="revTx" presStyleIdx="0" presStyleCnt="4">
        <dgm:presLayoutVars>
          <dgm:chMax val="1"/>
          <dgm:chPref val="1"/>
        </dgm:presLayoutVars>
      </dgm:prSet>
      <dgm:spPr/>
    </dgm:pt>
    <dgm:pt modelId="{C6904F42-0B2E-492B-89C7-98F1E02BDAFF}" type="pres">
      <dgm:prSet presAssocID="{E432279D-EE43-4AF9-964D-6B7410E1A204}" presName="sibTrans" presStyleCnt="0"/>
      <dgm:spPr/>
    </dgm:pt>
    <dgm:pt modelId="{F72E9473-561F-4FD9-922B-A1F8D0718D39}" type="pres">
      <dgm:prSet presAssocID="{64A04E37-DDD6-408A-BEAA-30BAFD899DE8}" presName="compNode" presStyleCnt="0"/>
      <dgm:spPr/>
    </dgm:pt>
    <dgm:pt modelId="{E597C0A3-27D2-4492-B59E-7D7F1DA9741B}" type="pres">
      <dgm:prSet presAssocID="{64A04E37-DDD6-408A-BEAA-30BAFD899DE8}" presName="iconBgRect" presStyleLbl="bgShp" presStyleIdx="1" presStyleCnt="4"/>
      <dgm:spPr/>
    </dgm:pt>
    <dgm:pt modelId="{402C70E1-2413-451E-85C9-433EC2C20236}" type="pres">
      <dgm:prSet presAssocID="{64A04E37-DDD6-408A-BEAA-30BAFD899D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ruit Bowl"/>
        </a:ext>
      </dgm:extLst>
    </dgm:pt>
    <dgm:pt modelId="{FE1A8018-1BF1-4382-946C-D7CA24D5CC03}" type="pres">
      <dgm:prSet presAssocID="{64A04E37-DDD6-408A-BEAA-30BAFD899DE8}" presName="spaceRect" presStyleCnt="0"/>
      <dgm:spPr/>
    </dgm:pt>
    <dgm:pt modelId="{55D50000-2787-4F9B-A8CF-BFF3646B7F9D}" type="pres">
      <dgm:prSet presAssocID="{64A04E37-DDD6-408A-BEAA-30BAFD899DE8}" presName="textRect" presStyleLbl="revTx" presStyleIdx="1" presStyleCnt="4">
        <dgm:presLayoutVars>
          <dgm:chMax val="1"/>
          <dgm:chPref val="1"/>
        </dgm:presLayoutVars>
      </dgm:prSet>
      <dgm:spPr/>
    </dgm:pt>
    <dgm:pt modelId="{094339E3-8025-4D1B-A5A4-0988B8D47AF1}" type="pres">
      <dgm:prSet presAssocID="{0F639952-964C-4E6D-81D9-03AAE4426AB8}" presName="sibTrans" presStyleCnt="0"/>
      <dgm:spPr/>
    </dgm:pt>
    <dgm:pt modelId="{A827B09F-41A0-49DB-9D3F-790C8D20CD32}" type="pres">
      <dgm:prSet presAssocID="{44D42E19-51F7-48D1-B1C3-F60E434CB701}" presName="compNode" presStyleCnt="0"/>
      <dgm:spPr/>
    </dgm:pt>
    <dgm:pt modelId="{D6985425-F302-4B2E-A271-9DE8FD7EADF3}" type="pres">
      <dgm:prSet presAssocID="{44D42E19-51F7-48D1-B1C3-F60E434CB701}" presName="iconBgRect" presStyleLbl="bgShp" presStyleIdx="2" presStyleCnt="4"/>
      <dgm:spPr/>
    </dgm:pt>
    <dgm:pt modelId="{65634E92-4F13-48C0-BBEE-369FC1C4FFB0}" type="pres">
      <dgm:prSet presAssocID="{44D42E19-51F7-48D1-B1C3-F60E434CB70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tte Cup with solid fill"/>
        </a:ext>
      </dgm:extLst>
    </dgm:pt>
    <dgm:pt modelId="{F1A0E36B-A6CE-4210-9A40-39C942AEF529}" type="pres">
      <dgm:prSet presAssocID="{44D42E19-51F7-48D1-B1C3-F60E434CB701}" presName="spaceRect" presStyleCnt="0"/>
      <dgm:spPr/>
    </dgm:pt>
    <dgm:pt modelId="{A8B3531F-22FA-42D4-BA6F-04E3B129AE48}" type="pres">
      <dgm:prSet presAssocID="{44D42E19-51F7-48D1-B1C3-F60E434CB701}" presName="textRect" presStyleLbl="revTx" presStyleIdx="2" presStyleCnt="4">
        <dgm:presLayoutVars>
          <dgm:chMax val="1"/>
          <dgm:chPref val="1"/>
        </dgm:presLayoutVars>
      </dgm:prSet>
      <dgm:spPr/>
    </dgm:pt>
    <dgm:pt modelId="{2783FB37-6331-42A8-856F-D7F68C22D939}" type="pres">
      <dgm:prSet presAssocID="{355F4354-6884-4528-95E2-180E071EF29A}" presName="sibTrans" presStyleCnt="0"/>
      <dgm:spPr/>
    </dgm:pt>
    <dgm:pt modelId="{1546AA1E-1C7F-47A8-8B89-AB2055FE1BA5}" type="pres">
      <dgm:prSet presAssocID="{7428915B-8AB3-430C-B3BC-0DE742AC7FED}" presName="compNode" presStyleCnt="0"/>
      <dgm:spPr/>
    </dgm:pt>
    <dgm:pt modelId="{CAEA49B7-4191-4017-8FE9-126B74024AA0}" type="pres">
      <dgm:prSet presAssocID="{7428915B-8AB3-430C-B3BC-0DE742AC7FED}" presName="iconBgRect" presStyleLbl="bgShp" presStyleIdx="3" presStyleCnt="4"/>
      <dgm:spPr/>
    </dgm:pt>
    <dgm:pt modelId="{30485834-80EF-4DE6-9A98-4F8BC0365FF1}" type="pres">
      <dgm:prSet presAssocID="{7428915B-8AB3-430C-B3BC-0DE742AC7F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ter hat"/>
        </a:ext>
      </dgm:extLst>
    </dgm:pt>
    <dgm:pt modelId="{DD2575F6-8F04-443C-B2FA-4CC62D71A17D}" type="pres">
      <dgm:prSet presAssocID="{7428915B-8AB3-430C-B3BC-0DE742AC7FED}" presName="spaceRect" presStyleCnt="0"/>
      <dgm:spPr/>
    </dgm:pt>
    <dgm:pt modelId="{BD7E8629-478B-450C-AE96-4944A046F2B4}" type="pres">
      <dgm:prSet presAssocID="{7428915B-8AB3-430C-B3BC-0DE742AC7FED}" presName="textRect" presStyleLbl="revTx" presStyleIdx="3" presStyleCnt="4">
        <dgm:presLayoutVars>
          <dgm:chMax val="1"/>
          <dgm:chPref val="1"/>
        </dgm:presLayoutVars>
      </dgm:prSet>
      <dgm:spPr/>
    </dgm:pt>
  </dgm:ptLst>
  <dgm:cxnLst>
    <dgm:cxn modelId="{85D25801-BBD5-4D2B-AB82-A8D4849871EC}" type="presOf" srcId="{7428915B-8AB3-430C-B3BC-0DE742AC7FED}" destId="{BD7E8629-478B-450C-AE96-4944A046F2B4}" srcOrd="0" destOrd="0" presId="urn:microsoft.com/office/officeart/2018/5/layout/IconCircleLabelList"/>
    <dgm:cxn modelId="{FF03821D-D929-43C2-8EB0-DC2C457921AF}" type="presOf" srcId="{64A04E37-DDD6-408A-BEAA-30BAFD899DE8}" destId="{55D50000-2787-4F9B-A8CF-BFF3646B7F9D}" srcOrd="0" destOrd="0" presId="urn:microsoft.com/office/officeart/2018/5/layout/IconCircleLabelList"/>
    <dgm:cxn modelId="{D4C2C51E-7F99-4808-830D-0413EF979B4C}" type="presOf" srcId="{44D42E19-51F7-48D1-B1C3-F60E434CB701}" destId="{A8B3531F-22FA-42D4-BA6F-04E3B129AE48}" srcOrd="0" destOrd="0" presId="urn:microsoft.com/office/officeart/2018/5/layout/IconCircleLabelList"/>
    <dgm:cxn modelId="{7513117F-352D-470E-9D9C-19A2EC83B40A}" type="presOf" srcId="{C942A200-8CF8-4597-9C48-70CF72376089}" destId="{A4392792-20F1-4936-A9DB-3A4515A74A02}" srcOrd="0" destOrd="0" presId="urn:microsoft.com/office/officeart/2018/5/layout/IconCircleLabelList"/>
    <dgm:cxn modelId="{57EE2E9A-AC1C-490A-8611-0FF6CA2B1FCE}" srcId="{C942A200-8CF8-4597-9C48-70CF72376089}" destId="{64A04E37-DDD6-408A-BEAA-30BAFD899DE8}" srcOrd="1" destOrd="0" parTransId="{61BB4AED-BCD9-4ABC-AB0C-A5ABD78EDE19}" sibTransId="{0F639952-964C-4E6D-81D9-03AAE4426AB8}"/>
    <dgm:cxn modelId="{FE4EE8AB-CBB5-413E-91B8-F16B9DC4AC9D}" srcId="{C942A200-8CF8-4597-9C48-70CF72376089}" destId="{7428915B-8AB3-430C-B3BC-0DE742AC7FED}" srcOrd="3" destOrd="0" parTransId="{BDBAEEDB-9DBB-430A-AB3B-751BD5D81A66}" sibTransId="{CF2EC7DA-33E4-4A7B-82AC-BDCECE7DA8EB}"/>
    <dgm:cxn modelId="{26EEF0B2-F31D-490B-8CE3-ECCF267B0BB5}" type="presOf" srcId="{54A945F9-0B29-4FEB-8ACB-BE2296D062A0}" destId="{68CBEE39-4655-40A9-B93C-A8D2D1E80DE7}" srcOrd="0" destOrd="0" presId="urn:microsoft.com/office/officeart/2018/5/layout/IconCircleLabelList"/>
    <dgm:cxn modelId="{352FC0BF-35BA-49AE-8828-47C2C30E562F}" srcId="{C942A200-8CF8-4597-9C48-70CF72376089}" destId="{54A945F9-0B29-4FEB-8ACB-BE2296D062A0}" srcOrd="0" destOrd="0" parTransId="{B47B0A38-2B2A-479F-BBBA-152FD789BCA2}" sibTransId="{E432279D-EE43-4AF9-964D-6B7410E1A204}"/>
    <dgm:cxn modelId="{A1BE37D7-877B-4ABD-A5C4-BC8B8F0B087D}" srcId="{C942A200-8CF8-4597-9C48-70CF72376089}" destId="{44D42E19-51F7-48D1-B1C3-F60E434CB701}" srcOrd="2" destOrd="0" parTransId="{7218E689-7DAB-4BDB-9E3D-DAB6C006CA83}" sibTransId="{355F4354-6884-4528-95E2-180E071EF29A}"/>
    <dgm:cxn modelId="{A6587E0A-191C-4AF7-86ED-CD42C8EB367E}" type="presParOf" srcId="{A4392792-20F1-4936-A9DB-3A4515A74A02}" destId="{DA8676E8-7689-4B08-95D0-768F8B48BAB4}" srcOrd="0" destOrd="0" presId="urn:microsoft.com/office/officeart/2018/5/layout/IconCircleLabelList"/>
    <dgm:cxn modelId="{412A80A5-6F5F-401B-BAB7-0F0536ED5CC6}" type="presParOf" srcId="{DA8676E8-7689-4B08-95D0-768F8B48BAB4}" destId="{D9F8F9DC-3E05-4420-826F-98D2C07DAAD1}" srcOrd="0" destOrd="0" presId="urn:microsoft.com/office/officeart/2018/5/layout/IconCircleLabelList"/>
    <dgm:cxn modelId="{3E248A2E-CA6A-4E87-8849-09D6E81DE6F9}" type="presParOf" srcId="{DA8676E8-7689-4B08-95D0-768F8B48BAB4}" destId="{90742556-1FD0-4710-82DF-7D9E83955251}" srcOrd="1" destOrd="0" presId="urn:microsoft.com/office/officeart/2018/5/layout/IconCircleLabelList"/>
    <dgm:cxn modelId="{7B29D11B-7A7D-4FE0-997B-4EBED1FA6F5C}" type="presParOf" srcId="{DA8676E8-7689-4B08-95D0-768F8B48BAB4}" destId="{36EDE22A-4ADA-4D21-8605-2965709FBCA4}" srcOrd="2" destOrd="0" presId="urn:microsoft.com/office/officeart/2018/5/layout/IconCircleLabelList"/>
    <dgm:cxn modelId="{10F80557-834E-446D-A0D9-E75B29E5EAED}" type="presParOf" srcId="{DA8676E8-7689-4B08-95D0-768F8B48BAB4}" destId="{68CBEE39-4655-40A9-B93C-A8D2D1E80DE7}" srcOrd="3" destOrd="0" presId="urn:microsoft.com/office/officeart/2018/5/layout/IconCircleLabelList"/>
    <dgm:cxn modelId="{F821D9D5-1923-4434-A207-66C94F38716A}" type="presParOf" srcId="{A4392792-20F1-4936-A9DB-3A4515A74A02}" destId="{C6904F42-0B2E-492B-89C7-98F1E02BDAFF}" srcOrd="1" destOrd="0" presId="urn:microsoft.com/office/officeart/2018/5/layout/IconCircleLabelList"/>
    <dgm:cxn modelId="{2B01B492-888B-4B13-80D2-D56D4571D386}" type="presParOf" srcId="{A4392792-20F1-4936-A9DB-3A4515A74A02}" destId="{F72E9473-561F-4FD9-922B-A1F8D0718D39}" srcOrd="2" destOrd="0" presId="urn:microsoft.com/office/officeart/2018/5/layout/IconCircleLabelList"/>
    <dgm:cxn modelId="{86572919-512E-4B8B-9423-D11A7837EDD8}" type="presParOf" srcId="{F72E9473-561F-4FD9-922B-A1F8D0718D39}" destId="{E597C0A3-27D2-4492-B59E-7D7F1DA9741B}" srcOrd="0" destOrd="0" presId="urn:microsoft.com/office/officeart/2018/5/layout/IconCircleLabelList"/>
    <dgm:cxn modelId="{0BF0FEC5-8517-4A91-837B-CD2E3364CF2B}" type="presParOf" srcId="{F72E9473-561F-4FD9-922B-A1F8D0718D39}" destId="{402C70E1-2413-451E-85C9-433EC2C20236}" srcOrd="1" destOrd="0" presId="urn:microsoft.com/office/officeart/2018/5/layout/IconCircleLabelList"/>
    <dgm:cxn modelId="{C339F613-0E1F-488D-B605-C958DEFDB994}" type="presParOf" srcId="{F72E9473-561F-4FD9-922B-A1F8D0718D39}" destId="{FE1A8018-1BF1-4382-946C-D7CA24D5CC03}" srcOrd="2" destOrd="0" presId="urn:microsoft.com/office/officeart/2018/5/layout/IconCircleLabelList"/>
    <dgm:cxn modelId="{B50C7014-2F8F-444A-9865-469EACC89D5F}" type="presParOf" srcId="{F72E9473-561F-4FD9-922B-A1F8D0718D39}" destId="{55D50000-2787-4F9B-A8CF-BFF3646B7F9D}" srcOrd="3" destOrd="0" presId="urn:microsoft.com/office/officeart/2018/5/layout/IconCircleLabelList"/>
    <dgm:cxn modelId="{DD1947E8-EFCD-4D4B-A89C-EAEB2E371B2F}" type="presParOf" srcId="{A4392792-20F1-4936-A9DB-3A4515A74A02}" destId="{094339E3-8025-4D1B-A5A4-0988B8D47AF1}" srcOrd="3" destOrd="0" presId="urn:microsoft.com/office/officeart/2018/5/layout/IconCircleLabelList"/>
    <dgm:cxn modelId="{7103E24D-DB5A-40C5-93D4-5C86DEC78773}" type="presParOf" srcId="{A4392792-20F1-4936-A9DB-3A4515A74A02}" destId="{A827B09F-41A0-49DB-9D3F-790C8D20CD32}" srcOrd="4" destOrd="0" presId="urn:microsoft.com/office/officeart/2018/5/layout/IconCircleLabelList"/>
    <dgm:cxn modelId="{9A2592D8-545E-43E3-9FD8-27597A9619C2}" type="presParOf" srcId="{A827B09F-41A0-49DB-9D3F-790C8D20CD32}" destId="{D6985425-F302-4B2E-A271-9DE8FD7EADF3}" srcOrd="0" destOrd="0" presId="urn:microsoft.com/office/officeart/2018/5/layout/IconCircleLabelList"/>
    <dgm:cxn modelId="{912C9422-59F3-4D50-BD8B-F32F78FAE43F}" type="presParOf" srcId="{A827B09F-41A0-49DB-9D3F-790C8D20CD32}" destId="{65634E92-4F13-48C0-BBEE-369FC1C4FFB0}" srcOrd="1" destOrd="0" presId="urn:microsoft.com/office/officeart/2018/5/layout/IconCircleLabelList"/>
    <dgm:cxn modelId="{4B38D2C3-79CB-4131-9876-07F581F6A948}" type="presParOf" srcId="{A827B09F-41A0-49DB-9D3F-790C8D20CD32}" destId="{F1A0E36B-A6CE-4210-9A40-39C942AEF529}" srcOrd="2" destOrd="0" presId="urn:microsoft.com/office/officeart/2018/5/layout/IconCircleLabelList"/>
    <dgm:cxn modelId="{C8B516D8-0363-4985-BBCC-0604E17C292C}" type="presParOf" srcId="{A827B09F-41A0-49DB-9D3F-790C8D20CD32}" destId="{A8B3531F-22FA-42D4-BA6F-04E3B129AE48}" srcOrd="3" destOrd="0" presId="urn:microsoft.com/office/officeart/2018/5/layout/IconCircleLabelList"/>
    <dgm:cxn modelId="{E82E4643-4EB1-43EE-81E7-23A31D4F9F43}" type="presParOf" srcId="{A4392792-20F1-4936-A9DB-3A4515A74A02}" destId="{2783FB37-6331-42A8-856F-D7F68C22D939}" srcOrd="5" destOrd="0" presId="urn:microsoft.com/office/officeart/2018/5/layout/IconCircleLabelList"/>
    <dgm:cxn modelId="{F1DCB3FC-AF0C-4E8E-9F09-D6BB28F20082}" type="presParOf" srcId="{A4392792-20F1-4936-A9DB-3A4515A74A02}" destId="{1546AA1E-1C7F-47A8-8B89-AB2055FE1BA5}" srcOrd="6" destOrd="0" presId="urn:microsoft.com/office/officeart/2018/5/layout/IconCircleLabelList"/>
    <dgm:cxn modelId="{17B9FC87-2C98-4748-A32D-B5AEBEB2DF1E}" type="presParOf" srcId="{1546AA1E-1C7F-47A8-8B89-AB2055FE1BA5}" destId="{CAEA49B7-4191-4017-8FE9-126B74024AA0}" srcOrd="0" destOrd="0" presId="urn:microsoft.com/office/officeart/2018/5/layout/IconCircleLabelList"/>
    <dgm:cxn modelId="{C79C28F5-D322-457B-BBCB-8864D9A28E25}" type="presParOf" srcId="{1546AA1E-1C7F-47A8-8B89-AB2055FE1BA5}" destId="{30485834-80EF-4DE6-9A98-4F8BC0365FF1}" srcOrd="1" destOrd="0" presId="urn:microsoft.com/office/officeart/2018/5/layout/IconCircleLabelList"/>
    <dgm:cxn modelId="{154D9465-27BF-428A-BD8F-563E24F53B7A}" type="presParOf" srcId="{1546AA1E-1C7F-47A8-8B89-AB2055FE1BA5}" destId="{DD2575F6-8F04-443C-B2FA-4CC62D71A17D}" srcOrd="2" destOrd="0" presId="urn:microsoft.com/office/officeart/2018/5/layout/IconCircleLabelList"/>
    <dgm:cxn modelId="{79F1EAA2-E95F-4ACD-908E-54164DD1D2DE}" type="presParOf" srcId="{1546AA1E-1C7F-47A8-8B89-AB2055FE1BA5}" destId="{BD7E8629-478B-450C-AE96-4944A046F2B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20F4FD-68AE-4F61-8935-4262286578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11E2A0-80F7-41FD-A464-828C3F428C27}">
      <dgm:prSet/>
      <dgm:spPr/>
      <dgm:t>
        <a:bodyPr/>
        <a:lstStyle/>
        <a:p>
          <a:r>
            <a:rPr lang="en-US"/>
            <a:t>The Barnes Center and campus partners are here to help.</a:t>
          </a:r>
        </a:p>
      </dgm:t>
    </dgm:pt>
    <dgm:pt modelId="{8E0141F1-BF9D-4C54-A1E2-DE75C6286E3D}" type="parTrans" cxnId="{4419F250-05E8-45C6-A6BA-6507294B779A}">
      <dgm:prSet/>
      <dgm:spPr/>
      <dgm:t>
        <a:bodyPr/>
        <a:lstStyle/>
        <a:p>
          <a:endParaRPr lang="en-US"/>
        </a:p>
      </dgm:t>
    </dgm:pt>
    <dgm:pt modelId="{8EE245EB-0341-4793-A52D-819E1C0D7F60}" type="sibTrans" cxnId="{4419F250-05E8-45C6-A6BA-6507294B779A}">
      <dgm:prSet/>
      <dgm:spPr/>
      <dgm:t>
        <a:bodyPr/>
        <a:lstStyle/>
        <a:p>
          <a:endParaRPr lang="en-US"/>
        </a:p>
      </dgm:t>
    </dgm:pt>
    <dgm:pt modelId="{652AC15F-C920-4BCB-9DCD-27C9E16FFCF3}">
      <dgm:prSet/>
      <dgm:spPr/>
      <dgm:t>
        <a:bodyPr/>
        <a:lstStyle/>
        <a:p>
          <a:r>
            <a:rPr lang="en-US"/>
            <a:t>Don’t leave your residence until further instructions are provided.</a:t>
          </a:r>
        </a:p>
      </dgm:t>
    </dgm:pt>
    <dgm:pt modelId="{C9EB12F1-B6B5-4FF8-A6A9-9EEEEF2A4F3D}" type="parTrans" cxnId="{BDF1D616-CDEE-4689-ACC1-8A8D8EE6FD18}">
      <dgm:prSet/>
      <dgm:spPr/>
      <dgm:t>
        <a:bodyPr/>
        <a:lstStyle/>
        <a:p>
          <a:endParaRPr lang="en-US"/>
        </a:p>
      </dgm:t>
    </dgm:pt>
    <dgm:pt modelId="{0246D8EA-A0C9-49C9-9A18-8A193922E0B1}" type="sibTrans" cxnId="{BDF1D616-CDEE-4689-ACC1-8A8D8EE6FD18}">
      <dgm:prSet/>
      <dgm:spPr/>
      <dgm:t>
        <a:bodyPr/>
        <a:lstStyle/>
        <a:p>
          <a:endParaRPr lang="en-US"/>
        </a:p>
      </dgm:t>
    </dgm:pt>
    <dgm:pt modelId="{D97E7FC1-40ED-4BFD-AAEE-18E4B3AB1684}">
      <dgm:prSet/>
      <dgm:spPr/>
      <dgm:t>
        <a:bodyPr/>
        <a:lstStyle/>
        <a:p>
          <a:r>
            <a:rPr lang="en-US"/>
            <a:t>If tested at the Barnes Center, you will be contacted with instructions.</a:t>
          </a:r>
        </a:p>
      </dgm:t>
    </dgm:pt>
    <dgm:pt modelId="{5CD9F287-6883-4054-B03F-F63838933371}" type="parTrans" cxnId="{1B09CE7A-F3E4-41BA-81DB-E39C0E293491}">
      <dgm:prSet/>
      <dgm:spPr/>
      <dgm:t>
        <a:bodyPr/>
        <a:lstStyle/>
        <a:p>
          <a:endParaRPr lang="en-US"/>
        </a:p>
      </dgm:t>
    </dgm:pt>
    <dgm:pt modelId="{528AA327-C5DC-4ACF-9835-3BE3496BEEC5}" type="sibTrans" cxnId="{1B09CE7A-F3E4-41BA-81DB-E39C0E293491}">
      <dgm:prSet/>
      <dgm:spPr/>
      <dgm:t>
        <a:bodyPr/>
        <a:lstStyle/>
        <a:p>
          <a:endParaRPr lang="en-US"/>
        </a:p>
      </dgm:t>
    </dgm:pt>
    <dgm:pt modelId="{B3549DE4-2E21-4FA2-BFFD-8F9A1742B1E9}">
      <dgm:prSet phldr="0"/>
      <dgm:spPr/>
      <dgm:t>
        <a:bodyPr/>
        <a:lstStyle/>
        <a:p>
          <a:pPr rtl="0"/>
          <a:r>
            <a:rPr lang="en-US"/>
            <a:t>If tested elsewhere, call the Barnes Center at 315.443.8000 for instructions.</a:t>
          </a:r>
        </a:p>
      </dgm:t>
    </dgm:pt>
    <dgm:pt modelId="{B169A983-08C6-4EDC-ADC7-1CBA36BB6640}" type="parTrans" cxnId="{E178B684-C009-48DF-A433-63EE3BF3420B}">
      <dgm:prSet/>
      <dgm:spPr/>
      <dgm:t>
        <a:bodyPr/>
        <a:lstStyle/>
        <a:p>
          <a:endParaRPr lang="en-US"/>
        </a:p>
      </dgm:t>
    </dgm:pt>
    <dgm:pt modelId="{798F5DF1-2308-4ECE-9621-B393B000B2CF}" type="sibTrans" cxnId="{E178B684-C009-48DF-A433-63EE3BF3420B}">
      <dgm:prSet/>
      <dgm:spPr/>
      <dgm:t>
        <a:bodyPr/>
        <a:lstStyle/>
        <a:p>
          <a:endParaRPr lang="en-US"/>
        </a:p>
      </dgm:t>
    </dgm:pt>
    <dgm:pt modelId="{20F326B4-603A-4A8B-9CE3-F87484275490}" type="pres">
      <dgm:prSet presAssocID="{7F20F4FD-68AE-4F61-8935-42622865781C}" presName="root" presStyleCnt="0">
        <dgm:presLayoutVars>
          <dgm:dir/>
          <dgm:resizeHandles val="exact"/>
        </dgm:presLayoutVars>
      </dgm:prSet>
      <dgm:spPr/>
    </dgm:pt>
    <dgm:pt modelId="{05DE73D4-746D-429F-A195-4E26D6201F44}" type="pres">
      <dgm:prSet presAssocID="{F611E2A0-80F7-41FD-A464-828C3F428C27}" presName="compNode" presStyleCnt="0"/>
      <dgm:spPr/>
    </dgm:pt>
    <dgm:pt modelId="{7C7AA0F7-87C2-4C0A-ADBE-F806317FCA6F}" type="pres">
      <dgm:prSet presAssocID="{F611E2A0-80F7-41FD-A464-828C3F428C27}" presName="bgRect" presStyleLbl="bgShp" presStyleIdx="0" presStyleCnt="4"/>
      <dgm:spPr/>
    </dgm:pt>
    <dgm:pt modelId="{975497BC-7BD1-40BA-8859-95E72CBD8598}" type="pres">
      <dgm:prSet presAssocID="{F611E2A0-80F7-41FD-A464-828C3F428C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66B6244-5460-4555-B7CC-72544755B52D}" type="pres">
      <dgm:prSet presAssocID="{F611E2A0-80F7-41FD-A464-828C3F428C27}" presName="spaceRect" presStyleCnt="0"/>
      <dgm:spPr/>
    </dgm:pt>
    <dgm:pt modelId="{AE037758-F7DA-4119-96AE-E879EEE5F51D}" type="pres">
      <dgm:prSet presAssocID="{F611E2A0-80F7-41FD-A464-828C3F428C27}" presName="parTx" presStyleLbl="revTx" presStyleIdx="0" presStyleCnt="4">
        <dgm:presLayoutVars>
          <dgm:chMax val="0"/>
          <dgm:chPref val="0"/>
        </dgm:presLayoutVars>
      </dgm:prSet>
      <dgm:spPr/>
    </dgm:pt>
    <dgm:pt modelId="{BB829370-0CAD-4049-B2DC-CAF08D859311}" type="pres">
      <dgm:prSet presAssocID="{8EE245EB-0341-4793-A52D-819E1C0D7F60}" presName="sibTrans" presStyleCnt="0"/>
      <dgm:spPr/>
    </dgm:pt>
    <dgm:pt modelId="{316A67FF-65B4-4EBD-937E-7659EDBC5914}" type="pres">
      <dgm:prSet presAssocID="{652AC15F-C920-4BCB-9DCD-27C9E16FFCF3}" presName="compNode" presStyleCnt="0"/>
      <dgm:spPr/>
    </dgm:pt>
    <dgm:pt modelId="{DABAF90D-C536-4D3B-B025-A90EF4F3D6E6}" type="pres">
      <dgm:prSet presAssocID="{652AC15F-C920-4BCB-9DCD-27C9E16FFCF3}" presName="bgRect" presStyleLbl="bgShp" presStyleIdx="1" presStyleCnt="4"/>
      <dgm:spPr/>
    </dgm:pt>
    <dgm:pt modelId="{A9F1FC10-BA44-495C-9765-435A3012365B}" type="pres">
      <dgm:prSet presAssocID="{652AC15F-C920-4BCB-9DCD-27C9E16FFC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76515834-8486-459A-B663-FE9B5A1FD0F9}" type="pres">
      <dgm:prSet presAssocID="{652AC15F-C920-4BCB-9DCD-27C9E16FFCF3}" presName="spaceRect" presStyleCnt="0"/>
      <dgm:spPr/>
    </dgm:pt>
    <dgm:pt modelId="{79621205-A8CB-4CC5-AACA-DF7D7055FC2A}" type="pres">
      <dgm:prSet presAssocID="{652AC15F-C920-4BCB-9DCD-27C9E16FFCF3}" presName="parTx" presStyleLbl="revTx" presStyleIdx="1" presStyleCnt="4">
        <dgm:presLayoutVars>
          <dgm:chMax val="0"/>
          <dgm:chPref val="0"/>
        </dgm:presLayoutVars>
      </dgm:prSet>
      <dgm:spPr/>
    </dgm:pt>
    <dgm:pt modelId="{2A33348D-74F7-4470-BD29-FFDFA16EBD1F}" type="pres">
      <dgm:prSet presAssocID="{0246D8EA-A0C9-49C9-9A18-8A193922E0B1}" presName="sibTrans" presStyleCnt="0"/>
      <dgm:spPr/>
    </dgm:pt>
    <dgm:pt modelId="{C94E7784-1781-4751-BB5F-5386BE9DD860}" type="pres">
      <dgm:prSet presAssocID="{D97E7FC1-40ED-4BFD-AAEE-18E4B3AB1684}" presName="compNode" presStyleCnt="0"/>
      <dgm:spPr/>
    </dgm:pt>
    <dgm:pt modelId="{3FE91643-7097-464A-BAEF-ADD865B3C24B}" type="pres">
      <dgm:prSet presAssocID="{D97E7FC1-40ED-4BFD-AAEE-18E4B3AB1684}" presName="bgRect" presStyleLbl="bgShp" presStyleIdx="2" presStyleCnt="4"/>
      <dgm:spPr/>
    </dgm:pt>
    <dgm:pt modelId="{1D82A242-0A06-4DD9-9FC3-85522B7B2A1E}" type="pres">
      <dgm:prSet presAssocID="{D97E7FC1-40ED-4BFD-AAEE-18E4B3AB168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with solid fill"/>
        </a:ext>
      </dgm:extLst>
    </dgm:pt>
    <dgm:pt modelId="{D7475577-7DF3-4F0B-80DE-FFD55E944DEF}" type="pres">
      <dgm:prSet presAssocID="{D97E7FC1-40ED-4BFD-AAEE-18E4B3AB1684}" presName="spaceRect" presStyleCnt="0"/>
      <dgm:spPr/>
    </dgm:pt>
    <dgm:pt modelId="{93E131BD-9BF2-49E1-8F46-6643DF2DAD97}" type="pres">
      <dgm:prSet presAssocID="{D97E7FC1-40ED-4BFD-AAEE-18E4B3AB1684}" presName="parTx" presStyleLbl="revTx" presStyleIdx="2" presStyleCnt="4">
        <dgm:presLayoutVars>
          <dgm:chMax val="0"/>
          <dgm:chPref val="0"/>
        </dgm:presLayoutVars>
      </dgm:prSet>
      <dgm:spPr/>
    </dgm:pt>
    <dgm:pt modelId="{65AA3BF7-8BD7-4D77-B70D-D5B01A5B80BE}" type="pres">
      <dgm:prSet presAssocID="{528AA327-C5DC-4ACF-9835-3BE3496BEEC5}" presName="sibTrans" presStyleCnt="0"/>
      <dgm:spPr/>
    </dgm:pt>
    <dgm:pt modelId="{D293DF96-3028-40AF-9FB6-890EB6F3EAAB}" type="pres">
      <dgm:prSet presAssocID="{B3549DE4-2E21-4FA2-BFFD-8F9A1742B1E9}" presName="compNode" presStyleCnt="0"/>
      <dgm:spPr/>
    </dgm:pt>
    <dgm:pt modelId="{B16E33F3-76F1-4D40-9055-1631C1BEFE1F}" type="pres">
      <dgm:prSet presAssocID="{B3549DE4-2E21-4FA2-BFFD-8F9A1742B1E9}" presName="bgRect" presStyleLbl="bgShp" presStyleIdx="3" presStyleCnt="4"/>
      <dgm:spPr/>
    </dgm:pt>
    <dgm:pt modelId="{D4449AE6-2506-4C64-AE6E-A368BCAFDC42}" type="pres">
      <dgm:prSet presAssocID="{B3549DE4-2E21-4FA2-BFFD-8F9A1742B1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aker Phone"/>
        </a:ext>
      </dgm:extLst>
    </dgm:pt>
    <dgm:pt modelId="{488B1F01-50CE-4EC2-A724-868A1360199F}" type="pres">
      <dgm:prSet presAssocID="{B3549DE4-2E21-4FA2-BFFD-8F9A1742B1E9}" presName="spaceRect" presStyleCnt="0"/>
      <dgm:spPr/>
    </dgm:pt>
    <dgm:pt modelId="{73EBDDB1-25A2-4F22-82CB-92785AB5D3E7}" type="pres">
      <dgm:prSet presAssocID="{B3549DE4-2E21-4FA2-BFFD-8F9A1742B1E9}" presName="parTx" presStyleLbl="revTx" presStyleIdx="3" presStyleCnt="4">
        <dgm:presLayoutVars>
          <dgm:chMax val="0"/>
          <dgm:chPref val="0"/>
        </dgm:presLayoutVars>
      </dgm:prSet>
      <dgm:spPr/>
    </dgm:pt>
  </dgm:ptLst>
  <dgm:cxnLst>
    <dgm:cxn modelId="{BDF1D616-CDEE-4689-ACC1-8A8D8EE6FD18}" srcId="{7F20F4FD-68AE-4F61-8935-42622865781C}" destId="{652AC15F-C920-4BCB-9DCD-27C9E16FFCF3}" srcOrd="1" destOrd="0" parTransId="{C9EB12F1-B6B5-4FF8-A6A9-9EEEEF2A4F3D}" sibTransId="{0246D8EA-A0C9-49C9-9A18-8A193922E0B1}"/>
    <dgm:cxn modelId="{6BED2464-E5EB-441C-BDF7-9163E4C331AB}" type="presOf" srcId="{D97E7FC1-40ED-4BFD-AAEE-18E4B3AB1684}" destId="{93E131BD-9BF2-49E1-8F46-6643DF2DAD97}" srcOrd="0" destOrd="0" presId="urn:microsoft.com/office/officeart/2018/2/layout/IconVerticalSolidList"/>
    <dgm:cxn modelId="{4419F250-05E8-45C6-A6BA-6507294B779A}" srcId="{7F20F4FD-68AE-4F61-8935-42622865781C}" destId="{F611E2A0-80F7-41FD-A464-828C3F428C27}" srcOrd="0" destOrd="0" parTransId="{8E0141F1-BF9D-4C54-A1E2-DE75C6286E3D}" sibTransId="{8EE245EB-0341-4793-A52D-819E1C0D7F60}"/>
    <dgm:cxn modelId="{446FC576-704A-42C8-85BE-0025999AE162}" type="presOf" srcId="{652AC15F-C920-4BCB-9DCD-27C9E16FFCF3}" destId="{79621205-A8CB-4CC5-AACA-DF7D7055FC2A}" srcOrd="0" destOrd="0" presId="urn:microsoft.com/office/officeart/2018/2/layout/IconVerticalSolidList"/>
    <dgm:cxn modelId="{91420659-15D3-4CF6-B04C-67F07C342CDE}" type="presOf" srcId="{7F20F4FD-68AE-4F61-8935-42622865781C}" destId="{20F326B4-603A-4A8B-9CE3-F87484275490}" srcOrd="0" destOrd="0" presId="urn:microsoft.com/office/officeart/2018/2/layout/IconVerticalSolidList"/>
    <dgm:cxn modelId="{1B09CE7A-F3E4-41BA-81DB-E39C0E293491}" srcId="{7F20F4FD-68AE-4F61-8935-42622865781C}" destId="{D97E7FC1-40ED-4BFD-AAEE-18E4B3AB1684}" srcOrd="2" destOrd="0" parTransId="{5CD9F287-6883-4054-B03F-F63838933371}" sibTransId="{528AA327-C5DC-4ACF-9835-3BE3496BEEC5}"/>
    <dgm:cxn modelId="{E178B684-C009-48DF-A433-63EE3BF3420B}" srcId="{7F20F4FD-68AE-4F61-8935-42622865781C}" destId="{B3549DE4-2E21-4FA2-BFFD-8F9A1742B1E9}" srcOrd="3" destOrd="0" parTransId="{B169A983-08C6-4EDC-ADC7-1CBA36BB6640}" sibTransId="{798F5DF1-2308-4ECE-9621-B393B000B2CF}"/>
    <dgm:cxn modelId="{549CBBBB-A923-4D87-8432-05B5E7B0FC72}" type="presOf" srcId="{B3549DE4-2E21-4FA2-BFFD-8F9A1742B1E9}" destId="{73EBDDB1-25A2-4F22-82CB-92785AB5D3E7}" srcOrd="0" destOrd="0" presId="urn:microsoft.com/office/officeart/2018/2/layout/IconVerticalSolidList"/>
    <dgm:cxn modelId="{18D082E5-00FD-484D-9983-B47690D28B69}" type="presOf" srcId="{F611E2A0-80F7-41FD-A464-828C3F428C27}" destId="{AE037758-F7DA-4119-96AE-E879EEE5F51D}" srcOrd="0" destOrd="0" presId="urn:microsoft.com/office/officeart/2018/2/layout/IconVerticalSolidList"/>
    <dgm:cxn modelId="{0DF8D33D-2781-4FDE-9134-5AF22ED69B91}" type="presParOf" srcId="{20F326B4-603A-4A8B-9CE3-F87484275490}" destId="{05DE73D4-746D-429F-A195-4E26D6201F44}" srcOrd="0" destOrd="0" presId="urn:microsoft.com/office/officeart/2018/2/layout/IconVerticalSolidList"/>
    <dgm:cxn modelId="{9317FBC0-0748-49F3-BF31-C23AC0122464}" type="presParOf" srcId="{05DE73D4-746D-429F-A195-4E26D6201F44}" destId="{7C7AA0F7-87C2-4C0A-ADBE-F806317FCA6F}" srcOrd="0" destOrd="0" presId="urn:microsoft.com/office/officeart/2018/2/layout/IconVerticalSolidList"/>
    <dgm:cxn modelId="{43E04940-E5D9-4AC3-AEE0-787CE3C04203}" type="presParOf" srcId="{05DE73D4-746D-429F-A195-4E26D6201F44}" destId="{975497BC-7BD1-40BA-8859-95E72CBD8598}" srcOrd="1" destOrd="0" presId="urn:microsoft.com/office/officeart/2018/2/layout/IconVerticalSolidList"/>
    <dgm:cxn modelId="{FD2A6486-5686-4797-B38D-02892ECC11A2}" type="presParOf" srcId="{05DE73D4-746D-429F-A195-4E26D6201F44}" destId="{466B6244-5460-4555-B7CC-72544755B52D}" srcOrd="2" destOrd="0" presId="urn:microsoft.com/office/officeart/2018/2/layout/IconVerticalSolidList"/>
    <dgm:cxn modelId="{B347E464-B0B8-4B15-86D4-E513D3EBD4E7}" type="presParOf" srcId="{05DE73D4-746D-429F-A195-4E26D6201F44}" destId="{AE037758-F7DA-4119-96AE-E879EEE5F51D}" srcOrd="3" destOrd="0" presId="urn:microsoft.com/office/officeart/2018/2/layout/IconVerticalSolidList"/>
    <dgm:cxn modelId="{A384E271-9CC7-4467-A793-80384EFF1A19}" type="presParOf" srcId="{20F326B4-603A-4A8B-9CE3-F87484275490}" destId="{BB829370-0CAD-4049-B2DC-CAF08D859311}" srcOrd="1" destOrd="0" presId="urn:microsoft.com/office/officeart/2018/2/layout/IconVerticalSolidList"/>
    <dgm:cxn modelId="{0E9E9046-D49E-41BB-83AE-737ECC509F6D}" type="presParOf" srcId="{20F326B4-603A-4A8B-9CE3-F87484275490}" destId="{316A67FF-65B4-4EBD-937E-7659EDBC5914}" srcOrd="2" destOrd="0" presId="urn:microsoft.com/office/officeart/2018/2/layout/IconVerticalSolidList"/>
    <dgm:cxn modelId="{158FFF6C-B209-43FC-9987-0D6792B53ED5}" type="presParOf" srcId="{316A67FF-65B4-4EBD-937E-7659EDBC5914}" destId="{DABAF90D-C536-4D3B-B025-A90EF4F3D6E6}" srcOrd="0" destOrd="0" presId="urn:microsoft.com/office/officeart/2018/2/layout/IconVerticalSolidList"/>
    <dgm:cxn modelId="{7538BC30-64DC-4288-9D75-2AAB0DD021A8}" type="presParOf" srcId="{316A67FF-65B4-4EBD-937E-7659EDBC5914}" destId="{A9F1FC10-BA44-495C-9765-435A3012365B}" srcOrd="1" destOrd="0" presId="urn:microsoft.com/office/officeart/2018/2/layout/IconVerticalSolidList"/>
    <dgm:cxn modelId="{FF46AAB4-BC42-4650-8EC5-B21E6C7D0217}" type="presParOf" srcId="{316A67FF-65B4-4EBD-937E-7659EDBC5914}" destId="{76515834-8486-459A-B663-FE9B5A1FD0F9}" srcOrd="2" destOrd="0" presId="urn:microsoft.com/office/officeart/2018/2/layout/IconVerticalSolidList"/>
    <dgm:cxn modelId="{1E94DF47-B296-49B3-93C7-BE7812B40B86}" type="presParOf" srcId="{316A67FF-65B4-4EBD-937E-7659EDBC5914}" destId="{79621205-A8CB-4CC5-AACA-DF7D7055FC2A}" srcOrd="3" destOrd="0" presId="urn:microsoft.com/office/officeart/2018/2/layout/IconVerticalSolidList"/>
    <dgm:cxn modelId="{EE29492E-8A71-46B8-A7E5-B56D525FCC40}" type="presParOf" srcId="{20F326B4-603A-4A8B-9CE3-F87484275490}" destId="{2A33348D-74F7-4470-BD29-FFDFA16EBD1F}" srcOrd="3" destOrd="0" presId="urn:microsoft.com/office/officeart/2018/2/layout/IconVerticalSolidList"/>
    <dgm:cxn modelId="{2EA3C336-932E-4848-9807-A242E36E90E2}" type="presParOf" srcId="{20F326B4-603A-4A8B-9CE3-F87484275490}" destId="{C94E7784-1781-4751-BB5F-5386BE9DD860}" srcOrd="4" destOrd="0" presId="urn:microsoft.com/office/officeart/2018/2/layout/IconVerticalSolidList"/>
    <dgm:cxn modelId="{CD606424-2A67-4973-BCB9-CC4C3020E0B8}" type="presParOf" srcId="{C94E7784-1781-4751-BB5F-5386BE9DD860}" destId="{3FE91643-7097-464A-BAEF-ADD865B3C24B}" srcOrd="0" destOrd="0" presId="urn:microsoft.com/office/officeart/2018/2/layout/IconVerticalSolidList"/>
    <dgm:cxn modelId="{9E587245-D5D2-46BC-8CA3-0E8332DD77DA}" type="presParOf" srcId="{C94E7784-1781-4751-BB5F-5386BE9DD860}" destId="{1D82A242-0A06-4DD9-9FC3-85522B7B2A1E}" srcOrd="1" destOrd="0" presId="urn:microsoft.com/office/officeart/2018/2/layout/IconVerticalSolidList"/>
    <dgm:cxn modelId="{8A444D9C-1091-4596-A3D7-39772C9C9E10}" type="presParOf" srcId="{C94E7784-1781-4751-BB5F-5386BE9DD860}" destId="{D7475577-7DF3-4F0B-80DE-FFD55E944DEF}" srcOrd="2" destOrd="0" presId="urn:microsoft.com/office/officeart/2018/2/layout/IconVerticalSolidList"/>
    <dgm:cxn modelId="{F9A16A80-E543-43DD-A652-0B41FB5F631E}" type="presParOf" srcId="{C94E7784-1781-4751-BB5F-5386BE9DD860}" destId="{93E131BD-9BF2-49E1-8F46-6643DF2DAD97}" srcOrd="3" destOrd="0" presId="urn:microsoft.com/office/officeart/2018/2/layout/IconVerticalSolidList"/>
    <dgm:cxn modelId="{3968097D-795A-4591-B784-FAC72A646DC9}" type="presParOf" srcId="{20F326B4-603A-4A8B-9CE3-F87484275490}" destId="{65AA3BF7-8BD7-4D77-B70D-D5B01A5B80BE}" srcOrd="5" destOrd="0" presId="urn:microsoft.com/office/officeart/2018/2/layout/IconVerticalSolidList"/>
    <dgm:cxn modelId="{3BA78A2F-A1AE-41BD-8B05-A895848E0620}" type="presParOf" srcId="{20F326B4-603A-4A8B-9CE3-F87484275490}" destId="{D293DF96-3028-40AF-9FB6-890EB6F3EAAB}" srcOrd="6" destOrd="0" presId="urn:microsoft.com/office/officeart/2018/2/layout/IconVerticalSolidList"/>
    <dgm:cxn modelId="{795127E0-04F5-4018-8BF8-1CF41CFBE7BF}" type="presParOf" srcId="{D293DF96-3028-40AF-9FB6-890EB6F3EAAB}" destId="{B16E33F3-76F1-4D40-9055-1631C1BEFE1F}" srcOrd="0" destOrd="0" presId="urn:microsoft.com/office/officeart/2018/2/layout/IconVerticalSolidList"/>
    <dgm:cxn modelId="{4CEAEB69-F7BA-4A5A-B2CE-631C21AF37F3}" type="presParOf" srcId="{D293DF96-3028-40AF-9FB6-890EB6F3EAAB}" destId="{D4449AE6-2506-4C64-AE6E-A368BCAFDC42}" srcOrd="1" destOrd="0" presId="urn:microsoft.com/office/officeart/2018/2/layout/IconVerticalSolidList"/>
    <dgm:cxn modelId="{173BD681-DF3F-4BE7-84A7-B8409236617D}" type="presParOf" srcId="{D293DF96-3028-40AF-9FB6-890EB6F3EAAB}" destId="{488B1F01-50CE-4EC2-A724-868A1360199F}" srcOrd="2" destOrd="0" presId="urn:microsoft.com/office/officeart/2018/2/layout/IconVerticalSolidList"/>
    <dgm:cxn modelId="{6F46304D-CE92-4F05-ACD7-3D195FB99E52}" type="presParOf" srcId="{D293DF96-3028-40AF-9FB6-890EB6F3EAAB}" destId="{73EBDDB1-25A2-4F22-82CB-92785AB5D3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F4E75-DFF3-4DE9-ABC1-C7223B25C887}"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3B0432D9-D26C-49E9-AD7B-3ED579DEDA33}">
      <dgm:prSet/>
      <dgm:spPr/>
      <dgm:t>
        <a:bodyPr/>
        <a:lstStyle/>
        <a:p>
          <a:pPr>
            <a:defRPr b="1"/>
          </a:pPr>
          <a:r>
            <a:rPr lang="en-US" b="1"/>
            <a:t>Make an Appointment</a:t>
          </a:r>
          <a:endParaRPr lang="en-US"/>
        </a:p>
      </dgm:t>
    </dgm:pt>
    <dgm:pt modelId="{B49361BA-CC4E-40BE-876F-757A8DC9F88B}" type="parTrans" cxnId="{20217008-5274-428C-9752-081F43606929}">
      <dgm:prSet/>
      <dgm:spPr/>
      <dgm:t>
        <a:bodyPr/>
        <a:lstStyle/>
        <a:p>
          <a:endParaRPr lang="en-US"/>
        </a:p>
      </dgm:t>
    </dgm:pt>
    <dgm:pt modelId="{0BEE4EF8-C579-4AA1-A367-DAA107780A2A}" type="sibTrans" cxnId="{20217008-5274-428C-9752-081F43606929}">
      <dgm:prSet/>
      <dgm:spPr/>
      <dgm:t>
        <a:bodyPr/>
        <a:lstStyle/>
        <a:p>
          <a:endParaRPr lang="en-US"/>
        </a:p>
      </dgm:t>
    </dgm:pt>
    <dgm:pt modelId="{C5EF9140-A43C-4A75-BDB6-60745053A42F}">
      <dgm:prSet/>
      <dgm:spPr/>
      <dgm:t>
        <a:bodyPr/>
        <a:lstStyle/>
        <a:p>
          <a:r>
            <a:rPr lang="en-US"/>
            <a:t>Call 315.443.8000.</a:t>
          </a:r>
        </a:p>
      </dgm:t>
    </dgm:pt>
    <dgm:pt modelId="{E1227187-7178-49BE-8A88-7CB5E60AAD26}" type="parTrans" cxnId="{FABA39C7-7F71-4780-BF49-029DC7FF9E88}">
      <dgm:prSet/>
      <dgm:spPr/>
      <dgm:t>
        <a:bodyPr/>
        <a:lstStyle/>
        <a:p>
          <a:endParaRPr lang="en-US"/>
        </a:p>
      </dgm:t>
    </dgm:pt>
    <dgm:pt modelId="{869B5562-FE99-4773-AF6D-04A4EBC47977}" type="sibTrans" cxnId="{FABA39C7-7F71-4780-BF49-029DC7FF9E88}">
      <dgm:prSet/>
      <dgm:spPr/>
      <dgm:t>
        <a:bodyPr/>
        <a:lstStyle/>
        <a:p>
          <a:endParaRPr lang="en-US"/>
        </a:p>
      </dgm:t>
    </dgm:pt>
    <dgm:pt modelId="{7013E7E1-F9BA-4631-A034-52EC99CFCC22}">
      <dgm:prSet/>
      <dgm:spPr/>
      <dgm:t>
        <a:bodyPr/>
        <a:lstStyle/>
        <a:p>
          <a:r>
            <a:rPr lang="en-US"/>
            <a:t>Patient Portal </a:t>
          </a:r>
          <a:br>
            <a:rPr lang="en-US"/>
          </a:br>
          <a:endParaRPr lang="en-US"/>
        </a:p>
      </dgm:t>
    </dgm:pt>
    <dgm:pt modelId="{2B0B7263-D00B-4959-AEB7-2BFBD5C3127D}" type="parTrans" cxnId="{4CCFCBFA-97C0-4E14-8F9D-DF09FFD9EDEF}">
      <dgm:prSet/>
      <dgm:spPr/>
      <dgm:t>
        <a:bodyPr/>
        <a:lstStyle/>
        <a:p>
          <a:endParaRPr lang="en-US"/>
        </a:p>
      </dgm:t>
    </dgm:pt>
    <dgm:pt modelId="{4A2D9D85-0811-4495-AE9F-86414F150B0F}" type="sibTrans" cxnId="{4CCFCBFA-97C0-4E14-8F9D-DF09FFD9EDEF}">
      <dgm:prSet/>
      <dgm:spPr/>
      <dgm:t>
        <a:bodyPr/>
        <a:lstStyle/>
        <a:p>
          <a:endParaRPr lang="en-US"/>
        </a:p>
      </dgm:t>
    </dgm:pt>
    <dgm:pt modelId="{4079C420-AE00-4CE4-A2BA-DB6023B674EB}">
      <dgm:prSet/>
      <dgm:spPr/>
      <dgm:t>
        <a:bodyPr/>
        <a:lstStyle/>
        <a:p>
          <a:pPr>
            <a:defRPr b="1"/>
          </a:pPr>
          <a:r>
            <a:rPr lang="en-US" b="1"/>
            <a:t>Bring to Your Appointment </a:t>
          </a:r>
          <a:endParaRPr lang="en-US"/>
        </a:p>
      </dgm:t>
    </dgm:pt>
    <dgm:pt modelId="{B5C0C712-98AE-4308-A8B1-1DCD1AA06FD4}" type="parTrans" cxnId="{1F3E1ED8-9F08-41C6-8EEB-1F78B94F1A1A}">
      <dgm:prSet/>
      <dgm:spPr/>
      <dgm:t>
        <a:bodyPr/>
        <a:lstStyle/>
        <a:p>
          <a:endParaRPr lang="en-US"/>
        </a:p>
      </dgm:t>
    </dgm:pt>
    <dgm:pt modelId="{B6E637BB-45A6-45ED-8EC5-1DB60DB15C32}" type="sibTrans" cxnId="{1F3E1ED8-9F08-41C6-8EEB-1F78B94F1A1A}">
      <dgm:prSet/>
      <dgm:spPr/>
      <dgm:t>
        <a:bodyPr/>
        <a:lstStyle/>
        <a:p>
          <a:endParaRPr lang="en-US"/>
        </a:p>
      </dgm:t>
    </dgm:pt>
    <dgm:pt modelId="{52D0FDD6-AA8B-4B76-B13C-1719A83B7450}">
      <dgm:prSet/>
      <dgm:spPr/>
      <dgm:t>
        <a:bodyPr/>
        <a:lstStyle/>
        <a:p>
          <a:r>
            <a:rPr lang="en-US"/>
            <a:t>SU ID</a:t>
          </a:r>
        </a:p>
      </dgm:t>
    </dgm:pt>
    <dgm:pt modelId="{A8F2DF32-123F-474A-A87B-14ACB20D49FC}" type="parTrans" cxnId="{62F89A70-11B8-40B9-8F48-C1926BDA8B36}">
      <dgm:prSet/>
      <dgm:spPr/>
      <dgm:t>
        <a:bodyPr/>
        <a:lstStyle/>
        <a:p>
          <a:endParaRPr lang="en-US"/>
        </a:p>
      </dgm:t>
    </dgm:pt>
    <dgm:pt modelId="{DDA18E13-B3E9-443D-80AB-390FB5CCE3C3}" type="sibTrans" cxnId="{62F89A70-11B8-40B9-8F48-C1926BDA8B36}">
      <dgm:prSet/>
      <dgm:spPr/>
      <dgm:t>
        <a:bodyPr/>
        <a:lstStyle/>
        <a:p>
          <a:endParaRPr lang="en-US"/>
        </a:p>
      </dgm:t>
    </dgm:pt>
    <dgm:pt modelId="{54C72A8D-2A4F-457E-B619-5A53BBC48984}">
      <dgm:prSet/>
      <dgm:spPr/>
      <dgm:t>
        <a:bodyPr/>
        <a:lstStyle/>
        <a:p>
          <a:r>
            <a:rPr lang="en-US"/>
            <a:t>Insurance Card</a:t>
          </a:r>
        </a:p>
      </dgm:t>
    </dgm:pt>
    <dgm:pt modelId="{0F3A54EF-A721-4F9A-8332-72DE086A7105}" type="parTrans" cxnId="{44244207-B153-4236-A752-9CA6BA083372}">
      <dgm:prSet/>
      <dgm:spPr/>
      <dgm:t>
        <a:bodyPr/>
        <a:lstStyle/>
        <a:p>
          <a:endParaRPr lang="en-US"/>
        </a:p>
      </dgm:t>
    </dgm:pt>
    <dgm:pt modelId="{B97C2234-2038-4C8C-88F6-A7E675C1A7F5}" type="sibTrans" cxnId="{44244207-B153-4236-A752-9CA6BA083372}">
      <dgm:prSet/>
      <dgm:spPr/>
      <dgm:t>
        <a:bodyPr/>
        <a:lstStyle/>
        <a:p>
          <a:endParaRPr lang="en-US"/>
        </a:p>
      </dgm:t>
    </dgm:pt>
    <dgm:pt modelId="{BD2D1D45-4927-4702-B1BC-41D9F666FDBE}" type="pres">
      <dgm:prSet presAssocID="{CD5F4E75-DFF3-4DE9-ABC1-C7223B25C887}" presName="root" presStyleCnt="0">
        <dgm:presLayoutVars>
          <dgm:dir/>
          <dgm:resizeHandles val="exact"/>
        </dgm:presLayoutVars>
      </dgm:prSet>
      <dgm:spPr/>
    </dgm:pt>
    <dgm:pt modelId="{1AC46E3F-838C-4D5E-B6E7-DF50CAE42E61}" type="pres">
      <dgm:prSet presAssocID="{3B0432D9-D26C-49E9-AD7B-3ED579DEDA33}" presName="compNode" presStyleCnt="0"/>
      <dgm:spPr/>
    </dgm:pt>
    <dgm:pt modelId="{C6A36641-C67E-4A43-8252-BAA7014276D3}" type="pres">
      <dgm:prSet presAssocID="{3B0432D9-D26C-49E9-AD7B-3ED579DEDA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C6EF816F-ECA7-4E05-AF92-F8F22C4078B7}" type="pres">
      <dgm:prSet presAssocID="{3B0432D9-D26C-49E9-AD7B-3ED579DEDA33}" presName="iconSpace" presStyleCnt="0"/>
      <dgm:spPr/>
    </dgm:pt>
    <dgm:pt modelId="{EDA4B4BB-9A6A-4FEA-90A0-C1319CD1AA34}" type="pres">
      <dgm:prSet presAssocID="{3B0432D9-D26C-49E9-AD7B-3ED579DEDA33}" presName="parTx" presStyleLbl="revTx" presStyleIdx="0" presStyleCnt="4">
        <dgm:presLayoutVars>
          <dgm:chMax val="0"/>
          <dgm:chPref val="0"/>
        </dgm:presLayoutVars>
      </dgm:prSet>
      <dgm:spPr/>
    </dgm:pt>
    <dgm:pt modelId="{09CC784F-21E5-4217-B466-1989BF319BEB}" type="pres">
      <dgm:prSet presAssocID="{3B0432D9-D26C-49E9-AD7B-3ED579DEDA33}" presName="txSpace" presStyleCnt="0"/>
      <dgm:spPr/>
    </dgm:pt>
    <dgm:pt modelId="{54365798-1076-4BFA-A8C3-AB18DBE5B23B}" type="pres">
      <dgm:prSet presAssocID="{3B0432D9-D26C-49E9-AD7B-3ED579DEDA33}" presName="desTx" presStyleLbl="revTx" presStyleIdx="1" presStyleCnt="4">
        <dgm:presLayoutVars/>
      </dgm:prSet>
      <dgm:spPr/>
    </dgm:pt>
    <dgm:pt modelId="{77BC8461-8573-4FF8-9768-2594E1D94344}" type="pres">
      <dgm:prSet presAssocID="{0BEE4EF8-C579-4AA1-A367-DAA107780A2A}" presName="sibTrans" presStyleCnt="0"/>
      <dgm:spPr/>
    </dgm:pt>
    <dgm:pt modelId="{CDD9E255-6B20-43EF-BBF8-0861A7D5A32A}" type="pres">
      <dgm:prSet presAssocID="{4079C420-AE00-4CE4-A2BA-DB6023B674EB}" presName="compNode" presStyleCnt="0"/>
      <dgm:spPr/>
    </dgm:pt>
    <dgm:pt modelId="{FAB0FAB4-0671-4F85-B391-F4380BD828AA}" type="pres">
      <dgm:prSet presAssocID="{4079C420-AE00-4CE4-A2BA-DB6023B674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EB2DCC44-871B-435D-BA89-54521BCEF287}" type="pres">
      <dgm:prSet presAssocID="{4079C420-AE00-4CE4-A2BA-DB6023B674EB}" presName="iconSpace" presStyleCnt="0"/>
      <dgm:spPr/>
    </dgm:pt>
    <dgm:pt modelId="{357C63B7-80B8-4265-ACE6-A21084A7A1C0}" type="pres">
      <dgm:prSet presAssocID="{4079C420-AE00-4CE4-A2BA-DB6023B674EB}" presName="parTx" presStyleLbl="revTx" presStyleIdx="2" presStyleCnt="4">
        <dgm:presLayoutVars>
          <dgm:chMax val="0"/>
          <dgm:chPref val="0"/>
        </dgm:presLayoutVars>
      </dgm:prSet>
      <dgm:spPr/>
    </dgm:pt>
    <dgm:pt modelId="{998B80D0-EACF-40B6-9A5D-4B3D522DFDE1}" type="pres">
      <dgm:prSet presAssocID="{4079C420-AE00-4CE4-A2BA-DB6023B674EB}" presName="txSpace" presStyleCnt="0"/>
      <dgm:spPr/>
    </dgm:pt>
    <dgm:pt modelId="{55D08F5B-6F3B-45A9-9FEE-7280DC4B0F92}" type="pres">
      <dgm:prSet presAssocID="{4079C420-AE00-4CE4-A2BA-DB6023B674EB}" presName="desTx" presStyleLbl="revTx" presStyleIdx="3" presStyleCnt="4">
        <dgm:presLayoutVars/>
      </dgm:prSet>
      <dgm:spPr/>
    </dgm:pt>
  </dgm:ptLst>
  <dgm:cxnLst>
    <dgm:cxn modelId="{44244207-B153-4236-A752-9CA6BA083372}" srcId="{4079C420-AE00-4CE4-A2BA-DB6023B674EB}" destId="{54C72A8D-2A4F-457E-B619-5A53BBC48984}" srcOrd="1" destOrd="0" parTransId="{0F3A54EF-A721-4F9A-8332-72DE086A7105}" sibTransId="{B97C2234-2038-4C8C-88F6-A7E675C1A7F5}"/>
    <dgm:cxn modelId="{20217008-5274-428C-9752-081F43606929}" srcId="{CD5F4E75-DFF3-4DE9-ABC1-C7223B25C887}" destId="{3B0432D9-D26C-49E9-AD7B-3ED579DEDA33}" srcOrd="0" destOrd="0" parTransId="{B49361BA-CC4E-40BE-876F-757A8DC9F88B}" sibTransId="{0BEE4EF8-C579-4AA1-A367-DAA107780A2A}"/>
    <dgm:cxn modelId="{33E10824-ADC4-4583-82D3-6F8493577F40}" type="presOf" srcId="{C5EF9140-A43C-4A75-BDB6-60745053A42F}" destId="{54365798-1076-4BFA-A8C3-AB18DBE5B23B}" srcOrd="0" destOrd="0" presId="urn:microsoft.com/office/officeart/2018/2/layout/IconLabelDescriptionList"/>
    <dgm:cxn modelId="{20599846-359E-4EA4-A721-9EDD69027A75}" type="presOf" srcId="{7013E7E1-F9BA-4631-A034-52EC99CFCC22}" destId="{54365798-1076-4BFA-A8C3-AB18DBE5B23B}" srcOrd="0" destOrd="1" presId="urn:microsoft.com/office/officeart/2018/2/layout/IconLabelDescriptionList"/>
    <dgm:cxn modelId="{62F89A70-11B8-40B9-8F48-C1926BDA8B36}" srcId="{4079C420-AE00-4CE4-A2BA-DB6023B674EB}" destId="{52D0FDD6-AA8B-4B76-B13C-1719A83B7450}" srcOrd="0" destOrd="0" parTransId="{A8F2DF32-123F-474A-A87B-14ACB20D49FC}" sibTransId="{DDA18E13-B3E9-443D-80AB-390FB5CCE3C3}"/>
    <dgm:cxn modelId="{11AF0A59-1347-432F-9804-5C3FF96FB0B2}" type="presOf" srcId="{52D0FDD6-AA8B-4B76-B13C-1719A83B7450}" destId="{55D08F5B-6F3B-45A9-9FEE-7280DC4B0F92}" srcOrd="0" destOrd="0" presId="urn:microsoft.com/office/officeart/2018/2/layout/IconLabelDescriptionList"/>
    <dgm:cxn modelId="{88BB6185-D36E-4AF4-99B4-F6D3B51E13FB}" type="presOf" srcId="{CD5F4E75-DFF3-4DE9-ABC1-C7223B25C887}" destId="{BD2D1D45-4927-4702-B1BC-41D9F666FDBE}" srcOrd="0" destOrd="0" presId="urn:microsoft.com/office/officeart/2018/2/layout/IconLabelDescriptionList"/>
    <dgm:cxn modelId="{37F15E93-4369-403C-9083-1DD6E9F2F51C}" type="presOf" srcId="{4079C420-AE00-4CE4-A2BA-DB6023B674EB}" destId="{357C63B7-80B8-4265-ACE6-A21084A7A1C0}" srcOrd="0" destOrd="0" presId="urn:microsoft.com/office/officeart/2018/2/layout/IconLabelDescriptionList"/>
    <dgm:cxn modelId="{B547A698-C809-4F30-A887-A5E6279C27BD}" type="presOf" srcId="{54C72A8D-2A4F-457E-B619-5A53BBC48984}" destId="{55D08F5B-6F3B-45A9-9FEE-7280DC4B0F92}" srcOrd="0" destOrd="1" presId="urn:microsoft.com/office/officeart/2018/2/layout/IconLabelDescriptionList"/>
    <dgm:cxn modelId="{FABA39C7-7F71-4780-BF49-029DC7FF9E88}" srcId="{3B0432D9-D26C-49E9-AD7B-3ED579DEDA33}" destId="{C5EF9140-A43C-4A75-BDB6-60745053A42F}" srcOrd="0" destOrd="0" parTransId="{E1227187-7178-49BE-8A88-7CB5E60AAD26}" sibTransId="{869B5562-FE99-4773-AF6D-04A4EBC47977}"/>
    <dgm:cxn modelId="{1F3E1ED8-9F08-41C6-8EEB-1F78B94F1A1A}" srcId="{CD5F4E75-DFF3-4DE9-ABC1-C7223B25C887}" destId="{4079C420-AE00-4CE4-A2BA-DB6023B674EB}" srcOrd="1" destOrd="0" parTransId="{B5C0C712-98AE-4308-A8B1-1DCD1AA06FD4}" sibTransId="{B6E637BB-45A6-45ED-8EC5-1DB60DB15C32}"/>
    <dgm:cxn modelId="{4CCFCBFA-97C0-4E14-8F9D-DF09FFD9EDEF}" srcId="{3B0432D9-D26C-49E9-AD7B-3ED579DEDA33}" destId="{7013E7E1-F9BA-4631-A034-52EC99CFCC22}" srcOrd="1" destOrd="0" parTransId="{2B0B7263-D00B-4959-AEB7-2BFBD5C3127D}" sibTransId="{4A2D9D85-0811-4495-AE9F-86414F150B0F}"/>
    <dgm:cxn modelId="{4A6098FF-D450-4967-A094-92FD0FEC318B}" type="presOf" srcId="{3B0432D9-D26C-49E9-AD7B-3ED579DEDA33}" destId="{EDA4B4BB-9A6A-4FEA-90A0-C1319CD1AA34}" srcOrd="0" destOrd="0" presId="urn:microsoft.com/office/officeart/2018/2/layout/IconLabelDescriptionList"/>
    <dgm:cxn modelId="{27A57658-F360-4879-8317-635557686F23}" type="presParOf" srcId="{BD2D1D45-4927-4702-B1BC-41D9F666FDBE}" destId="{1AC46E3F-838C-4D5E-B6E7-DF50CAE42E61}" srcOrd="0" destOrd="0" presId="urn:microsoft.com/office/officeart/2018/2/layout/IconLabelDescriptionList"/>
    <dgm:cxn modelId="{68639E44-1822-43F2-B68E-0190DDD9867A}" type="presParOf" srcId="{1AC46E3F-838C-4D5E-B6E7-DF50CAE42E61}" destId="{C6A36641-C67E-4A43-8252-BAA7014276D3}" srcOrd="0" destOrd="0" presId="urn:microsoft.com/office/officeart/2018/2/layout/IconLabelDescriptionList"/>
    <dgm:cxn modelId="{700FCC71-D8EF-46DC-A687-A156DB9E9F41}" type="presParOf" srcId="{1AC46E3F-838C-4D5E-B6E7-DF50CAE42E61}" destId="{C6EF816F-ECA7-4E05-AF92-F8F22C4078B7}" srcOrd="1" destOrd="0" presId="urn:microsoft.com/office/officeart/2018/2/layout/IconLabelDescriptionList"/>
    <dgm:cxn modelId="{E86D5DA2-D5AC-4E90-9299-056C2D4068E5}" type="presParOf" srcId="{1AC46E3F-838C-4D5E-B6E7-DF50CAE42E61}" destId="{EDA4B4BB-9A6A-4FEA-90A0-C1319CD1AA34}" srcOrd="2" destOrd="0" presId="urn:microsoft.com/office/officeart/2018/2/layout/IconLabelDescriptionList"/>
    <dgm:cxn modelId="{33042369-A1E9-4272-A3DF-7615373D4A2E}" type="presParOf" srcId="{1AC46E3F-838C-4D5E-B6E7-DF50CAE42E61}" destId="{09CC784F-21E5-4217-B466-1989BF319BEB}" srcOrd="3" destOrd="0" presId="urn:microsoft.com/office/officeart/2018/2/layout/IconLabelDescriptionList"/>
    <dgm:cxn modelId="{20C6E424-CB0F-470E-829F-E2E75F3D7486}" type="presParOf" srcId="{1AC46E3F-838C-4D5E-B6E7-DF50CAE42E61}" destId="{54365798-1076-4BFA-A8C3-AB18DBE5B23B}" srcOrd="4" destOrd="0" presId="urn:microsoft.com/office/officeart/2018/2/layout/IconLabelDescriptionList"/>
    <dgm:cxn modelId="{1AACEF69-9175-4737-8F86-EC59037518C1}" type="presParOf" srcId="{BD2D1D45-4927-4702-B1BC-41D9F666FDBE}" destId="{77BC8461-8573-4FF8-9768-2594E1D94344}" srcOrd="1" destOrd="0" presId="urn:microsoft.com/office/officeart/2018/2/layout/IconLabelDescriptionList"/>
    <dgm:cxn modelId="{ECD35162-4783-41C1-8DE6-2FFB58AE97F7}" type="presParOf" srcId="{BD2D1D45-4927-4702-B1BC-41D9F666FDBE}" destId="{CDD9E255-6B20-43EF-BBF8-0861A7D5A32A}" srcOrd="2" destOrd="0" presId="urn:microsoft.com/office/officeart/2018/2/layout/IconLabelDescriptionList"/>
    <dgm:cxn modelId="{9D363B81-C6CC-49DA-883A-AC6981E57D1B}" type="presParOf" srcId="{CDD9E255-6B20-43EF-BBF8-0861A7D5A32A}" destId="{FAB0FAB4-0671-4F85-B391-F4380BD828AA}" srcOrd="0" destOrd="0" presId="urn:microsoft.com/office/officeart/2018/2/layout/IconLabelDescriptionList"/>
    <dgm:cxn modelId="{4920580F-E4DC-4926-9629-A0E343575C7A}" type="presParOf" srcId="{CDD9E255-6B20-43EF-BBF8-0861A7D5A32A}" destId="{EB2DCC44-871B-435D-BA89-54521BCEF287}" srcOrd="1" destOrd="0" presId="urn:microsoft.com/office/officeart/2018/2/layout/IconLabelDescriptionList"/>
    <dgm:cxn modelId="{772DF7A1-6BCA-4612-AE93-1E6CEED33BF4}" type="presParOf" srcId="{CDD9E255-6B20-43EF-BBF8-0861A7D5A32A}" destId="{357C63B7-80B8-4265-ACE6-A21084A7A1C0}" srcOrd="2" destOrd="0" presId="urn:microsoft.com/office/officeart/2018/2/layout/IconLabelDescriptionList"/>
    <dgm:cxn modelId="{875A2543-0344-4CA5-91CB-C1BDAD6AEF4B}" type="presParOf" srcId="{CDD9E255-6B20-43EF-BBF8-0861A7D5A32A}" destId="{998B80D0-EACF-40B6-9A5D-4B3D522DFDE1}" srcOrd="3" destOrd="0" presId="urn:microsoft.com/office/officeart/2018/2/layout/IconLabelDescriptionList"/>
    <dgm:cxn modelId="{B9BA09FE-1F98-474C-A8B6-8DF6F6061E60}" type="presParOf" srcId="{CDD9E255-6B20-43EF-BBF8-0861A7D5A32A}" destId="{55D08F5B-6F3B-45A9-9FEE-7280DC4B0F9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8F9DC-3E05-4420-826F-98D2C07DAAD1}">
      <dsp:nvSpPr>
        <dsp:cNvPr id="0" name=""/>
        <dsp:cNvSpPr/>
      </dsp:nvSpPr>
      <dsp:spPr>
        <a:xfrm>
          <a:off x="692616" y="612182"/>
          <a:ext cx="1459333" cy="145933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42556-1FD0-4710-82DF-7D9E83955251}">
      <dsp:nvSpPr>
        <dsp:cNvPr id="0" name=""/>
        <dsp:cNvSpPr/>
      </dsp:nvSpPr>
      <dsp:spPr>
        <a:xfrm>
          <a:off x="1003621" y="923187"/>
          <a:ext cx="837322" cy="837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CBEE39-4655-40A9-B93C-A8D2D1E80DE7}">
      <dsp:nvSpPr>
        <dsp:cNvPr id="0" name=""/>
        <dsp:cNvSpPr/>
      </dsp:nvSpPr>
      <dsp:spPr>
        <a:xfrm>
          <a:off x="226108" y="2526062"/>
          <a:ext cx="239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Wash your hands frequently.</a:t>
          </a:r>
        </a:p>
      </dsp:txBody>
      <dsp:txXfrm>
        <a:off x="226108" y="2526062"/>
        <a:ext cx="2392350" cy="720000"/>
      </dsp:txXfrm>
    </dsp:sp>
    <dsp:sp modelId="{E597C0A3-27D2-4492-B59E-7D7F1DA9741B}">
      <dsp:nvSpPr>
        <dsp:cNvPr id="0" name=""/>
        <dsp:cNvSpPr/>
      </dsp:nvSpPr>
      <dsp:spPr>
        <a:xfrm>
          <a:off x="3503627" y="612182"/>
          <a:ext cx="1459333" cy="145933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C70E1-2413-451E-85C9-433EC2C20236}">
      <dsp:nvSpPr>
        <dsp:cNvPr id="0" name=""/>
        <dsp:cNvSpPr/>
      </dsp:nvSpPr>
      <dsp:spPr>
        <a:xfrm>
          <a:off x="3814633" y="923187"/>
          <a:ext cx="837322" cy="837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D50000-2787-4F9B-A8CF-BFF3646B7F9D}">
      <dsp:nvSpPr>
        <dsp:cNvPr id="0" name=""/>
        <dsp:cNvSpPr/>
      </dsp:nvSpPr>
      <dsp:spPr>
        <a:xfrm>
          <a:off x="3037119" y="2526062"/>
          <a:ext cx="239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Eat well, drink plenty of fluids and get enough sleep.</a:t>
          </a:r>
        </a:p>
      </dsp:txBody>
      <dsp:txXfrm>
        <a:off x="3037119" y="2526062"/>
        <a:ext cx="2392350" cy="720000"/>
      </dsp:txXfrm>
    </dsp:sp>
    <dsp:sp modelId="{D6985425-F302-4B2E-A271-9DE8FD7EADF3}">
      <dsp:nvSpPr>
        <dsp:cNvPr id="0" name=""/>
        <dsp:cNvSpPr/>
      </dsp:nvSpPr>
      <dsp:spPr>
        <a:xfrm>
          <a:off x="6314638" y="612182"/>
          <a:ext cx="1459333" cy="145933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4E92-4F13-48C0-BBEE-369FC1C4FFB0}">
      <dsp:nvSpPr>
        <dsp:cNvPr id="0" name=""/>
        <dsp:cNvSpPr/>
      </dsp:nvSpPr>
      <dsp:spPr>
        <a:xfrm>
          <a:off x="6625644" y="923187"/>
          <a:ext cx="837322" cy="8373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B3531F-22FA-42D4-BA6F-04E3B129AE48}">
      <dsp:nvSpPr>
        <dsp:cNvPr id="0" name=""/>
        <dsp:cNvSpPr/>
      </dsp:nvSpPr>
      <dsp:spPr>
        <a:xfrm>
          <a:off x="5848130" y="2526062"/>
          <a:ext cx="239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90000"/>
            </a:lnSpc>
            <a:spcBef>
              <a:spcPct val="0"/>
            </a:spcBef>
            <a:spcAft>
              <a:spcPct val="35000"/>
            </a:spcAft>
            <a:buNone/>
            <a:defRPr cap="all"/>
          </a:pPr>
          <a:r>
            <a:rPr lang="en-US" sz="1500" kern="1200">
              <a:latin typeface="Calibri Light" panose="020F0302020204030204"/>
            </a:rPr>
            <a:t>Avoid sharing food, drinks, </a:t>
          </a:r>
          <a:r>
            <a:rPr lang="en-US" sz="1500" kern="1200" err="1">
              <a:latin typeface="Calibri Light" panose="020F0302020204030204"/>
            </a:rPr>
            <a:t>chapstick</a:t>
          </a:r>
          <a:r>
            <a:rPr lang="en-US" sz="1500" kern="1200">
              <a:latin typeface="Calibri Light" panose="020F0302020204030204"/>
            </a:rPr>
            <a:t>, lipstick, etc.</a:t>
          </a:r>
          <a:endParaRPr lang="en-US" sz="1500" kern="1200"/>
        </a:p>
      </dsp:txBody>
      <dsp:txXfrm>
        <a:off x="5848130" y="2526062"/>
        <a:ext cx="2392350" cy="720000"/>
      </dsp:txXfrm>
    </dsp:sp>
    <dsp:sp modelId="{CAEA49B7-4191-4017-8FE9-126B74024AA0}">
      <dsp:nvSpPr>
        <dsp:cNvPr id="0" name=""/>
        <dsp:cNvSpPr/>
      </dsp:nvSpPr>
      <dsp:spPr>
        <a:xfrm>
          <a:off x="9125650" y="612182"/>
          <a:ext cx="1459333" cy="145933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85834-80EF-4DE6-9A98-4F8BC0365FF1}">
      <dsp:nvSpPr>
        <dsp:cNvPr id="0" name=""/>
        <dsp:cNvSpPr/>
      </dsp:nvSpPr>
      <dsp:spPr>
        <a:xfrm>
          <a:off x="9436655" y="923187"/>
          <a:ext cx="837322" cy="837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7E8629-478B-450C-AE96-4944A046F2B4}">
      <dsp:nvSpPr>
        <dsp:cNvPr id="0" name=""/>
        <dsp:cNvSpPr/>
      </dsp:nvSpPr>
      <dsp:spPr>
        <a:xfrm>
          <a:off x="8659141" y="2526062"/>
          <a:ext cx="23923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Dress for the weather (warm boots, coats, hats, scarves and gloves).</a:t>
          </a:r>
        </a:p>
      </dsp:txBody>
      <dsp:txXfrm>
        <a:off x="8659141" y="2526062"/>
        <a:ext cx="23923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AA0F7-87C2-4C0A-ADBE-F806317FCA6F}">
      <dsp:nvSpPr>
        <dsp:cNvPr id="0" name=""/>
        <dsp:cNvSpPr/>
      </dsp:nvSpPr>
      <dsp:spPr>
        <a:xfrm>
          <a:off x="0" y="1601"/>
          <a:ext cx="11277600" cy="811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497BC-7BD1-40BA-8859-95E72CBD8598}">
      <dsp:nvSpPr>
        <dsp:cNvPr id="0" name=""/>
        <dsp:cNvSpPr/>
      </dsp:nvSpPr>
      <dsp:spPr>
        <a:xfrm>
          <a:off x="245505" y="184208"/>
          <a:ext cx="446373" cy="4463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037758-F7DA-4119-96AE-E879EEE5F51D}">
      <dsp:nvSpPr>
        <dsp:cNvPr id="0" name=""/>
        <dsp:cNvSpPr/>
      </dsp:nvSpPr>
      <dsp:spPr>
        <a:xfrm>
          <a:off x="937383" y="1601"/>
          <a:ext cx="10340216" cy="81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93" tIns="85893" rIns="85893" bIns="85893" numCol="1" spcCol="1270" anchor="ctr" anchorCtr="0">
          <a:noAutofit/>
        </a:bodyPr>
        <a:lstStyle/>
        <a:p>
          <a:pPr marL="0" lvl="0" indent="0" algn="l" defTabSz="977900">
            <a:lnSpc>
              <a:spcPct val="90000"/>
            </a:lnSpc>
            <a:spcBef>
              <a:spcPct val="0"/>
            </a:spcBef>
            <a:spcAft>
              <a:spcPct val="35000"/>
            </a:spcAft>
            <a:buNone/>
          </a:pPr>
          <a:r>
            <a:rPr lang="en-US" sz="2200" kern="1200"/>
            <a:t>The Barnes Center and campus partners are here to help.</a:t>
          </a:r>
        </a:p>
      </dsp:txBody>
      <dsp:txXfrm>
        <a:off x="937383" y="1601"/>
        <a:ext cx="10340216" cy="811587"/>
      </dsp:txXfrm>
    </dsp:sp>
    <dsp:sp modelId="{DABAF90D-C536-4D3B-B025-A90EF4F3D6E6}">
      <dsp:nvSpPr>
        <dsp:cNvPr id="0" name=""/>
        <dsp:cNvSpPr/>
      </dsp:nvSpPr>
      <dsp:spPr>
        <a:xfrm>
          <a:off x="0" y="1016086"/>
          <a:ext cx="11277600" cy="811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1FC10-BA44-495C-9765-435A3012365B}">
      <dsp:nvSpPr>
        <dsp:cNvPr id="0" name=""/>
        <dsp:cNvSpPr/>
      </dsp:nvSpPr>
      <dsp:spPr>
        <a:xfrm>
          <a:off x="245505" y="1198693"/>
          <a:ext cx="446373" cy="4463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621205-A8CB-4CC5-AACA-DF7D7055FC2A}">
      <dsp:nvSpPr>
        <dsp:cNvPr id="0" name=""/>
        <dsp:cNvSpPr/>
      </dsp:nvSpPr>
      <dsp:spPr>
        <a:xfrm>
          <a:off x="937383" y="1016086"/>
          <a:ext cx="10340216" cy="81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93" tIns="85893" rIns="85893" bIns="85893" numCol="1" spcCol="1270" anchor="ctr" anchorCtr="0">
          <a:noAutofit/>
        </a:bodyPr>
        <a:lstStyle/>
        <a:p>
          <a:pPr marL="0" lvl="0" indent="0" algn="l" defTabSz="977900">
            <a:lnSpc>
              <a:spcPct val="90000"/>
            </a:lnSpc>
            <a:spcBef>
              <a:spcPct val="0"/>
            </a:spcBef>
            <a:spcAft>
              <a:spcPct val="35000"/>
            </a:spcAft>
            <a:buNone/>
          </a:pPr>
          <a:r>
            <a:rPr lang="en-US" sz="2200" kern="1200"/>
            <a:t>Don’t leave your residence until further instructions are provided.</a:t>
          </a:r>
        </a:p>
      </dsp:txBody>
      <dsp:txXfrm>
        <a:off x="937383" y="1016086"/>
        <a:ext cx="10340216" cy="811587"/>
      </dsp:txXfrm>
    </dsp:sp>
    <dsp:sp modelId="{3FE91643-7097-464A-BAEF-ADD865B3C24B}">
      <dsp:nvSpPr>
        <dsp:cNvPr id="0" name=""/>
        <dsp:cNvSpPr/>
      </dsp:nvSpPr>
      <dsp:spPr>
        <a:xfrm>
          <a:off x="0" y="2030570"/>
          <a:ext cx="11277600" cy="811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2A242-0A06-4DD9-9FC3-85522B7B2A1E}">
      <dsp:nvSpPr>
        <dsp:cNvPr id="0" name=""/>
        <dsp:cNvSpPr/>
      </dsp:nvSpPr>
      <dsp:spPr>
        <a:xfrm>
          <a:off x="245505" y="2213178"/>
          <a:ext cx="446373" cy="44637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E131BD-9BF2-49E1-8F46-6643DF2DAD97}">
      <dsp:nvSpPr>
        <dsp:cNvPr id="0" name=""/>
        <dsp:cNvSpPr/>
      </dsp:nvSpPr>
      <dsp:spPr>
        <a:xfrm>
          <a:off x="937383" y="2030570"/>
          <a:ext cx="10340216" cy="81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93" tIns="85893" rIns="85893" bIns="85893" numCol="1" spcCol="1270" anchor="ctr" anchorCtr="0">
          <a:noAutofit/>
        </a:bodyPr>
        <a:lstStyle/>
        <a:p>
          <a:pPr marL="0" lvl="0" indent="0" algn="l" defTabSz="977900">
            <a:lnSpc>
              <a:spcPct val="90000"/>
            </a:lnSpc>
            <a:spcBef>
              <a:spcPct val="0"/>
            </a:spcBef>
            <a:spcAft>
              <a:spcPct val="35000"/>
            </a:spcAft>
            <a:buNone/>
          </a:pPr>
          <a:r>
            <a:rPr lang="en-US" sz="2200" kern="1200"/>
            <a:t>If tested at the Barnes Center, you will be contacted with instructions.</a:t>
          </a:r>
        </a:p>
      </dsp:txBody>
      <dsp:txXfrm>
        <a:off x="937383" y="2030570"/>
        <a:ext cx="10340216" cy="811587"/>
      </dsp:txXfrm>
    </dsp:sp>
    <dsp:sp modelId="{B16E33F3-76F1-4D40-9055-1631C1BEFE1F}">
      <dsp:nvSpPr>
        <dsp:cNvPr id="0" name=""/>
        <dsp:cNvSpPr/>
      </dsp:nvSpPr>
      <dsp:spPr>
        <a:xfrm>
          <a:off x="0" y="3045055"/>
          <a:ext cx="11277600" cy="811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449AE6-2506-4C64-AE6E-A368BCAFDC42}">
      <dsp:nvSpPr>
        <dsp:cNvPr id="0" name=""/>
        <dsp:cNvSpPr/>
      </dsp:nvSpPr>
      <dsp:spPr>
        <a:xfrm>
          <a:off x="245505" y="3227663"/>
          <a:ext cx="446373" cy="4463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EBDDB1-25A2-4F22-82CB-92785AB5D3E7}">
      <dsp:nvSpPr>
        <dsp:cNvPr id="0" name=""/>
        <dsp:cNvSpPr/>
      </dsp:nvSpPr>
      <dsp:spPr>
        <a:xfrm>
          <a:off x="937383" y="3045055"/>
          <a:ext cx="10340216" cy="81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93" tIns="85893" rIns="85893" bIns="85893" numCol="1" spcCol="1270" anchor="ctr" anchorCtr="0">
          <a:noAutofit/>
        </a:bodyPr>
        <a:lstStyle/>
        <a:p>
          <a:pPr marL="0" lvl="0" indent="0" algn="l" defTabSz="977900" rtl="0">
            <a:lnSpc>
              <a:spcPct val="90000"/>
            </a:lnSpc>
            <a:spcBef>
              <a:spcPct val="0"/>
            </a:spcBef>
            <a:spcAft>
              <a:spcPct val="35000"/>
            </a:spcAft>
            <a:buNone/>
          </a:pPr>
          <a:r>
            <a:rPr lang="en-US" sz="2200" kern="1200"/>
            <a:t>If tested elsewhere, call the Barnes Center at 315.443.8000 for instructions.</a:t>
          </a:r>
        </a:p>
      </dsp:txBody>
      <dsp:txXfrm>
        <a:off x="937383" y="3045055"/>
        <a:ext cx="10340216" cy="811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36641-C67E-4A43-8252-BAA7014276D3}">
      <dsp:nvSpPr>
        <dsp:cNvPr id="0" name=""/>
        <dsp:cNvSpPr/>
      </dsp:nvSpPr>
      <dsp:spPr>
        <a:xfrm>
          <a:off x="940799" y="34042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4B4BB-9A6A-4FEA-90A0-C1319CD1AA34}">
      <dsp:nvSpPr>
        <dsp:cNvPr id="0" name=""/>
        <dsp:cNvSpPr/>
      </dsp:nvSpPr>
      <dsp:spPr>
        <a:xfrm>
          <a:off x="940799" y="198905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90000"/>
            </a:lnSpc>
            <a:spcBef>
              <a:spcPct val="0"/>
            </a:spcBef>
            <a:spcAft>
              <a:spcPct val="35000"/>
            </a:spcAft>
            <a:buNone/>
            <a:defRPr b="1"/>
          </a:pPr>
          <a:r>
            <a:rPr lang="en-US" sz="3000" b="1" kern="1200"/>
            <a:t>Make an Appointment</a:t>
          </a:r>
          <a:endParaRPr lang="en-US" sz="3000" kern="1200"/>
        </a:p>
      </dsp:txBody>
      <dsp:txXfrm>
        <a:off x="940799" y="1989050"/>
        <a:ext cx="4320000" cy="648000"/>
      </dsp:txXfrm>
    </dsp:sp>
    <dsp:sp modelId="{54365798-1076-4BFA-A8C3-AB18DBE5B23B}">
      <dsp:nvSpPr>
        <dsp:cNvPr id="0" name=""/>
        <dsp:cNvSpPr/>
      </dsp:nvSpPr>
      <dsp:spPr>
        <a:xfrm>
          <a:off x="940799" y="2700598"/>
          <a:ext cx="4320000" cy="817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Call 315.443.8000.</a:t>
          </a:r>
        </a:p>
        <a:p>
          <a:pPr marL="0" lvl="0" indent="0" algn="l" defTabSz="755650">
            <a:lnSpc>
              <a:spcPct val="90000"/>
            </a:lnSpc>
            <a:spcBef>
              <a:spcPct val="0"/>
            </a:spcBef>
            <a:spcAft>
              <a:spcPct val="35000"/>
            </a:spcAft>
            <a:buNone/>
          </a:pPr>
          <a:r>
            <a:rPr lang="en-US" sz="1700" kern="1200"/>
            <a:t>Patient Portal </a:t>
          </a:r>
          <a:br>
            <a:rPr lang="en-US" sz="1700" kern="1200"/>
          </a:br>
          <a:endParaRPr lang="en-US" sz="1700" kern="1200"/>
        </a:p>
      </dsp:txBody>
      <dsp:txXfrm>
        <a:off x="940799" y="2700598"/>
        <a:ext cx="4320000" cy="817224"/>
      </dsp:txXfrm>
    </dsp:sp>
    <dsp:sp modelId="{FAB0FAB4-0671-4F85-B391-F4380BD828AA}">
      <dsp:nvSpPr>
        <dsp:cNvPr id="0" name=""/>
        <dsp:cNvSpPr/>
      </dsp:nvSpPr>
      <dsp:spPr>
        <a:xfrm>
          <a:off x="6016800" y="34042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7C63B7-80B8-4265-ACE6-A21084A7A1C0}">
      <dsp:nvSpPr>
        <dsp:cNvPr id="0" name=""/>
        <dsp:cNvSpPr/>
      </dsp:nvSpPr>
      <dsp:spPr>
        <a:xfrm>
          <a:off x="6016800" y="198905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90000"/>
            </a:lnSpc>
            <a:spcBef>
              <a:spcPct val="0"/>
            </a:spcBef>
            <a:spcAft>
              <a:spcPct val="35000"/>
            </a:spcAft>
            <a:buNone/>
            <a:defRPr b="1"/>
          </a:pPr>
          <a:r>
            <a:rPr lang="en-US" sz="3000" b="1" kern="1200"/>
            <a:t>Bring to Your Appointment </a:t>
          </a:r>
          <a:endParaRPr lang="en-US" sz="3000" kern="1200"/>
        </a:p>
      </dsp:txBody>
      <dsp:txXfrm>
        <a:off x="6016800" y="1989050"/>
        <a:ext cx="4320000" cy="648000"/>
      </dsp:txXfrm>
    </dsp:sp>
    <dsp:sp modelId="{55D08F5B-6F3B-45A9-9FEE-7280DC4B0F92}">
      <dsp:nvSpPr>
        <dsp:cNvPr id="0" name=""/>
        <dsp:cNvSpPr/>
      </dsp:nvSpPr>
      <dsp:spPr>
        <a:xfrm>
          <a:off x="6016800" y="2700598"/>
          <a:ext cx="4320000" cy="817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SU ID</a:t>
          </a:r>
        </a:p>
        <a:p>
          <a:pPr marL="0" lvl="0" indent="0" algn="l" defTabSz="755650">
            <a:lnSpc>
              <a:spcPct val="90000"/>
            </a:lnSpc>
            <a:spcBef>
              <a:spcPct val="0"/>
            </a:spcBef>
            <a:spcAft>
              <a:spcPct val="35000"/>
            </a:spcAft>
            <a:buNone/>
          </a:pPr>
          <a:r>
            <a:rPr lang="en-US" sz="1700" kern="1200"/>
            <a:t>Insurance Card</a:t>
          </a:r>
        </a:p>
      </dsp:txBody>
      <dsp:txXfrm>
        <a:off x="6016800" y="2700598"/>
        <a:ext cx="4320000" cy="81722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5"/>
          </a:xfrm>
          <a:prstGeom prst="rect">
            <a:avLst/>
          </a:prstGeom>
        </p:spPr>
        <p:txBody>
          <a:bodyPr vert="horz" lIns="92492" tIns="46246" rIns="92492" bIns="46246" rtlCol="0"/>
          <a:lstStyle>
            <a:lvl1pPr algn="r">
              <a:defRPr sz="1200"/>
            </a:lvl1pPr>
          </a:lstStyle>
          <a:p>
            <a:fld id="{C44B0E00-9206-3A4E-AD6C-96DEFB21C943}" type="datetimeFigureOut">
              <a:rPr lang="en-US" smtClean="0"/>
              <a:t>7/14/2021</a:t>
            </a:fld>
            <a:endParaRPr lang="en-US"/>
          </a:p>
        </p:txBody>
      </p:sp>
      <p:sp>
        <p:nvSpPr>
          <p:cNvPr id="4" name="Footer Placeholder 3"/>
          <p:cNvSpPr>
            <a:spLocks noGrp="1"/>
          </p:cNvSpPr>
          <p:nvPr>
            <p:ph type="ftr" sz="quarter" idx="2"/>
          </p:nvPr>
        </p:nvSpPr>
        <p:spPr>
          <a:xfrm>
            <a:off x="0" y="8829968"/>
            <a:ext cx="2971800" cy="46643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4"/>
          </a:xfrm>
          <a:prstGeom prst="rect">
            <a:avLst/>
          </a:prstGeom>
        </p:spPr>
        <p:txBody>
          <a:bodyPr vert="horz" lIns="92492" tIns="46246" rIns="92492" bIns="46246" rtlCol="0" anchor="b"/>
          <a:lstStyle>
            <a:lvl1pPr algn="r">
              <a:defRPr sz="1200"/>
            </a:lvl1pPr>
          </a:lstStyle>
          <a:p>
            <a:fld id="{3D422BF1-4B9E-BC44-AF37-A026AB48E595}" type="slidenum">
              <a:rPr lang="en-US" smtClean="0"/>
              <a:t>‹#›</a:t>
            </a:fld>
            <a:endParaRPr lang="en-US"/>
          </a:p>
        </p:txBody>
      </p:sp>
    </p:spTree>
    <p:extLst>
      <p:ext uri="{BB962C8B-B14F-4D97-AF65-F5344CB8AC3E}">
        <p14:creationId xmlns:p14="http://schemas.microsoft.com/office/powerpoint/2010/main" val="18520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4" y="0"/>
            <a:ext cx="2971800" cy="466435"/>
          </a:xfrm>
          <a:prstGeom prst="rect">
            <a:avLst/>
          </a:prstGeom>
        </p:spPr>
        <p:txBody>
          <a:bodyPr vert="horz" lIns="92492" tIns="46246" rIns="92492" bIns="46246" rtlCol="0"/>
          <a:lstStyle>
            <a:lvl1pPr algn="r">
              <a:defRPr sz="1200"/>
            </a:lvl1pPr>
          </a:lstStyle>
          <a:p>
            <a:fld id="{138FCD27-4B6F-264E-84EB-01FB92F2B3E8}" type="datetimeFigureOut">
              <a:rPr lang="en-US" smtClean="0"/>
              <a:t>7/14/2021</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492" tIns="46246" rIns="92492" bIns="46246" rtlCol="0" anchor="b"/>
          <a:lstStyle>
            <a:lvl1pPr algn="r">
              <a:defRPr sz="1200"/>
            </a:lvl1pPr>
          </a:lstStyle>
          <a:p>
            <a:fld id="{457AE360-FF46-004C-BFD2-6B36BE4CBC0A}" type="slidenum">
              <a:rPr lang="en-US" smtClean="0"/>
              <a:t>‹#›</a:t>
            </a:fld>
            <a:endParaRPr lang="en-US"/>
          </a:p>
        </p:txBody>
      </p:sp>
    </p:spTree>
    <p:extLst>
      <p:ext uri="{BB962C8B-B14F-4D97-AF65-F5344CB8AC3E}">
        <p14:creationId xmlns:p14="http://schemas.microsoft.com/office/powerpoint/2010/main" val="151714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se.syr.edu/bewell/barnes-center-at-the-arch/"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1</a:t>
            </a:fld>
            <a:endParaRPr lang="en-US"/>
          </a:p>
        </p:txBody>
      </p:sp>
    </p:spTree>
    <p:extLst>
      <p:ext uri="{BB962C8B-B14F-4D97-AF65-F5344CB8AC3E}">
        <p14:creationId xmlns:p14="http://schemas.microsoft.com/office/powerpoint/2010/main" val="211327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25</a:t>
            </a:fld>
            <a:endParaRPr lang="en-US"/>
          </a:p>
        </p:txBody>
      </p:sp>
    </p:spTree>
    <p:extLst>
      <p:ext uri="{BB962C8B-B14F-4D97-AF65-F5344CB8AC3E}">
        <p14:creationId xmlns:p14="http://schemas.microsoft.com/office/powerpoint/2010/main" val="335350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26</a:t>
            </a:fld>
            <a:endParaRPr lang="en-US"/>
          </a:p>
        </p:txBody>
      </p:sp>
    </p:spTree>
    <p:extLst>
      <p:ext uri="{BB962C8B-B14F-4D97-AF65-F5344CB8AC3E}">
        <p14:creationId xmlns:p14="http://schemas.microsoft.com/office/powerpoint/2010/main" val="175176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27</a:t>
            </a:fld>
            <a:endParaRPr lang="en-US"/>
          </a:p>
        </p:txBody>
      </p:sp>
    </p:spTree>
    <p:extLst>
      <p:ext uri="{BB962C8B-B14F-4D97-AF65-F5344CB8AC3E}">
        <p14:creationId xmlns:p14="http://schemas.microsoft.com/office/powerpoint/2010/main" val="2550132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28</a:t>
            </a:fld>
            <a:endParaRPr lang="en-US"/>
          </a:p>
        </p:txBody>
      </p:sp>
    </p:spTree>
    <p:extLst>
      <p:ext uri="{BB962C8B-B14F-4D97-AF65-F5344CB8AC3E}">
        <p14:creationId xmlns:p14="http://schemas.microsoft.com/office/powerpoint/2010/main" val="165717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29</a:t>
            </a:fld>
            <a:endParaRPr lang="en-US"/>
          </a:p>
        </p:txBody>
      </p:sp>
    </p:spTree>
    <p:extLst>
      <p:ext uri="{BB962C8B-B14F-4D97-AF65-F5344CB8AC3E}">
        <p14:creationId xmlns:p14="http://schemas.microsoft.com/office/powerpoint/2010/main" val="45708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30</a:t>
            </a:fld>
            <a:endParaRPr lang="en-US"/>
          </a:p>
        </p:txBody>
      </p:sp>
    </p:spTree>
    <p:extLst>
      <p:ext uri="{BB962C8B-B14F-4D97-AF65-F5344CB8AC3E}">
        <p14:creationId xmlns:p14="http://schemas.microsoft.com/office/powerpoint/2010/main" val="181539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31</a:t>
            </a:fld>
            <a:endParaRPr lang="en-US"/>
          </a:p>
        </p:txBody>
      </p:sp>
    </p:spTree>
    <p:extLst>
      <p:ext uri="{BB962C8B-B14F-4D97-AF65-F5344CB8AC3E}">
        <p14:creationId xmlns:p14="http://schemas.microsoft.com/office/powerpoint/2010/main" val="37588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32</a:t>
            </a:fld>
            <a:endParaRPr lang="en-US"/>
          </a:p>
        </p:txBody>
      </p:sp>
    </p:spTree>
    <p:extLst>
      <p:ext uri="{BB962C8B-B14F-4D97-AF65-F5344CB8AC3E}">
        <p14:creationId xmlns:p14="http://schemas.microsoft.com/office/powerpoint/2010/main" val="757794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33</a:t>
            </a:fld>
            <a:endParaRPr lang="en-US"/>
          </a:p>
        </p:txBody>
      </p:sp>
    </p:spTree>
    <p:extLst>
      <p:ext uri="{BB962C8B-B14F-4D97-AF65-F5344CB8AC3E}">
        <p14:creationId xmlns:p14="http://schemas.microsoft.com/office/powerpoint/2010/main" val="2455459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34</a:t>
            </a:fld>
            <a:endParaRPr lang="en-US"/>
          </a:p>
        </p:txBody>
      </p:sp>
    </p:spTree>
    <p:extLst>
      <p:ext uri="{BB962C8B-B14F-4D97-AF65-F5344CB8AC3E}">
        <p14:creationId xmlns:p14="http://schemas.microsoft.com/office/powerpoint/2010/main" val="343255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 have received the vaccine, you are currently not required to participate in weekly testing.  Only students, faculty and staff who are accessing campus under a valid medical or religious vaccine exemption are required to test weekly.  Compliance with this requirement will be monitored regularly.</a:t>
            </a:r>
          </a:p>
          <a:p>
            <a:endParaRPr lang="en-US">
              <a:cs typeface="Calibri"/>
            </a:endParaRPr>
          </a:p>
          <a:p>
            <a:r>
              <a:rPr lang="en-US">
                <a:cs typeface="Calibri"/>
              </a:rPr>
              <a:t>COVID Surveillance Testing is available on campus to all members of our campus community—including family members of our employees.  Testing is currently available at Kimmel Dining Hall during the summer months, open Monday – Friday, 8am – 12 noon.  No appointments are required.  Please bring your SU ID and refrain from eating, drinking anything (including water), brushing your teeth or using mouthwash, chewing gum or using any tobacco products in the 30 minutes prior to testing.</a:t>
            </a:r>
          </a:p>
        </p:txBody>
      </p:sp>
      <p:sp>
        <p:nvSpPr>
          <p:cNvPr id="4" name="Slide Number Placeholder 3"/>
          <p:cNvSpPr>
            <a:spLocks noGrp="1"/>
          </p:cNvSpPr>
          <p:nvPr>
            <p:ph type="sldNum" sz="quarter" idx="5"/>
          </p:nvPr>
        </p:nvSpPr>
        <p:spPr/>
        <p:txBody>
          <a:bodyPr/>
          <a:lstStyle/>
          <a:p>
            <a:fld id="{457AE360-FF46-004C-BFD2-6B36BE4CBC0A}" type="slidenum">
              <a:rPr lang="en-US" smtClean="0"/>
              <a:t>4</a:t>
            </a:fld>
            <a:endParaRPr lang="en-US"/>
          </a:p>
        </p:txBody>
      </p:sp>
    </p:spTree>
    <p:extLst>
      <p:ext uri="{BB962C8B-B14F-4D97-AF65-F5344CB8AC3E}">
        <p14:creationId xmlns:p14="http://schemas.microsoft.com/office/powerpoint/2010/main" val="898049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Recreation</a:t>
            </a:r>
          </a:p>
          <a:p>
            <a:endParaRPr lang="en-US">
              <a:cs typeface="Calibri"/>
            </a:endParaRPr>
          </a:p>
          <a:p>
            <a:r>
              <a:rPr lang="en-US"/>
              <a:t>Effective Wednesday, June 16, 2021: Reservations are no longer required for most recreation opportunities (e.g. exercise, Esports Room, Climbing Wall, indoor track, pool and more). Some experiences such as Group Fitness Classes and ’</a:t>
            </a:r>
            <a:r>
              <a:rPr lang="en-US" err="1"/>
              <a:t>Cuse</a:t>
            </a:r>
            <a:r>
              <a:rPr lang="en-US"/>
              <a:t> Fit Chat require reservations. Please visit the </a:t>
            </a:r>
            <a:r>
              <a:rPr lang="en-US">
                <a:hlinkClick r:id="rId3"/>
              </a:rPr>
              <a:t>Facilities and Hours webpage</a:t>
            </a:r>
            <a:r>
              <a:rPr lang="en-US"/>
              <a:t> for availability.</a:t>
            </a:r>
            <a:endParaRPr lang="en-US">
              <a:cs typeface="Calibri"/>
            </a:endParaRPr>
          </a:p>
          <a:p>
            <a:endParaRPr lang="en-US">
              <a:cs typeface="Calibri"/>
            </a:endParaRPr>
          </a:p>
          <a:p>
            <a:r>
              <a:rPr lang="en-US"/>
              <a:t>Patrons who are not vaccinated must continue to wear a mask at all times, except in the pool. Patrons who are vaccinated are not required to wear a mask.</a:t>
            </a:r>
            <a:endParaRPr lang="en-US">
              <a:cs typeface="Calibri" panose="020F0502020204030204"/>
            </a:endParaRPr>
          </a:p>
          <a:p>
            <a:endParaRPr lang="en-US">
              <a:cs typeface="Calibri" panose="020F0502020204030204"/>
            </a:endParaRPr>
          </a:p>
          <a:p>
            <a:r>
              <a:rPr lang="en-US">
                <a:effectLst/>
              </a:rPr>
              <a:t>A wide variety of </a:t>
            </a:r>
            <a:r>
              <a:rPr lang="en-US"/>
              <a:t>locations </a:t>
            </a:r>
            <a:r>
              <a:rPr lang="en-US">
                <a:effectLst/>
              </a:rPr>
              <a:t>and </a:t>
            </a:r>
            <a:r>
              <a:rPr lang="en-US"/>
              <a:t>activity </a:t>
            </a:r>
            <a:r>
              <a:rPr lang="en-US">
                <a:effectLst/>
              </a:rPr>
              <a:t>options.</a:t>
            </a:r>
            <a:r>
              <a:rPr lang="en-US"/>
              <a:t> </a:t>
            </a:r>
          </a:p>
          <a:p>
            <a:r>
              <a:rPr lang="en-US"/>
              <a:t>Recreation facilities are open 7 days a week: Monday – Friday 6:30am – 11pm, Saturday and Sunday 10am – 11pm.  </a:t>
            </a:r>
            <a:endParaRPr lang="en-US">
              <a:cs typeface="Calibri" panose="020F0502020204030204"/>
            </a:endParaRPr>
          </a:p>
          <a:p>
            <a:r>
              <a:rPr lang="en-US"/>
              <a:t>Fitness Centers located in the Barnes Center at The Arch and Ernie Davis Fitness Center.</a:t>
            </a:r>
            <a:endParaRPr lang="en-US">
              <a:cs typeface="Calibri" panose="020F0502020204030204"/>
            </a:endParaRPr>
          </a:p>
          <a:p>
            <a:endParaRPr lang="en-US"/>
          </a:p>
          <a:p>
            <a:r>
              <a:rPr lang="en-US" b="1"/>
              <a:t>Barnes Center </a:t>
            </a:r>
            <a:r>
              <a:rPr lang="en-US"/>
              <a:t>has early morning hours 6:30am and late night hours open until 1am.</a:t>
            </a:r>
            <a:endParaRPr lang="en-US">
              <a:cs typeface="Calibri"/>
            </a:endParaRPr>
          </a:p>
          <a:p>
            <a:r>
              <a:rPr lang="en-US"/>
              <a:t>4 floors of weight and fitness equipment. Always basketball courts available </a:t>
            </a:r>
            <a:r>
              <a:rPr lang="en-US">
                <a:effectLst/>
              </a:rPr>
              <a:t>for </a:t>
            </a:r>
            <a:r>
              <a:rPr lang="en-US"/>
              <a:t>Open Rec play. Free day use lockers</a:t>
            </a:r>
            <a:endParaRPr lang="en-US">
              <a:cs typeface="Calibri"/>
            </a:endParaRPr>
          </a:p>
          <a:p>
            <a:r>
              <a:rPr lang="en-US" b="1"/>
              <a:t>Aquatics -</a:t>
            </a:r>
            <a:r>
              <a:rPr lang="en-US"/>
              <a:t>6 lane pool with climbing wall, video board and 35 person spa pool in shape of an S; Swim Lessons, Dive-In Movies</a:t>
            </a:r>
            <a:endParaRPr lang="en-US">
              <a:cs typeface="Calibri"/>
            </a:endParaRPr>
          </a:p>
          <a:p>
            <a:r>
              <a:rPr lang="en-US"/>
              <a:t>7 basketball courts</a:t>
            </a:r>
            <a:r>
              <a:rPr lang="en-US">
                <a:effectLst/>
              </a:rPr>
              <a:t>, </a:t>
            </a:r>
            <a:r>
              <a:rPr lang="en-US"/>
              <a:t>MAC court for indoor soccer</a:t>
            </a:r>
            <a:r>
              <a:rPr lang="en-US">
                <a:effectLst/>
              </a:rPr>
              <a:t>, </a:t>
            </a:r>
            <a:r>
              <a:rPr lang="en-US"/>
              <a:t>roller skating and roller hockey</a:t>
            </a:r>
            <a:endParaRPr lang="en-US">
              <a:cs typeface="Calibri"/>
            </a:endParaRPr>
          </a:p>
          <a:p>
            <a:r>
              <a:rPr lang="en-US"/>
              <a:t>48 ft </a:t>
            </a:r>
            <a:r>
              <a:rPr lang="en-US" b="1"/>
              <a:t>climbing wall </a:t>
            </a:r>
            <a:r>
              <a:rPr lang="en-US"/>
              <a:t>and separate bouldering wall</a:t>
            </a:r>
            <a:r>
              <a:rPr lang="en-US">
                <a:effectLst/>
              </a:rPr>
              <a:t>, </a:t>
            </a:r>
            <a:r>
              <a:rPr lang="en-US"/>
              <a:t>outdoor equipment check out – free sue of tents</a:t>
            </a:r>
            <a:r>
              <a:rPr lang="en-US">
                <a:effectLst/>
              </a:rPr>
              <a:t>, </a:t>
            </a:r>
            <a:r>
              <a:rPr lang="en-US"/>
              <a:t>back packs sleeping bags</a:t>
            </a:r>
            <a:endParaRPr lang="en-US">
              <a:cs typeface="Calibri"/>
            </a:endParaRPr>
          </a:p>
          <a:p>
            <a:r>
              <a:rPr lang="en-US" b="1"/>
              <a:t>Esports room </a:t>
            </a:r>
            <a:r>
              <a:rPr lang="en-US"/>
              <a:t>with 36 gaming PCs </a:t>
            </a:r>
            <a:r>
              <a:rPr lang="en-US">
                <a:effectLst/>
              </a:rPr>
              <a:t>and </a:t>
            </a:r>
            <a:r>
              <a:rPr lang="en-US"/>
              <a:t>6 console gaming stations </a:t>
            </a:r>
          </a:p>
          <a:p>
            <a:r>
              <a:rPr lang="en-US" b="1">
                <a:effectLst/>
              </a:rPr>
              <a:t>Drop In/Same day Fitness Classes- </a:t>
            </a:r>
            <a:r>
              <a:rPr lang="en-US">
                <a:effectLst/>
              </a:rPr>
              <a:t>use Wellness Portal to claim spot in any class. For the day. </a:t>
            </a:r>
            <a:r>
              <a:rPr lang="en-US"/>
              <a:t>55 </a:t>
            </a:r>
            <a:r>
              <a:rPr lang="en-US">
                <a:effectLst/>
              </a:rPr>
              <a:t>classes per week.  Aerobics, mind body</a:t>
            </a:r>
            <a:r>
              <a:rPr lang="en-US"/>
              <a:t> </a:t>
            </a:r>
            <a:endParaRPr lang="en-US">
              <a:cs typeface="Calibri"/>
            </a:endParaRPr>
          </a:p>
          <a:p>
            <a:r>
              <a:rPr lang="en-US" b="1">
                <a:effectLst/>
              </a:rPr>
              <a:t>Intramural Sports- </a:t>
            </a:r>
            <a:r>
              <a:rPr lang="en-US"/>
              <a:t>Organized leagues for team and </a:t>
            </a:r>
            <a:r>
              <a:rPr lang="en-US">
                <a:effectLst/>
              </a:rPr>
              <a:t>individual sports </a:t>
            </a:r>
            <a:r>
              <a:rPr lang="en-US"/>
              <a:t>– Basketball, Volleyball</a:t>
            </a:r>
            <a:r>
              <a:rPr lang="en-US">
                <a:effectLst/>
              </a:rPr>
              <a:t>, </a:t>
            </a:r>
            <a:r>
              <a:rPr lang="en-US"/>
              <a:t>Flag football</a:t>
            </a:r>
            <a:r>
              <a:rPr lang="en-US">
                <a:effectLst/>
              </a:rPr>
              <a:t>, </a:t>
            </a:r>
            <a:r>
              <a:rPr lang="en-US"/>
              <a:t>soccer etc</a:t>
            </a:r>
            <a:r>
              <a:rPr lang="en-US">
                <a:effectLst/>
              </a:rPr>
              <a:t>.</a:t>
            </a:r>
            <a:endParaRPr lang="en-US">
              <a:cs typeface="Calibri"/>
            </a:endParaRPr>
          </a:p>
          <a:p>
            <a:r>
              <a:rPr lang="en-US" b="1" u="sng">
                <a:effectLst/>
              </a:rPr>
              <a:t>Sport Clubs- </a:t>
            </a:r>
            <a:r>
              <a:rPr lang="en-US">
                <a:effectLst/>
              </a:rPr>
              <a:t>50 student run sports teams. Many that compete regionally and nationally – </a:t>
            </a:r>
            <a:r>
              <a:rPr lang="en-US"/>
              <a:t>Lacrosse</a:t>
            </a:r>
            <a:r>
              <a:rPr lang="en-US">
                <a:effectLst/>
              </a:rPr>
              <a:t>, </a:t>
            </a:r>
            <a:r>
              <a:rPr lang="en-US"/>
              <a:t>rugby</a:t>
            </a:r>
            <a:r>
              <a:rPr lang="en-US">
                <a:effectLst/>
              </a:rPr>
              <a:t>, </a:t>
            </a:r>
            <a:r>
              <a:rPr lang="en-US"/>
              <a:t>Basketball</a:t>
            </a:r>
            <a:r>
              <a:rPr lang="en-US">
                <a:effectLst/>
              </a:rPr>
              <a:t>, equestrian, </a:t>
            </a:r>
            <a:r>
              <a:rPr lang="en-US"/>
              <a:t>hockey, </a:t>
            </a:r>
            <a:r>
              <a:rPr lang="en-US">
                <a:effectLst/>
              </a:rPr>
              <a:t>Table tennis,</a:t>
            </a:r>
            <a:r>
              <a:rPr lang="en-US"/>
              <a:t> </a:t>
            </a:r>
            <a:endParaRPr lang="en-US">
              <a:cs typeface="Calibri"/>
            </a:endParaRPr>
          </a:p>
          <a:p>
            <a:r>
              <a:rPr lang="en-US" b="1">
                <a:effectLst/>
              </a:rPr>
              <a:t>Outdoor Education &amp; Adventure Trips- </a:t>
            </a:r>
            <a:r>
              <a:rPr lang="en-US"/>
              <a:t>High Ropes Challenge </a:t>
            </a:r>
            <a:r>
              <a:rPr lang="en-US">
                <a:effectLst/>
              </a:rPr>
              <a:t>course, trips </a:t>
            </a:r>
            <a:r>
              <a:rPr lang="en-US"/>
              <a:t>Bobsledding</a:t>
            </a:r>
            <a:r>
              <a:rPr lang="en-US">
                <a:effectLst/>
              </a:rPr>
              <a:t>, hiking, apple picking horseback ridding, </a:t>
            </a:r>
            <a:r>
              <a:rPr lang="en-US"/>
              <a:t>hiking</a:t>
            </a:r>
            <a:endParaRPr lang="en-US">
              <a:cs typeface="Calibri"/>
            </a:endParaRPr>
          </a:p>
          <a:p>
            <a:r>
              <a:rPr lang="en-US" b="1">
                <a:effectLst/>
              </a:rPr>
              <a:t>Personal Training- </a:t>
            </a:r>
            <a:r>
              <a:rPr lang="en-US">
                <a:effectLst/>
              </a:rPr>
              <a:t>Free </a:t>
            </a:r>
            <a:r>
              <a:rPr lang="en-US"/>
              <a:t>equipment orientations available</a:t>
            </a:r>
            <a:r>
              <a:rPr lang="en-US">
                <a:effectLst/>
              </a:rPr>
              <a:t>. Personal Training session $20 per session like help setting up exercise program</a:t>
            </a:r>
            <a:endParaRPr lang="en-US">
              <a:cs typeface="Calibri"/>
            </a:endParaRPr>
          </a:p>
          <a:p>
            <a:r>
              <a:rPr lang="en-US">
                <a:effectLst/>
              </a:rPr>
              <a:t>Tennity Ice Skating Pavilion- located on South Campus. </a:t>
            </a:r>
            <a:r>
              <a:rPr lang="en-US"/>
              <a:t>Open 7 days a week. Late night Glow skate Friday &amp; Saturdays </a:t>
            </a:r>
            <a:r>
              <a:rPr lang="en-US" err="1"/>
              <a:t>til</a:t>
            </a:r>
            <a:r>
              <a:rPr lang="en-US"/>
              <a:t> 1am. Free skate rental for late night.</a:t>
            </a:r>
            <a:endParaRPr lang="en-US">
              <a:cs typeface="Calibri"/>
            </a:endParaRPr>
          </a:p>
          <a:p>
            <a:r>
              <a:rPr lang="en-US" b="1">
                <a:effectLst/>
              </a:rPr>
              <a:t>Drumlins</a:t>
            </a:r>
            <a:r>
              <a:rPr lang="en-US">
                <a:effectLst/>
              </a:rPr>
              <a:t> edge of South Campus-  –</a:t>
            </a:r>
            <a:r>
              <a:rPr lang="en-US"/>
              <a:t> </a:t>
            </a:r>
            <a:r>
              <a:rPr lang="en-US">
                <a:effectLst/>
              </a:rPr>
              <a:t>Free cross country ski and snowshoe program</a:t>
            </a:r>
            <a:r>
              <a:rPr lang="en-US"/>
              <a:t>/Free golf and Tennis programs</a:t>
            </a:r>
            <a:endParaRPr lang="en-US">
              <a:cs typeface="Calibri"/>
            </a:endParaRPr>
          </a:p>
          <a:p>
            <a:pPr marL="0" marR="0">
              <a:spcBef>
                <a:spcPts val="0"/>
              </a:spcBef>
              <a:spcAft>
                <a:spcPts val="0"/>
              </a:spcAft>
            </a:pPr>
            <a:endParaRPr lang="en-US" sz="1800" b="1">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57AE360-FF46-004C-BFD2-6B36BE4CBC0A}" type="slidenum">
              <a:rPr lang="en-US" smtClean="0"/>
              <a:t>35</a:t>
            </a:fld>
            <a:endParaRPr lang="en-US"/>
          </a:p>
        </p:txBody>
      </p:sp>
    </p:spTree>
    <p:extLst>
      <p:ext uri="{BB962C8B-B14F-4D97-AF65-F5344CB8AC3E}">
        <p14:creationId xmlns:p14="http://schemas.microsoft.com/office/powerpoint/2010/main" val="1415351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91"/>
              </a:spcBef>
            </a:pPr>
            <a:r>
              <a:rPr lang="en-US">
                <a:latin typeface="Calibri"/>
                <a:cs typeface="Calibri"/>
              </a:rPr>
              <a:t>Health Promotion</a:t>
            </a:r>
            <a:endParaRPr lang="en-US">
              <a:latin typeface="Calibri" charset="0"/>
            </a:endParaRPr>
          </a:p>
          <a:p>
            <a:pPr>
              <a:spcBef>
                <a:spcPts val="1191"/>
              </a:spcBef>
            </a:pPr>
            <a:endParaRPr lang="en-US">
              <a:latin typeface="Calibri" charset="0"/>
            </a:endParaRPr>
          </a:p>
          <a:p>
            <a:pPr marL="283210" indent="-283210">
              <a:spcBef>
                <a:spcPts val="1191"/>
              </a:spcBef>
              <a:buFontTx/>
              <a:buChar char="-"/>
            </a:pPr>
            <a:r>
              <a:rPr lang="en-US">
                <a:latin typeface="Calibri"/>
                <a:cs typeface="Calibri"/>
              </a:rPr>
              <a:t>Sexual health supplies can be ordered free – for all SU students</a:t>
            </a:r>
            <a:endParaRPr lang="en-US" baseline="0">
              <a:latin typeface="Calibri"/>
              <a:cs typeface="Calibri"/>
            </a:endParaRPr>
          </a:p>
          <a:p>
            <a:pPr marL="283210" indent="-283210">
              <a:spcBef>
                <a:spcPts val="1191"/>
              </a:spcBef>
              <a:buFontTx/>
              <a:buChar char="-"/>
            </a:pPr>
            <a:r>
              <a:rPr lang="en-US" baseline="0">
                <a:latin typeface="Calibri"/>
                <a:cs typeface="Calibri"/>
              </a:rPr>
              <a:t>STD Testing appointments can be made through the patient portal</a:t>
            </a:r>
            <a:r>
              <a:rPr lang="en-US">
                <a:latin typeface="Calibri"/>
                <a:cs typeface="Calibri"/>
              </a:rPr>
              <a:t> </a:t>
            </a:r>
            <a:endParaRPr lang="en-US" baseline="0">
              <a:latin typeface="Calibri" charset="0"/>
              <a:cs typeface="Calibri"/>
            </a:endParaRPr>
          </a:p>
          <a:p>
            <a:pPr marL="283635" indent="-283635">
              <a:spcBef>
                <a:spcPts val="1191"/>
              </a:spcBef>
              <a:buFontTx/>
              <a:buChar char="-"/>
            </a:pPr>
            <a:endParaRPr lang="en-US">
              <a:latin typeface="Calibri" charset="0"/>
            </a:endParaRPr>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36</a:t>
            </a:fld>
            <a:endParaRPr lang="en-US"/>
          </a:p>
        </p:txBody>
      </p:sp>
    </p:spTree>
    <p:extLst>
      <p:ext uri="{BB962C8B-B14F-4D97-AF65-F5344CB8AC3E}">
        <p14:creationId xmlns:p14="http://schemas.microsoft.com/office/powerpoint/2010/main" val="400363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91"/>
              </a:spcBef>
            </a:pPr>
            <a:r>
              <a:rPr lang="en-US">
                <a:latin typeface="Calibri"/>
                <a:cs typeface="Calibri"/>
              </a:rPr>
              <a:t>Health Promotion</a:t>
            </a:r>
            <a:endParaRPr lang="en-US">
              <a:latin typeface="Calibri" charset="0"/>
            </a:endParaRPr>
          </a:p>
          <a:p>
            <a:pPr>
              <a:spcBef>
                <a:spcPts val="1191"/>
              </a:spcBef>
            </a:pPr>
            <a:r>
              <a:rPr lang="en-US" err="1">
                <a:latin typeface="Calibri"/>
                <a:cs typeface="Calibri"/>
              </a:rPr>
              <a:t>Sanvello</a:t>
            </a:r>
            <a:r>
              <a:rPr lang="en-US" baseline="0">
                <a:latin typeface="Calibri"/>
                <a:cs typeface="Calibri"/>
              </a:rPr>
              <a:t> – phone app that is free to download for any </a:t>
            </a:r>
            <a:r>
              <a:rPr lang="en-US" baseline="0" err="1">
                <a:latin typeface="Calibri"/>
                <a:cs typeface="Calibri"/>
              </a:rPr>
              <a:t>su</a:t>
            </a:r>
            <a:r>
              <a:rPr lang="en-US" baseline="0">
                <a:latin typeface="Calibri"/>
                <a:cs typeface="Calibri"/>
              </a:rPr>
              <a:t> community member, and provides tools and strategies for stress and anxiety management</a:t>
            </a:r>
            <a:r>
              <a:rPr lang="en-US">
                <a:latin typeface="Calibri"/>
                <a:cs typeface="Calibri"/>
              </a:rPr>
              <a:t> </a:t>
            </a:r>
            <a:endParaRPr lang="en-US" baseline="0">
              <a:latin typeface="Calibri" charset="0"/>
              <a:cs typeface="Calibri"/>
            </a:endParaRPr>
          </a:p>
          <a:p>
            <a:pPr>
              <a:spcBef>
                <a:spcPts val="1191"/>
              </a:spcBef>
            </a:pPr>
            <a:endParaRPr lang="en-US" baseline="0">
              <a:latin typeface="Calibri" charset="0"/>
            </a:endParaRPr>
          </a:p>
          <a:p>
            <a:pPr>
              <a:spcBef>
                <a:spcPts val="1191"/>
              </a:spcBef>
            </a:pPr>
            <a:r>
              <a:rPr lang="en-US" baseline="0" err="1">
                <a:latin typeface="Calibri"/>
                <a:cs typeface="Calibri"/>
              </a:rPr>
              <a:t>Mindspa</a:t>
            </a:r>
            <a:r>
              <a:rPr lang="en-US" baseline="0">
                <a:latin typeface="Calibri"/>
                <a:cs typeface="Calibri"/>
              </a:rPr>
              <a:t>- Free space that can be reserved on campus with tools including a biofeedback program, light therapy box, yoga mats, medication pillows, Buddha board and more; Massage chairs in </a:t>
            </a:r>
            <a:r>
              <a:rPr lang="en-US" baseline="0" err="1">
                <a:latin typeface="Calibri"/>
                <a:cs typeface="Calibri"/>
              </a:rPr>
              <a:t>mindspa</a:t>
            </a:r>
            <a:r>
              <a:rPr lang="en-US" baseline="0">
                <a:latin typeface="Calibri"/>
                <a:cs typeface="Calibri"/>
              </a:rPr>
              <a:t> waiting area.</a:t>
            </a:r>
          </a:p>
          <a:p>
            <a:pPr>
              <a:spcBef>
                <a:spcPts val="1191"/>
              </a:spcBef>
            </a:pPr>
            <a:endParaRPr lang="en-US" baseline="0">
              <a:latin typeface="Calibri" charset="0"/>
            </a:endParaRPr>
          </a:p>
          <a:p>
            <a:pPr>
              <a:spcBef>
                <a:spcPts val="1191"/>
              </a:spcBef>
            </a:pPr>
            <a:r>
              <a:rPr lang="en-US" baseline="0">
                <a:latin typeface="Calibri"/>
                <a:cs typeface="Calibri"/>
              </a:rPr>
              <a:t>Therapy Dog Thursday –All dogs are certified therapy dogs</a:t>
            </a:r>
            <a:r>
              <a:rPr lang="en-US">
                <a:latin typeface="Calibri"/>
                <a:cs typeface="Calibri"/>
              </a:rPr>
              <a:t> </a:t>
            </a:r>
            <a:endParaRPr lang="en-US">
              <a:latin typeface="Calibri" charset="0"/>
              <a:cs typeface="Calibri"/>
            </a:endParaRPr>
          </a:p>
          <a:p>
            <a:pPr>
              <a:spcBef>
                <a:spcPts val="1191"/>
              </a:spcBef>
            </a:pPr>
            <a:endParaRPr lang="en-US">
              <a:latin typeface="Calibri" charset="0"/>
            </a:endParaRPr>
          </a:p>
          <a:p>
            <a:pPr>
              <a:spcBef>
                <a:spcPts val="1191"/>
              </a:spcBef>
            </a:pPr>
            <a:r>
              <a:rPr lang="en-US" err="1">
                <a:latin typeface="Calibri"/>
                <a:cs typeface="Calibri"/>
              </a:rPr>
              <a:t>SoulTalk</a:t>
            </a:r>
            <a:r>
              <a:rPr lang="en-US">
                <a:latin typeface="Calibri"/>
                <a:cs typeface="Calibri"/>
              </a:rPr>
              <a:t> – weekly discussion group that talks over life's big questions in a non-religious way- open to all</a:t>
            </a:r>
            <a:r>
              <a:rPr lang="en-US" baseline="0">
                <a:latin typeface="Calibri"/>
                <a:cs typeface="Calibri"/>
              </a:rPr>
              <a:t> students, staff and faculty</a:t>
            </a:r>
            <a:r>
              <a:rPr lang="en-US">
                <a:latin typeface="Calibri"/>
                <a:cs typeface="Calibri"/>
              </a:rPr>
              <a:t> </a:t>
            </a:r>
            <a:endParaRPr lang="en-US">
              <a:latin typeface="Calibri" charset="0"/>
              <a:cs typeface="Calibri"/>
            </a:endParaRPr>
          </a:p>
          <a:p>
            <a:pPr>
              <a:spcBef>
                <a:spcPts val="1191"/>
              </a:spcBef>
            </a:pPr>
            <a:r>
              <a:rPr lang="en-US" err="1">
                <a:latin typeface="Calibri"/>
                <a:cs typeface="Calibri"/>
              </a:rPr>
              <a:t>SoulScape</a:t>
            </a:r>
            <a:r>
              <a:rPr lang="en-US">
                <a:latin typeface="Calibri"/>
                <a:cs typeface="Calibri"/>
              </a:rPr>
              <a:t> open to all students </a:t>
            </a:r>
            <a:endParaRPr lang="en-US">
              <a:latin typeface="Calibri" charset="0"/>
              <a:cs typeface="Calibri"/>
            </a:endParaRPr>
          </a:p>
          <a:p>
            <a:pPr>
              <a:spcBef>
                <a:spcPts val="1191"/>
              </a:spcBef>
            </a:pPr>
            <a:r>
              <a:rPr lang="en-US">
                <a:latin typeface="Calibri"/>
                <a:cs typeface="Calibri"/>
              </a:rPr>
              <a:t>Soulful Eats – At Hendricks Chapel on Sundays</a:t>
            </a:r>
            <a:r>
              <a:rPr lang="en-US" baseline="0">
                <a:latin typeface="Calibri"/>
                <a:cs typeface="Calibri"/>
              </a:rPr>
              <a:t> before convocation – open to all students, staff, faculty regardless of religious affiliation</a:t>
            </a:r>
            <a:r>
              <a:rPr lang="en-US">
                <a:latin typeface="Calibri"/>
                <a:cs typeface="Calibri"/>
              </a:rPr>
              <a:t> </a:t>
            </a:r>
            <a:endParaRPr lang="en-US" baseline="0">
              <a:latin typeface="Calibri" charset="0"/>
              <a:cs typeface="Calibri"/>
            </a:endParaRPr>
          </a:p>
          <a:p>
            <a:pPr>
              <a:spcBef>
                <a:spcPts val="1191"/>
              </a:spcBef>
            </a:pPr>
            <a:endParaRPr lang="en-US" baseline="0">
              <a:latin typeface="Calibri" charset="0"/>
            </a:endParaRPr>
          </a:p>
          <a:p>
            <a:pPr>
              <a:spcBef>
                <a:spcPts val="1191"/>
              </a:spcBef>
            </a:pPr>
            <a:r>
              <a:rPr lang="en-US" baseline="0">
                <a:latin typeface="Calibri"/>
                <a:cs typeface="Calibri"/>
              </a:rPr>
              <a:t>Health Hub – Pop-up tent that appears on campus with health information and free giveaways, visit 10x to receive a free swell water bottle (all students can receive </a:t>
            </a:r>
            <a:r>
              <a:rPr lang="en-US" baseline="0" err="1">
                <a:latin typeface="Calibri"/>
                <a:cs typeface="Calibri"/>
              </a:rPr>
              <a:t>waterbottle</a:t>
            </a:r>
            <a:r>
              <a:rPr lang="en-US" baseline="0">
                <a:latin typeface="Calibri"/>
                <a:cs typeface="Calibri"/>
              </a:rPr>
              <a:t>, staff and faculty can participate but will not earn </a:t>
            </a:r>
            <a:r>
              <a:rPr lang="en-US" baseline="0" err="1">
                <a:latin typeface="Calibri"/>
                <a:cs typeface="Calibri"/>
              </a:rPr>
              <a:t>waterbottle</a:t>
            </a:r>
            <a:r>
              <a:rPr lang="en-US" baseline="0">
                <a:latin typeface="Calibri"/>
                <a:cs typeface="Calibri"/>
              </a:rPr>
              <a:t>)</a:t>
            </a:r>
            <a:r>
              <a:rPr lang="en-US">
                <a:latin typeface="Calibri"/>
                <a:cs typeface="Calibri"/>
              </a:rPr>
              <a:t> </a:t>
            </a:r>
            <a:r>
              <a:rPr lang="en-US" baseline="0">
                <a:latin typeface="Calibri"/>
                <a:cs typeface="Calibri"/>
              </a:rPr>
              <a:t> - find us by following our social media</a:t>
            </a:r>
            <a:endParaRPr lang="en-US">
              <a:latin typeface="Calibri"/>
              <a:cs typeface="Calibri"/>
            </a:endParaRPr>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37</a:t>
            </a:fld>
            <a:endParaRPr lang="en-US"/>
          </a:p>
        </p:txBody>
      </p:sp>
    </p:spTree>
    <p:extLst>
      <p:ext uri="{BB962C8B-B14F-4D97-AF65-F5344CB8AC3E}">
        <p14:creationId xmlns:p14="http://schemas.microsoft.com/office/powerpoint/2010/main" val="75606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91"/>
              </a:spcBef>
            </a:pPr>
            <a:r>
              <a:rPr lang="en-US">
                <a:latin typeface="Calibri"/>
                <a:cs typeface="Calibri"/>
              </a:rPr>
              <a:t>Health Promotion</a:t>
            </a:r>
            <a:endParaRPr lang="en-US">
              <a:latin typeface="Calibri" charset="0"/>
            </a:endParaRPr>
          </a:p>
          <a:p>
            <a:pPr>
              <a:spcBef>
                <a:spcPts val="1191"/>
              </a:spcBef>
            </a:pPr>
            <a:r>
              <a:rPr lang="en-US" err="1">
                <a:latin typeface="Calibri"/>
                <a:cs typeface="Calibri"/>
              </a:rPr>
              <a:t>Sanvello</a:t>
            </a:r>
            <a:r>
              <a:rPr lang="en-US" baseline="0">
                <a:latin typeface="Calibri"/>
                <a:cs typeface="Calibri"/>
              </a:rPr>
              <a:t> – phone app that is free to download for any </a:t>
            </a:r>
            <a:r>
              <a:rPr lang="en-US" baseline="0" err="1">
                <a:latin typeface="Calibri"/>
                <a:cs typeface="Calibri"/>
              </a:rPr>
              <a:t>su</a:t>
            </a:r>
            <a:r>
              <a:rPr lang="en-US" baseline="0">
                <a:latin typeface="Calibri"/>
                <a:cs typeface="Calibri"/>
              </a:rPr>
              <a:t> community member, and provides tools and strategies for stress and anxiety management</a:t>
            </a:r>
            <a:r>
              <a:rPr lang="en-US">
                <a:latin typeface="Calibri"/>
                <a:cs typeface="Calibri"/>
              </a:rPr>
              <a:t> </a:t>
            </a:r>
            <a:endParaRPr lang="en-US" baseline="0">
              <a:latin typeface="Calibri" charset="0"/>
              <a:cs typeface="Calibri"/>
            </a:endParaRPr>
          </a:p>
          <a:p>
            <a:pPr>
              <a:spcBef>
                <a:spcPts val="1191"/>
              </a:spcBef>
            </a:pPr>
            <a:endParaRPr lang="en-US" baseline="0">
              <a:latin typeface="Calibri" charset="0"/>
            </a:endParaRPr>
          </a:p>
          <a:p>
            <a:pPr>
              <a:spcBef>
                <a:spcPts val="1191"/>
              </a:spcBef>
            </a:pPr>
            <a:r>
              <a:rPr lang="en-US" baseline="0" err="1">
                <a:latin typeface="Calibri"/>
                <a:cs typeface="Calibri"/>
              </a:rPr>
              <a:t>Mindspa</a:t>
            </a:r>
            <a:r>
              <a:rPr lang="en-US" baseline="0">
                <a:latin typeface="Calibri"/>
                <a:cs typeface="Calibri"/>
              </a:rPr>
              <a:t>- Free space that can be reserved on campus with tools including a biofeedback program, light therapy box, yoga mats, meditation pillows, Buddha board and more</a:t>
            </a:r>
          </a:p>
          <a:p>
            <a:pPr>
              <a:spcBef>
                <a:spcPts val="1191"/>
              </a:spcBef>
            </a:pPr>
            <a:endParaRPr lang="en-US">
              <a:latin typeface="Calibri" charset="0"/>
            </a:endParaRPr>
          </a:p>
          <a:p>
            <a:pPr>
              <a:spcBef>
                <a:spcPts val="1191"/>
              </a:spcBef>
            </a:pPr>
            <a:r>
              <a:rPr lang="en-US" err="1">
                <a:latin typeface="Calibri"/>
                <a:cs typeface="Calibri"/>
              </a:rPr>
              <a:t>SoulTalk</a:t>
            </a:r>
            <a:r>
              <a:rPr lang="en-US">
                <a:latin typeface="Calibri"/>
                <a:cs typeface="Calibri"/>
              </a:rPr>
              <a:t> – weekly discussion group that talks over life's big questions in a non-religious way- open to all</a:t>
            </a:r>
            <a:r>
              <a:rPr lang="en-US" baseline="0">
                <a:latin typeface="Calibri"/>
                <a:cs typeface="Calibri"/>
              </a:rPr>
              <a:t> students, staff and faculty</a:t>
            </a:r>
            <a:r>
              <a:rPr lang="en-US">
                <a:latin typeface="Calibri"/>
                <a:cs typeface="Calibri"/>
              </a:rPr>
              <a:t> </a:t>
            </a:r>
            <a:endParaRPr lang="en-US">
              <a:latin typeface="Calibri" charset="0"/>
              <a:cs typeface="Calibri"/>
            </a:endParaRPr>
          </a:p>
          <a:p>
            <a:pPr>
              <a:spcBef>
                <a:spcPts val="1191"/>
              </a:spcBef>
            </a:pPr>
            <a:r>
              <a:rPr lang="en-US" err="1">
                <a:latin typeface="Calibri"/>
                <a:cs typeface="Calibri"/>
              </a:rPr>
              <a:t>SoulScape</a:t>
            </a:r>
            <a:r>
              <a:rPr lang="en-US">
                <a:latin typeface="Calibri"/>
                <a:cs typeface="Calibri"/>
              </a:rPr>
              <a:t> open to all students </a:t>
            </a:r>
            <a:endParaRPr lang="en-US">
              <a:latin typeface="Calibri" charset="0"/>
              <a:cs typeface="Calibri"/>
            </a:endParaRPr>
          </a:p>
          <a:p>
            <a:pPr>
              <a:spcBef>
                <a:spcPts val="1191"/>
              </a:spcBef>
            </a:pPr>
            <a:endParaRPr lang="en-US" baseline="0">
              <a:latin typeface="Calibri" charset="0"/>
            </a:endParaRPr>
          </a:p>
          <a:p>
            <a:pPr>
              <a:spcBef>
                <a:spcPts val="1191"/>
              </a:spcBef>
            </a:pPr>
            <a:r>
              <a:rPr lang="en-US" baseline="0">
                <a:latin typeface="Calibri"/>
                <a:cs typeface="Calibri"/>
              </a:rPr>
              <a:t>Health Hub – Pop-up tent that appears on campus with health information and free giveaways, visit 10x to receive a free swell water bottle (all students can receive </a:t>
            </a:r>
            <a:r>
              <a:rPr lang="en-US" baseline="0" err="1">
                <a:latin typeface="Calibri"/>
                <a:cs typeface="Calibri"/>
              </a:rPr>
              <a:t>waterbottle</a:t>
            </a:r>
            <a:r>
              <a:rPr lang="en-US" baseline="0">
                <a:latin typeface="Calibri"/>
                <a:cs typeface="Calibri"/>
              </a:rPr>
              <a:t>, staff and faculty can participate but will not earn </a:t>
            </a:r>
            <a:r>
              <a:rPr lang="en-US" baseline="0" err="1">
                <a:latin typeface="Calibri"/>
                <a:cs typeface="Calibri"/>
              </a:rPr>
              <a:t>waterbottle</a:t>
            </a:r>
            <a:r>
              <a:rPr lang="en-US" baseline="0">
                <a:latin typeface="Calibri"/>
                <a:cs typeface="Calibri"/>
              </a:rPr>
              <a:t>)</a:t>
            </a:r>
            <a:r>
              <a:rPr lang="en-US">
                <a:latin typeface="Calibri"/>
                <a:cs typeface="Calibri"/>
              </a:rPr>
              <a:t> </a:t>
            </a:r>
            <a:r>
              <a:rPr lang="en-US" baseline="0">
                <a:latin typeface="Calibri"/>
                <a:cs typeface="Calibri"/>
              </a:rPr>
              <a:t> - find us by following our social media</a:t>
            </a:r>
            <a:endParaRPr lang="en-US">
              <a:latin typeface="Calibri"/>
              <a:cs typeface="Calibri"/>
            </a:endParaRPr>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38</a:t>
            </a:fld>
            <a:endParaRPr lang="en-US"/>
          </a:p>
        </p:txBody>
      </p:sp>
    </p:spTree>
    <p:extLst>
      <p:ext uri="{BB962C8B-B14F-4D97-AF65-F5344CB8AC3E}">
        <p14:creationId xmlns:p14="http://schemas.microsoft.com/office/powerpoint/2010/main" val="3614621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 Promotion</a:t>
            </a:r>
          </a:p>
          <a:p>
            <a:pPr marL="342900" indent="-342900">
              <a:buFont typeface="+mj-lt"/>
              <a:buAutoNum type="arabicPeriod"/>
            </a:pPr>
            <a:r>
              <a:rPr lang="en-US"/>
              <a:t>Based on our incoming freshman</a:t>
            </a:r>
            <a:r>
              <a:rPr lang="en-US" baseline="0"/>
              <a:t> survey through Alcohol.edu. Syracuse incoming freshman are pretty close to the national average trend with about 25% self reporting as abstainers is defined no alcohol in the past year and 24% self reporting as nondrinkers which is defined as not consuming alcohol in the past 2 weeks but possibly tried alcohol in the past year.</a:t>
            </a:r>
            <a:r>
              <a:rPr lang="en-US"/>
              <a:t>  </a:t>
            </a:r>
            <a:endParaRPr lang="en-US" baseline="0">
              <a:cs typeface="Calibri"/>
            </a:endParaRPr>
          </a:p>
          <a:p>
            <a:pPr marL="800100" lvl="1" indent="-342900">
              <a:buFont typeface="Arial" panose="020B0604020202020204" pitchFamily="34" charset="0"/>
              <a:buChar char="•"/>
            </a:pPr>
            <a:r>
              <a:rPr lang="en-US" baseline="0"/>
              <a:t>I say this to dispel the college myth that everyone is drinking. There is about a 1 in 4 chance that your friend or person that lives in a residence hall with you doesn’t drink at all and an even greater chance that if you do consume but don’t feel like you want to that night there is someone willing to hang out but not drink right along side of you.</a:t>
            </a:r>
            <a:r>
              <a:rPr lang="en-US"/>
              <a:t>  </a:t>
            </a:r>
            <a:endParaRPr lang="en-US" baseline="0">
              <a:cs typeface="Calibri"/>
            </a:endParaRPr>
          </a:p>
          <a:p>
            <a:pPr marL="800100" lvl="1" indent="-342900">
              <a:buFont typeface="Arial" panose="020B0604020202020204" pitchFamily="34" charset="0"/>
              <a:buChar char="•"/>
            </a:pPr>
            <a:endParaRPr lang="en-US" baseline="0"/>
          </a:p>
          <a:p>
            <a:pPr marL="342900" indent="-342900">
              <a:buFont typeface="+mj-lt"/>
              <a:buAutoNum type="arabicPeriod"/>
            </a:pPr>
            <a:r>
              <a:rPr lang="en-US" baseline="0"/>
              <a:t>For those who do choose to drink however,</a:t>
            </a:r>
            <a:r>
              <a:rPr lang="en-US"/>
              <a:t> </a:t>
            </a:r>
            <a:r>
              <a:rPr lang="en-US" baseline="0"/>
              <a:t> we want to let you know that all drinks are not created equal and that it is important to always know what’s in your cup.</a:t>
            </a:r>
            <a:r>
              <a:rPr lang="en-US"/>
              <a:t> </a:t>
            </a:r>
            <a:r>
              <a:rPr lang="en-US" baseline="0"/>
              <a:t> For students who haven’t completed the Alcohol.edu online module there is some great information in there on standard drink sizes and how biologically you may react differently to alcohol that some of your peers.</a:t>
            </a:r>
            <a:r>
              <a:rPr lang="en-US"/>
              <a:t> </a:t>
            </a:r>
            <a:r>
              <a:rPr lang="en-US" baseline="0"/>
              <a:t> I want to point out a few things for you to keep in mind if you choose to drink which are make your own beverages, try to follow the guidelines for standard drink sizes so you can better keep track of how alcohol may impact you.</a:t>
            </a:r>
            <a:r>
              <a:rPr lang="en-US"/>
              <a:t> </a:t>
            </a:r>
            <a:r>
              <a:rPr lang="en-US" baseline="0"/>
              <a:t> Try to avoid punch a single cup may have 5-6 standard drinks. Think would you want to drink 6 beers in 30 minutes if the answer is no void the punch.</a:t>
            </a:r>
            <a:r>
              <a:rPr lang="en-US"/>
              <a:t> </a:t>
            </a:r>
            <a:r>
              <a:rPr lang="en-US" baseline="0"/>
              <a:t> Last thing to keep in mind is lower risk drinking for women is less than 4 drinks in a single setting or occasion and less than 5 drinks for men in a single occasion.</a:t>
            </a:r>
            <a:r>
              <a:rPr lang="en-US"/>
              <a:t> </a:t>
            </a:r>
            <a:r>
              <a:rPr lang="en-US" baseline="0"/>
              <a:t> However know what works for you if your biological sex is female and your weight is 125lbs 4 drinks in 3 hours would put your BAC at .10 which is over the legal limit and may lead to some unintended outcomes.</a:t>
            </a:r>
            <a:r>
              <a:rPr lang="en-US"/>
              <a:t> </a:t>
            </a:r>
            <a:endParaRPr lang="en-US" baseline="0">
              <a:cs typeface="Calibri"/>
            </a:endParaRPr>
          </a:p>
          <a:p>
            <a:pPr marL="342900" indent="-342900">
              <a:buFont typeface="+mj-lt"/>
              <a:buAutoNum type="arabicPeriod"/>
            </a:pPr>
            <a:r>
              <a:rPr lang="en-US" baseline="0"/>
              <a:t>Always plan a safe way home.</a:t>
            </a:r>
            <a:r>
              <a:rPr lang="en-US"/>
              <a:t> </a:t>
            </a:r>
            <a:r>
              <a:rPr lang="en-US" baseline="0"/>
              <a:t> If you are over the age of 21 the legal limit is a .08BAC and if you are under 21 NY is a zero tolerance state with some exceptions so your BAC should be under a .02 which really means no alcohol at all.</a:t>
            </a:r>
            <a:r>
              <a:rPr lang="en-US"/>
              <a:t> </a:t>
            </a:r>
            <a:r>
              <a:rPr lang="en-US" baseline="0"/>
              <a:t> Call a sober friend for a ride.</a:t>
            </a:r>
            <a:r>
              <a:rPr lang="en-US"/>
              <a:t> </a:t>
            </a:r>
            <a:r>
              <a:rPr lang="en-US" baseline="0"/>
              <a:t> Decide before going out whose got the UBER for the night and stick to that plan.</a:t>
            </a:r>
            <a:r>
              <a:rPr lang="en-US"/>
              <a:t>  </a:t>
            </a:r>
            <a:endParaRPr lang="en-US" baseline="0">
              <a:cs typeface="Calibri"/>
            </a:endParaRPr>
          </a:p>
          <a:p>
            <a:pPr marL="342900" indent="-342900">
              <a:buFont typeface="+mj-lt"/>
              <a:buAutoNum type="arabicPeriod"/>
            </a:pPr>
            <a:r>
              <a:rPr lang="en-US" err="1"/>
              <a:t>Cannibus</a:t>
            </a:r>
            <a:r>
              <a:rPr lang="en-US" baseline="0"/>
              <a:t> major thing I want to point out to you all here is that in NY </a:t>
            </a:r>
            <a:r>
              <a:rPr lang="en-US" baseline="0" err="1"/>
              <a:t>Marjunana</a:t>
            </a:r>
            <a:r>
              <a:rPr lang="en-US" baseline="0"/>
              <a:t> is currently illegal.</a:t>
            </a:r>
            <a:r>
              <a:rPr lang="en-US"/>
              <a:t> </a:t>
            </a:r>
            <a:r>
              <a:rPr lang="en-US" baseline="0"/>
              <a:t> Though that may change it is still not permitted on Syracuse’s campus</a:t>
            </a:r>
            <a:r>
              <a:rPr lang="en-US"/>
              <a:t> </a:t>
            </a:r>
            <a:endParaRPr lang="en-US">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39</a:t>
            </a:fld>
            <a:endParaRPr lang="en-US"/>
          </a:p>
        </p:txBody>
      </p:sp>
    </p:spTree>
    <p:extLst>
      <p:ext uri="{BB962C8B-B14F-4D97-AF65-F5344CB8AC3E}">
        <p14:creationId xmlns:p14="http://schemas.microsoft.com/office/powerpoint/2010/main" val="1041891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 Promotion</a:t>
            </a:r>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40</a:t>
            </a:fld>
            <a:endParaRPr lang="en-US"/>
          </a:p>
        </p:txBody>
      </p:sp>
    </p:spTree>
    <p:extLst>
      <p:ext uri="{BB962C8B-B14F-4D97-AF65-F5344CB8AC3E}">
        <p14:creationId xmlns:p14="http://schemas.microsoft.com/office/powerpoint/2010/main" val="4246159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a:cs typeface="Calibri"/>
            </a:endParaRPr>
          </a:p>
          <a:p>
            <a:pPr defTabSz="924916">
              <a:defRPr/>
            </a:pPr>
            <a:endParaRPr lang="en-US"/>
          </a:p>
          <a:p>
            <a:pPr defTabSz="924916">
              <a:defRPr/>
            </a:pPr>
            <a:r>
              <a:rPr lang="en-US"/>
              <a:t>Barnes Health and Counseling - 8:30am-5pm Monday – Friday; 10am-2pm Saturday</a:t>
            </a:r>
            <a:endParaRPr lang="en-US">
              <a:cs typeface="Calibri"/>
            </a:endParaRPr>
          </a:p>
          <a:p>
            <a:pPr defTabSz="924916">
              <a:defRPr/>
            </a:pPr>
            <a:endParaRPr lang="en-US"/>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41</a:t>
            </a:fld>
            <a:endParaRPr lang="en-US"/>
          </a:p>
        </p:txBody>
      </p:sp>
    </p:spTree>
    <p:extLst>
      <p:ext uri="{BB962C8B-B14F-4D97-AF65-F5344CB8AC3E}">
        <p14:creationId xmlns:p14="http://schemas.microsoft.com/office/powerpoint/2010/main" val="3579781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a:p>
          <a:p>
            <a:pPr defTabSz="924916">
              <a:defRPr/>
            </a:pPr>
            <a:r>
              <a:rPr lang="en-US"/>
              <a:t>Barnes Health and Counseling - 8:30am-5pm Monday – Friday; 10am-2pm Saturday</a:t>
            </a:r>
          </a:p>
        </p:txBody>
      </p:sp>
      <p:sp>
        <p:nvSpPr>
          <p:cNvPr id="4" name="Slide Number Placeholder 3"/>
          <p:cNvSpPr>
            <a:spLocks noGrp="1"/>
          </p:cNvSpPr>
          <p:nvPr>
            <p:ph type="sldNum" sz="quarter" idx="10"/>
          </p:nvPr>
        </p:nvSpPr>
        <p:spPr/>
        <p:txBody>
          <a:bodyPr/>
          <a:lstStyle/>
          <a:p>
            <a:fld id="{457AE360-FF46-004C-BFD2-6B36BE4CBC0A}" type="slidenum">
              <a:rPr lang="en-US" smtClean="0"/>
              <a:t>42</a:t>
            </a:fld>
            <a:endParaRPr lang="en-US"/>
          </a:p>
        </p:txBody>
      </p:sp>
    </p:spTree>
    <p:extLst>
      <p:ext uri="{BB962C8B-B14F-4D97-AF65-F5344CB8AC3E}">
        <p14:creationId xmlns:p14="http://schemas.microsoft.com/office/powerpoint/2010/main" val="1892816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Rec spaces Monday- Friday 6:30am-10pm.</a:t>
            </a:r>
            <a:r>
              <a:rPr lang="en-US" baseline="0"/>
              <a:t> </a:t>
            </a:r>
            <a:r>
              <a:rPr lang="en-US"/>
              <a:t>Saturday 10am-10pm</a:t>
            </a:r>
          </a:p>
        </p:txBody>
      </p:sp>
      <p:sp>
        <p:nvSpPr>
          <p:cNvPr id="4" name="Slide Number Placeholder 3"/>
          <p:cNvSpPr>
            <a:spLocks noGrp="1"/>
          </p:cNvSpPr>
          <p:nvPr>
            <p:ph type="sldNum" sz="quarter" idx="10"/>
          </p:nvPr>
        </p:nvSpPr>
        <p:spPr/>
        <p:txBody>
          <a:bodyPr/>
          <a:lstStyle/>
          <a:p>
            <a:fld id="{457AE360-FF46-004C-BFD2-6B36BE4CBC0A}" type="slidenum">
              <a:rPr lang="en-US" smtClean="0"/>
              <a:t>43</a:t>
            </a:fld>
            <a:endParaRPr lang="en-US"/>
          </a:p>
        </p:txBody>
      </p:sp>
    </p:spTree>
    <p:extLst>
      <p:ext uri="{BB962C8B-B14F-4D97-AF65-F5344CB8AC3E}">
        <p14:creationId xmlns:p14="http://schemas.microsoft.com/office/powerpoint/2010/main" val="2724515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44</a:t>
            </a:fld>
            <a:endParaRPr lang="en-US"/>
          </a:p>
        </p:txBody>
      </p:sp>
    </p:spTree>
    <p:extLst>
      <p:ext uri="{BB962C8B-B14F-4D97-AF65-F5344CB8AC3E}">
        <p14:creationId xmlns:p14="http://schemas.microsoft.com/office/powerpoint/2010/main" val="185500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a:latin typeface="Calibri"/>
                <a:cs typeface="Calibri"/>
              </a:rPr>
              <a:t>Health </a:t>
            </a:r>
            <a:endParaRPr lang="en-US">
              <a:latin typeface="Calibri" charset="0"/>
              <a:cs typeface="Calibri"/>
            </a:endParaRPr>
          </a:p>
          <a:p>
            <a:pPr>
              <a:spcBef>
                <a:spcPts val="1200"/>
              </a:spcBef>
            </a:pPr>
            <a:endParaRPr lang="en-US">
              <a:latin typeface="Calibri"/>
              <a:cs typeface="Calibri"/>
            </a:endParaRPr>
          </a:p>
          <a:p>
            <a:pPr eaLnBrk="1" hangingPunct="1">
              <a:spcBef>
                <a:spcPts val="1200"/>
              </a:spcBef>
            </a:pPr>
            <a:r>
              <a:rPr lang="en-US">
                <a:latin typeface="Calibri"/>
                <a:cs typeface="Calibri"/>
              </a:rPr>
              <a:t>Taking</a:t>
            </a:r>
            <a:r>
              <a:rPr lang="en-US" baseline="0">
                <a:latin typeface="Calibri"/>
                <a:cs typeface="Calibri"/>
              </a:rPr>
              <a:t> care of yourself can help prevent illness by keeping your immune system boosted.</a:t>
            </a:r>
          </a:p>
          <a:p>
            <a:pPr>
              <a:spcBef>
                <a:spcPts val="1200"/>
              </a:spcBef>
            </a:pPr>
            <a:r>
              <a:rPr lang="en-US" baseline="0">
                <a:latin typeface="Calibri"/>
                <a:cs typeface="Calibri"/>
              </a:rPr>
              <a:t>Staying hydrated is important to your overall health. If you are dehydrated when you are ill, it takes more of a toll on your body.</a:t>
            </a:r>
            <a:r>
              <a:rPr lang="en-US">
                <a:latin typeface="Calibri"/>
                <a:cs typeface="Calibri"/>
              </a:rPr>
              <a:t> </a:t>
            </a:r>
          </a:p>
          <a:p>
            <a:pPr eaLnBrk="1" hangingPunct="1">
              <a:spcBef>
                <a:spcPts val="1200"/>
              </a:spcBef>
            </a:pPr>
            <a:r>
              <a:rPr lang="en-US" baseline="0">
                <a:latin typeface="Calibri"/>
                <a:cs typeface="Calibri"/>
              </a:rPr>
              <a:t>80-100 oz of water daily is recommended.</a:t>
            </a:r>
          </a:p>
          <a:p>
            <a:pPr marL="285750" indent="-285750" eaLnBrk="1" hangingPunct="1">
              <a:spcBef>
                <a:spcPts val="1200"/>
              </a:spcBef>
              <a:buFont typeface="Arial" panose="020B0604020202020204" pitchFamily="34" charset="0"/>
              <a:buChar char="•"/>
            </a:pPr>
            <a:r>
              <a:rPr lang="en-US" baseline="0">
                <a:latin typeface="Calibri"/>
                <a:cs typeface="Calibri"/>
              </a:rPr>
              <a:t>At least 6 hours of sleep at night promotes better focus and well-being.</a:t>
            </a:r>
          </a:p>
          <a:p>
            <a:pPr>
              <a:spcBef>
                <a:spcPts val="1200"/>
              </a:spcBef>
            </a:pPr>
            <a:r>
              <a:rPr lang="en-US" baseline="0">
                <a:latin typeface="Calibri"/>
                <a:cs typeface="Calibri"/>
              </a:rPr>
              <a:t>Viruses are spread very quickly from person to person and sharing increases your risk of exposure.</a:t>
            </a:r>
            <a:r>
              <a:rPr lang="en-US">
                <a:latin typeface="Calibri"/>
                <a:cs typeface="Calibri"/>
              </a:rPr>
              <a:t> </a:t>
            </a:r>
            <a:endParaRPr lang="en-US" baseline="0">
              <a:latin typeface="Calibri" charset="0"/>
              <a:cs typeface="Calibri"/>
            </a:endParaRPr>
          </a:p>
          <a:p>
            <a:pPr marL="0" indent="0" eaLnBrk="1" hangingPunct="1">
              <a:spcBef>
                <a:spcPts val="1200"/>
              </a:spcBef>
              <a:buFont typeface="Arial" panose="020B0604020202020204" pitchFamily="34" charset="0"/>
              <a:buNone/>
            </a:pPr>
            <a:r>
              <a:rPr lang="en-US" baseline="0">
                <a:latin typeface="Calibri"/>
                <a:cs typeface="Calibri"/>
              </a:rPr>
              <a:t>Wash your hands or use hand sanitizer, especially after coughing/sneezing, using a tissue, coming into contact with others who are ill (desk tops, door knobs, elevator buttons, etc.)</a:t>
            </a:r>
          </a:p>
          <a:p>
            <a:pPr>
              <a:spcBef>
                <a:spcPts val="1200"/>
              </a:spcBef>
            </a:pPr>
            <a:r>
              <a:rPr lang="en-US" baseline="0">
                <a:latin typeface="Calibri"/>
                <a:cs typeface="Calibri"/>
              </a:rPr>
              <a:t>Flu shots: HS will be offering flu shots in January through the pharmacy. Watch our website for other planned dates/times.</a:t>
            </a:r>
            <a:r>
              <a:rPr lang="en-US">
                <a:latin typeface="Calibri"/>
                <a:cs typeface="Calibri"/>
              </a:rPr>
              <a:t> </a:t>
            </a:r>
            <a:r>
              <a:rPr lang="en-US" baseline="0">
                <a:latin typeface="Calibri"/>
                <a:cs typeface="Calibri"/>
              </a:rPr>
              <a:t> The incidence of flu is rising in NYS right now and it takes approximately 2 weeks to build immunity to the flu after getting the flu shot. The flu can take you out of class for 1-2 weeks, which is an unnecessary risk.</a:t>
            </a:r>
            <a:r>
              <a:rPr lang="en-US">
                <a:latin typeface="Calibri"/>
                <a:cs typeface="Calibri"/>
              </a:rPr>
              <a:t> </a:t>
            </a:r>
            <a:endParaRPr lang="en-US" baseline="0">
              <a:latin typeface="Calibri" charset="0"/>
              <a:cs typeface="Calibri"/>
            </a:endParaRPr>
          </a:p>
          <a:p>
            <a:pPr marL="0" indent="0" eaLnBrk="1" hangingPunct="1">
              <a:spcBef>
                <a:spcPts val="1200"/>
              </a:spcBef>
              <a:buFont typeface="Arial" panose="020B0604020202020204" pitchFamily="34" charset="0"/>
              <a:buNone/>
            </a:pPr>
            <a:r>
              <a:rPr lang="en-US">
                <a:latin typeface="Calibri"/>
                <a:cs typeface="Calibri"/>
              </a:rPr>
              <a:t>Nutrition</a:t>
            </a:r>
            <a:r>
              <a:rPr lang="en-US" baseline="0">
                <a:latin typeface="Calibri"/>
                <a:cs typeface="Calibri"/>
              </a:rPr>
              <a:t> services are available should you find yourself having difficulty adapting to the foods we have here. Call to make an appointment.</a:t>
            </a:r>
            <a:endParaRPr lang="en-US">
              <a:latin typeface="Calibri"/>
              <a:cs typeface="Calibri"/>
            </a:endParaRPr>
          </a:p>
          <a:p>
            <a:pPr eaLnBrk="1" hangingPunct="1">
              <a:spcBef>
                <a:spcPts val="1200"/>
              </a:spcBef>
            </a:pPr>
            <a:endParaRPr lang="en-US">
              <a:latin typeface="Calibri" charset="0"/>
            </a:endParaRPr>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6</a:t>
            </a:fld>
            <a:endParaRPr lang="en-US"/>
          </a:p>
        </p:txBody>
      </p:sp>
    </p:spTree>
    <p:extLst>
      <p:ext uri="{BB962C8B-B14F-4D97-AF65-F5344CB8AC3E}">
        <p14:creationId xmlns:p14="http://schemas.microsoft.com/office/powerpoint/2010/main" val="270667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a:t>
            </a:r>
          </a:p>
          <a:p>
            <a:r>
              <a:rPr lang="en-US"/>
              <a:t>We are lucky here on campus to have many health care resources. </a:t>
            </a:r>
            <a:endParaRPr lang="en-US">
              <a:cs typeface="Calibri"/>
            </a:endParaRPr>
          </a:p>
          <a:p>
            <a:pPr marL="285750" indent="-285750">
              <a:buFont typeface="Arial" panose="020B0604020202020204" pitchFamily="34" charset="0"/>
              <a:buChar char="•"/>
            </a:pPr>
            <a:r>
              <a:rPr lang="en-US" altLang="en-US" sz="2000"/>
              <a:t>Local Emergency Rooms: or Urgent Cares:</a:t>
            </a:r>
            <a:endParaRPr lang="en-US" altLang="en-US" sz="2000">
              <a:cs typeface="Calibri"/>
            </a:endParaRPr>
          </a:p>
          <a:p>
            <a:pPr lvl="1"/>
            <a:r>
              <a:rPr lang="en-US" altLang="en-US" sz="2000"/>
              <a:t>Crouse Hospital or Crouse </a:t>
            </a:r>
            <a:r>
              <a:rPr lang="en-US" altLang="en-US" sz="2000" err="1"/>
              <a:t>ExpressCare</a:t>
            </a:r>
            <a:r>
              <a:rPr lang="en-US" altLang="en-US" sz="2000"/>
              <a:t> – ER copays</a:t>
            </a:r>
            <a:endParaRPr lang="en-US" altLang="en-US" sz="2000">
              <a:cs typeface="Calibri"/>
            </a:endParaRPr>
          </a:p>
          <a:p>
            <a:pPr lvl="1"/>
            <a:r>
              <a:rPr lang="en-US" altLang="en-US" sz="2000"/>
              <a:t>Five Star Urgent Care in Fayetteville – Lower copay</a:t>
            </a:r>
            <a:endParaRPr lang="en-US" altLang="en-US" sz="1600"/>
          </a:p>
          <a:p>
            <a:pPr lvl="1"/>
            <a:r>
              <a:rPr lang="en-US" altLang="en-US" sz="2000"/>
              <a:t>University Hospital or University Hospital-Community General Campus – ER copay</a:t>
            </a:r>
            <a:endParaRPr lang="en-US" altLang="en-US" sz="2000">
              <a:cs typeface="Calibri"/>
            </a:endParaRPr>
          </a:p>
          <a:p>
            <a:pPr lvl="1"/>
            <a:r>
              <a:rPr lang="en-US" altLang="en-US" sz="2000"/>
              <a:t>St. Joseph’s Hospital – ER copay</a:t>
            </a:r>
            <a:endParaRPr lang="en-US" altLang="en-US" sz="2000">
              <a:cs typeface="Calibri"/>
            </a:endParaRPr>
          </a:p>
          <a:p>
            <a:pPr lvl="1"/>
            <a:r>
              <a:rPr lang="en-US" altLang="en-US" sz="2000"/>
              <a:t>**This information can be found on the Barnes Center website</a:t>
            </a:r>
            <a:endParaRPr lang="en-US" altLang="en-US" sz="2000" u="sng">
              <a:solidFill>
                <a:srgbClr val="0070C0"/>
              </a:solidFill>
              <a:cs typeface="Calibri"/>
            </a:endParaRPr>
          </a:p>
          <a:p>
            <a:pPr marL="285750" indent="-285750">
              <a:buFont typeface="Arial" panose="020B0604020202020204" pitchFamily="34" charset="0"/>
              <a:buChar char="•"/>
            </a:pPr>
            <a:r>
              <a:rPr lang="en-US" sz="2000"/>
              <a:t>Before going to the emergency room, call the Barnes Center to discuss your options. </a:t>
            </a:r>
            <a:endParaRPr lang="en-US" sz="2000">
              <a:cs typeface="Calibri"/>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9</a:t>
            </a:fld>
            <a:endParaRPr lang="en-US"/>
          </a:p>
        </p:txBody>
      </p:sp>
    </p:spTree>
    <p:extLst>
      <p:ext uri="{BB962C8B-B14F-4D97-AF65-F5344CB8AC3E}">
        <p14:creationId xmlns:p14="http://schemas.microsoft.com/office/powerpoint/2010/main" val="91970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10</a:t>
            </a:fld>
            <a:endParaRPr lang="en-US"/>
          </a:p>
        </p:txBody>
      </p:sp>
    </p:spTree>
    <p:extLst>
      <p:ext uri="{BB962C8B-B14F-4D97-AF65-F5344CB8AC3E}">
        <p14:creationId xmlns:p14="http://schemas.microsoft.com/office/powerpoint/2010/main" val="85929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Health</a:t>
            </a:r>
            <a:endParaRPr lang="en-US" sz="1200">
              <a:latin typeface="Arial"/>
              <a:cs typeface="Arial"/>
            </a:endParaRPr>
          </a:p>
          <a:p>
            <a:r>
              <a:rPr lang="en-US">
                <a:latin typeface="Arial"/>
                <a:cs typeface="Arial"/>
              </a:rPr>
              <a:t>Barnes Center Health can </a:t>
            </a:r>
            <a:r>
              <a:rPr lang="en-US" sz="1200" baseline="0">
                <a:latin typeface="Arial"/>
                <a:cs typeface="Arial"/>
              </a:rPr>
              <a:t>care for students only. If you have a family member here with</a:t>
            </a:r>
            <a:r>
              <a:rPr lang="en-US">
                <a:latin typeface="Arial"/>
                <a:cs typeface="Arial"/>
              </a:rPr>
              <a:t> </a:t>
            </a:r>
            <a:r>
              <a:rPr lang="en-US" sz="1200" baseline="0">
                <a:latin typeface="Arial"/>
                <a:cs typeface="Arial"/>
              </a:rPr>
              <a:t> you that requires medical care and are unsure where to seek care, you can call </a:t>
            </a:r>
            <a:r>
              <a:rPr lang="en-US">
                <a:latin typeface="Arial"/>
                <a:cs typeface="Arial"/>
              </a:rPr>
              <a:t>the Barnes Center to</a:t>
            </a:r>
            <a:r>
              <a:rPr lang="en-US" sz="1200" baseline="0">
                <a:latin typeface="Arial"/>
                <a:cs typeface="Arial"/>
              </a:rPr>
              <a:t> get a listing of community resources.</a:t>
            </a:r>
          </a:p>
          <a:p>
            <a:r>
              <a:rPr lang="en-US" sz="1200" baseline="0">
                <a:latin typeface="Arial"/>
                <a:cs typeface="Arial"/>
              </a:rPr>
              <a:t>It is important to know that it is flu season and appointment availability can sometimes be difficult, so don’t wait to schedule an appointment if you are unwell.</a:t>
            </a:r>
          </a:p>
          <a:p>
            <a:r>
              <a:rPr lang="en-US" sz="1200" baseline="0">
                <a:latin typeface="Arial"/>
                <a:cs typeface="Arial"/>
              </a:rPr>
              <a:t>Appointments become available at midnight for that same day for online booking through the patient portal.</a:t>
            </a:r>
          </a:p>
          <a:p>
            <a:pPr marL="457200" indent="-457200">
              <a:buFont typeface="Arial" panose="020B0604020202020204" pitchFamily="34" charset="0"/>
              <a:buChar char="•"/>
            </a:pPr>
            <a:r>
              <a:rPr lang="en-US" sz="1200"/>
              <a:t>The majority of respiratory illnesses in adults are viral</a:t>
            </a:r>
            <a:endParaRPr lang="en-US" sz="1200">
              <a:cs typeface="Calibri"/>
            </a:endParaRPr>
          </a:p>
          <a:p>
            <a:pPr marL="457200" indent="-457200">
              <a:buFont typeface="Arial" panose="020B0604020202020204" pitchFamily="34" charset="0"/>
              <a:buChar char="•"/>
            </a:pPr>
            <a:r>
              <a:rPr lang="en-US" sz="1200"/>
              <a:t>Antibiotics do NOT fight viruses</a:t>
            </a:r>
            <a:endParaRPr lang="en-US" sz="1200">
              <a:cs typeface="Calibri"/>
            </a:endParaRPr>
          </a:p>
          <a:p>
            <a:pPr marL="457200" indent="-457200">
              <a:buFont typeface="Arial" panose="020B0604020202020204" pitchFamily="34" charset="0"/>
              <a:buChar char="•"/>
            </a:pPr>
            <a:r>
              <a:rPr lang="en-US" sz="1200"/>
              <a:t>The flu, common cold and mononucleosis are all viruses</a:t>
            </a:r>
            <a:endParaRPr lang="en-US" sz="1200">
              <a:cs typeface="Calibri"/>
            </a:endParaRPr>
          </a:p>
          <a:p>
            <a:endParaRPr lang="en-US" sz="1200">
              <a:latin typeface="Arial"/>
              <a:cs typeface="Arial"/>
            </a:endParaRPr>
          </a:p>
          <a:p>
            <a:endParaRPr lang="en-US" sz="1200"/>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11</a:t>
            </a:fld>
            <a:endParaRPr lang="en-US"/>
          </a:p>
        </p:txBody>
      </p:sp>
    </p:spTree>
    <p:extLst>
      <p:ext uri="{BB962C8B-B14F-4D97-AF65-F5344CB8AC3E}">
        <p14:creationId xmlns:p14="http://schemas.microsoft.com/office/powerpoint/2010/main" val="189916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Considerations for all of these things during a time of pandemic and racial injustice are SO important.  What does this look like?</a:t>
            </a:r>
          </a:p>
          <a:p>
            <a:pPr lvl="0"/>
            <a:endParaRPr lang="en-US"/>
          </a:p>
          <a:p>
            <a:pPr lvl="0"/>
            <a:r>
              <a:rPr lang="en-US"/>
              <a:t>Normalizing homesickness: letting students know it is common</a:t>
            </a:r>
            <a:endParaRPr lang="en-US" sz="1800"/>
          </a:p>
          <a:p>
            <a:endParaRPr lang="en-US" sz="1800"/>
          </a:p>
          <a:p>
            <a:r>
              <a:rPr lang="en-US" b="1"/>
              <a:t>2017-2018 international students who completed an initial appointment, 65 of 194 (almost 1/3) endorsed some difficulty with adjusting to college/loneliness/homesickness. Anxiety is endorsed at double that rate (135). Depression is 1.5 times more likely to be reported (96). Academics was reported slightly more often (70). </a:t>
            </a:r>
          </a:p>
          <a:p>
            <a:endParaRPr lang="en-US" b="1">
              <a:cs typeface="Calibri" panose="020F0502020204030204"/>
            </a:endParaRPr>
          </a:p>
          <a:p>
            <a:r>
              <a:rPr lang="en-US" b="1"/>
              <a:t>For Fall 2018- Students indicated the following difficulties they were experiencing at time of initial consultation at CC. </a:t>
            </a:r>
            <a:endParaRPr lang="en-US" b="1">
              <a:cs typeface="Calibri"/>
            </a:endParaRPr>
          </a:p>
          <a:p>
            <a:pPr marL="340360" indent="-340360">
              <a:buAutoNum type="arabicPeriod"/>
            </a:pPr>
            <a:r>
              <a:rPr lang="en-US" b="1"/>
              <a:t>Anxiety/Stress/Phobia 77.5%</a:t>
            </a:r>
            <a:endParaRPr lang="en-US" b="1">
              <a:cs typeface="Calibri"/>
            </a:endParaRPr>
          </a:p>
          <a:p>
            <a:pPr marL="340360" indent="-340360">
              <a:buAutoNum type="arabicPeriod"/>
            </a:pPr>
            <a:r>
              <a:rPr lang="en-US" b="1"/>
              <a:t>Depression 47.6%</a:t>
            </a:r>
            <a:endParaRPr lang="en-US" b="1">
              <a:cs typeface="Calibri"/>
            </a:endParaRPr>
          </a:p>
          <a:p>
            <a:pPr marL="340360" indent="-340360">
              <a:buAutoNum type="arabicPeriod"/>
            </a:pPr>
            <a:r>
              <a:rPr lang="en-US" b="1"/>
              <a:t>Academic Career 32%</a:t>
            </a:r>
            <a:endParaRPr lang="en-US" b="1">
              <a:cs typeface="Calibri"/>
            </a:endParaRPr>
          </a:p>
          <a:p>
            <a:pPr marL="340360" indent="-340360">
              <a:buAutoNum type="arabicPeriod"/>
            </a:pPr>
            <a:r>
              <a:rPr lang="en-US" b="1"/>
              <a:t>Identity/Self-Concept/Self-Esteem 29.6%</a:t>
            </a:r>
            <a:endParaRPr lang="en-US" b="1">
              <a:cs typeface="Calibri"/>
            </a:endParaRPr>
          </a:p>
          <a:p>
            <a:pPr marL="340360" indent="-340360">
              <a:buAutoNum type="arabicPeriod"/>
            </a:pPr>
            <a:r>
              <a:rPr lang="en-US" b="1"/>
              <a:t>Adjusting to College/Lonely/Homesick 24.4%</a:t>
            </a:r>
            <a:endParaRPr lang="en-US" b="1">
              <a:cs typeface="Calibri"/>
            </a:endParaRPr>
          </a:p>
          <a:p>
            <a:pPr marL="340360" indent="-340360">
              <a:buAutoNum type="arabicPeriod"/>
            </a:pPr>
            <a:r>
              <a:rPr lang="en-US" b="1"/>
              <a:t>Attention Difficulties 24.1%</a:t>
            </a:r>
            <a:endParaRPr lang="en-US" b="1">
              <a:cs typeface="Calibri"/>
            </a:endParaRPr>
          </a:p>
          <a:p>
            <a:endParaRPr lang="en-US" b="1"/>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22</a:t>
            </a:fld>
            <a:endParaRPr lang="en-US"/>
          </a:p>
        </p:txBody>
      </p:sp>
    </p:spTree>
    <p:extLst>
      <p:ext uri="{BB962C8B-B14F-4D97-AF65-F5344CB8AC3E}">
        <p14:creationId xmlns:p14="http://schemas.microsoft.com/office/powerpoint/2010/main" val="155831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817">
              <a:spcBef>
                <a:spcPts val="1191"/>
              </a:spcBef>
              <a:defRPr/>
            </a:pPr>
            <a:r>
              <a:rPr lang="en-US" baseline="0"/>
              <a:t>Counseling</a:t>
            </a:r>
          </a:p>
          <a:p>
            <a:pPr defTabSz="453817">
              <a:spcBef>
                <a:spcPts val="1191"/>
              </a:spcBef>
              <a:defRPr/>
            </a:pPr>
            <a:endParaRPr lang="en-US" b="1"/>
          </a:p>
          <a:p>
            <a:pPr defTabSz="453817">
              <a:spcBef>
                <a:spcPts val="1191"/>
              </a:spcBef>
              <a:defRPr/>
            </a:pPr>
            <a:r>
              <a:rPr lang="en-US" b="1"/>
              <a:t>10% of students seen at OSA identify as international students. </a:t>
            </a:r>
            <a:endParaRPr lang="en-US" b="1">
              <a:cs typeface="Calibri"/>
            </a:endParaRPr>
          </a:p>
          <a:p>
            <a:pPr defTabSz="453817">
              <a:spcBef>
                <a:spcPts val="1191"/>
              </a:spcBef>
              <a:defRPr/>
            </a:pPr>
            <a:r>
              <a:rPr lang="en-US" b="1"/>
              <a:t>13% of students indicate adjustment concerns as presenting concern</a:t>
            </a:r>
            <a:endParaRPr lang="en-US" sz="1800" b="1"/>
          </a:p>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23</a:t>
            </a:fld>
            <a:endParaRPr lang="en-US"/>
          </a:p>
        </p:txBody>
      </p:sp>
    </p:spTree>
    <p:extLst>
      <p:ext uri="{BB962C8B-B14F-4D97-AF65-F5344CB8AC3E}">
        <p14:creationId xmlns:p14="http://schemas.microsoft.com/office/powerpoint/2010/main" val="255378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Mind and body are connected</a:t>
            </a:r>
            <a:r>
              <a:rPr lang="en-US" baseline="0"/>
              <a:t> so to stay physically well it’s important to address stressors and other mental health concerns. </a:t>
            </a:r>
            <a:endParaRPr lang="en-US"/>
          </a:p>
          <a:p>
            <a:endParaRPr lang="en-US"/>
          </a:p>
          <a:p>
            <a:r>
              <a:rPr lang="en-US"/>
              <a:t>For Fall 2020 All</a:t>
            </a:r>
            <a:r>
              <a:rPr lang="en-US" baseline="0"/>
              <a:t> Counseling appointment must be scheduled by calling ahead. </a:t>
            </a:r>
          </a:p>
          <a:p>
            <a:endParaRPr lang="en-US" baseline="0"/>
          </a:p>
          <a:p>
            <a:r>
              <a:rPr lang="en-US" baseline="0"/>
              <a:t>Individual appointments: Can be scheduled </a:t>
            </a:r>
            <a:r>
              <a:rPr lang="en-US" b="1" baseline="0" err="1"/>
              <a:t>sameday</a:t>
            </a:r>
            <a:r>
              <a:rPr lang="en-US" b="1" baseline="0"/>
              <a:t> or in advance</a:t>
            </a:r>
            <a:r>
              <a:rPr lang="en-US" baseline="0"/>
              <a:t>. In order to maximum access to services and to maximum health and safety the majority of appointments will be offered via </a:t>
            </a:r>
            <a:r>
              <a:rPr lang="en-US" b="1" baseline="0"/>
              <a:t>teletherapy</a:t>
            </a:r>
            <a:r>
              <a:rPr lang="en-US" baseline="0"/>
              <a:t> (</a:t>
            </a:r>
            <a:r>
              <a:rPr lang="en-US" u="sng" baseline="0"/>
              <a:t>phone or </a:t>
            </a:r>
            <a:r>
              <a:rPr lang="en-US" u="sng" baseline="0" err="1"/>
              <a:t>Hippa</a:t>
            </a:r>
            <a:r>
              <a:rPr lang="en-US" u="sng" baseline="0"/>
              <a:t> Compatible Zoom</a:t>
            </a:r>
            <a:r>
              <a:rPr lang="en-US" baseline="0"/>
              <a:t>). </a:t>
            </a:r>
            <a:r>
              <a:rPr lang="en-US" baseline="0" err="1"/>
              <a:t>Sameday</a:t>
            </a:r>
            <a:r>
              <a:rPr lang="en-US" baseline="0"/>
              <a:t> appointments offer support for more acute or urgent needs and scheduling ahead allows for students to engage in services around their schedules.</a:t>
            </a:r>
            <a:r>
              <a:rPr lang="en-US"/>
              <a:t> </a:t>
            </a:r>
            <a:r>
              <a:rPr lang="en-US" baseline="0"/>
              <a:t> Rooms in Barnes can be reserved if private space for teletherapy is needed.</a:t>
            </a:r>
            <a:r>
              <a:rPr lang="en-US"/>
              <a:t> </a:t>
            </a:r>
            <a:endParaRPr lang="en-US" baseline="0"/>
          </a:p>
          <a:p>
            <a:endParaRPr lang="en-US" baseline="0"/>
          </a:p>
          <a:p>
            <a:r>
              <a:rPr lang="en-US" baseline="0"/>
              <a:t>Group appointments: A </a:t>
            </a:r>
            <a:r>
              <a:rPr lang="en-US" b="1" baseline="0"/>
              <a:t>wide offering of groups</a:t>
            </a:r>
            <a:r>
              <a:rPr lang="en-US" baseline="0"/>
              <a:t> will be available including Student of Color support/process groups, Mindfulness/Mediation groups, Understanding self &amp; others process groups.</a:t>
            </a:r>
            <a:r>
              <a:rPr lang="en-US"/>
              <a:t> </a:t>
            </a:r>
            <a:r>
              <a:rPr lang="en-US" baseline="0"/>
              <a:t> All groups are offered via Zoom and are scheduled for wide array of time to fit students’ schedules</a:t>
            </a:r>
            <a:r>
              <a:rPr lang="en-US"/>
              <a:t> </a:t>
            </a:r>
            <a:endParaRPr lang="en-US" baseline="0"/>
          </a:p>
          <a:p>
            <a:endParaRPr lang="en-US" baseline="0"/>
          </a:p>
          <a:p>
            <a:r>
              <a:rPr lang="en-US" baseline="0"/>
              <a:t> Sexual &amp; Relationship Violence team: Members of Counseling staff that specialize in SRV and provide clinical services and overview of reporting options and can link to advocacy services.  Are legally privileged and confidential services. </a:t>
            </a:r>
          </a:p>
          <a:p>
            <a:endParaRPr lang="en-US" baseline="0"/>
          </a:p>
          <a:p>
            <a:r>
              <a:rPr lang="en-US" baseline="0"/>
              <a:t>Options Program: Members of Counseling staff that specialize in Alcohol &amp; other Drug counseling. </a:t>
            </a:r>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24</a:t>
            </a:fld>
            <a:endParaRPr lang="en-US"/>
          </a:p>
        </p:txBody>
      </p:sp>
    </p:spTree>
    <p:extLst>
      <p:ext uri="{BB962C8B-B14F-4D97-AF65-F5344CB8AC3E}">
        <p14:creationId xmlns:p14="http://schemas.microsoft.com/office/powerpoint/2010/main" val="155749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Orange color field [design object]"/>
          <p:cNvSpPr/>
          <p:nvPr userDrawn="1"/>
        </p:nvSpPr>
        <p:spPr>
          <a:xfrm>
            <a:off x="0" y="0"/>
            <a:ext cx="60960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cNvSpPr>
            <a:spLocks noGrp="1"/>
          </p:cNvSpPr>
          <p:nvPr>
            <p:ph type="sldNum" sz="quarter" idx="10"/>
          </p:nvPr>
        </p:nvSpPr>
        <p:spPr>
          <a:xfrm>
            <a:off x="10980234" y="6325460"/>
            <a:ext cx="754565" cy="365125"/>
          </a:xfrm>
        </p:spPr>
        <p:txBody>
          <a:bodyPr/>
          <a:lstStyle/>
          <a:p>
            <a:fld id="{F343A32A-436A-8143-8894-653E98457856}" type="slidenum">
              <a:rPr lang="en-US" smtClean="0"/>
              <a:pPr/>
              <a:t>‹#›</a:t>
            </a:fld>
            <a:endParaRPr lang="en-US"/>
          </a:p>
        </p:txBody>
      </p:sp>
      <p:sp>
        <p:nvSpPr>
          <p:cNvPr id="2" name="Presentation Title"/>
          <p:cNvSpPr>
            <a:spLocks noGrp="1"/>
          </p:cNvSpPr>
          <p:nvPr>
            <p:ph type="title" hasCustomPrompt="1"/>
          </p:nvPr>
        </p:nvSpPr>
        <p:spPr>
          <a:xfrm>
            <a:off x="457200" y="2362200"/>
            <a:ext cx="5060092" cy="2444750"/>
          </a:xfrm>
          <a:prstGeom prst="rect">
            <a:avLst/>
          </a:prstGeom>
        </p:spPr>
        <p:txBody>
          <a:bodyPr/>
          <a:lstStyle>
            <a:lvl1pPr>
              <a:lnSpc>
                <a:spcPct val="100000"/>
              </a:lnSpc>
              <a:defRPr sz="4800">
                <a:latin typeface="Sherman Serif Book" charset="0"/>
                <a:ea typeface="Sherman Serif Book" charset="0"/>
                <a:cs typeface="Sherman Serif Book" charset="0"/>
              </a:defRPr>
            </a:lvl1pPr>
          </a:lstStyle>
          <a:p>
            <a:r>
              <a:rPr lang="en-US"/>
              <a:t>Click to edit Presentation Title</a:t>
            </a:r>
          </a:p>
        </p:txBody>
      </p:sp>
      <p:sp>
        <p:nvSpPr>
          <p:cNvPr id="20" name="Picture"/>
          <p:cNvSpPr>
            <a:spLocks noGrp="1"/>
          </p:cNvSpPr>
          <p:nvPr>
            <p:ph type="pic" sz="quarter" idx="15" hasCustomPrompt="1"/>
          </p:nvPr>
        </p:nvSpPr>
        <p:spPr>
          <a:xfrm>
            <a:off x="6091706" y="0"/>
            <a:ext cx="6100293" cy="6858000"/>
          </a:xfrm>
          <a:prstGeom prst="rect">
            <a:avLst/>
          </a:prstGeom>
        </p:spPr>
        <p:txBody>
          <a:bodyPr anchor="t"/>
          <a:lstStyle>
            <a:lvl1pPr marL="0" indent="0">
              <a:buNone/>
              <a:defRPr sz="1800" baseline="0">
                <a:latin typeface="Sherman Sans Book" charset="0"/>
                <a:ea typeface="Sherman Sans Book" charset="0"/>
                <a:cs typeface="Sherman Sans Book" charset="0"/>
              </a:defRPr>
            </a:lvl1pPr>
          </a:lstStyle>
          <a:p>
            <a:r>
              <a:rPr lang="en-US"/>
              <a:t>Drag photo here or click image icon to select a photo</a:t>
            </a:r>
          </a:p>
        </p:txBody>
      </p:sp>
      <p:sp>
        <p:nvSpPr>
          <p:cNvPr id="13" name="Presenter’s Name"/>
          <p:cNvSpPr>
            <a:spLocks noGrp="1"/>
          </p:cNvSpPr>
          <p:nvPr>
            <p:ph type="body" sz="quarter" idx="12" hasCustomPrompt="1"/>
          </p:nvPr>
        </p:nvSpPr>
        <p:spPr>
          <a:xfrm>
            <a:off x="457200" y="5181601"/>
            <a:ext cx="5060092" cy="360784"/>
          </a:xfrm>
          <a:prstGeom prst="rect">
            <a:avLst/>
          </a:prstGeom>
        </p:spPr>
        <p:txBody>
          <a:bodyPr/>
          <a:lstStyle>
            <a:lvl1pPr marL="0" indent="0">
              <a:lnSpc>
                <a:spcPct val="100000"/>
              </a:lnSpc>
              <a:spcBef>
                <a:spcPts val="0"/>
              </a:spcBef>
              <a:buNone/>
              <a:defRPr sz="2000" b="0" baseline="0">
                <a:solidFill>
                  <a:schemeClr val="bg1"/>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 </a:t>
            </a:r>
          </a:p>
        </p:txBody>
      </p:sp>
      <p:sp>
        <p:nvSpPr>
          <p:cNvPr id="15" name="Presenter’s Title"/>
          <p:cNvSpPr>
            <a:spLocks noGrp="1"/>
          </p:cNvSpPr>
          <p:nvPr>
            <p:ph type="body" sz="quarter" idx="14" hasCustomPrompt="1"/>
          </p:nvPr>
        </p:nvSpPr>
        <p:spPr>
          <a:xfrm>
            <a:off x="457200" y="5567346"/>
            <a:ext cx="5060092" cy="650730"/>
          </a:xfrm>
          <a:prstGeom prst="rect">
            <a:avLst/>
          </a:prstGeom>
        </p:spPr>
        <p:txBody>
          <a:bodyPr/>
          <a:lstStyle>
            <a:lvl1pPr marL="0" indent="0">
              <a:lnSpc>
                <a:spcPct val="100000"/>
              </a:lnSpc>
              <a:spcBef>
                <a:spcPts val="0"/>
              </a:spcBef>
              <a:buNone/>
              <a:defRPr sz="1400" b="0" i="1" baseline="0">
                <a:solidFill>
                  <a:schemeClr val="bg1"/>
                </a:solidFill>
                <a:latin typeface="Sherman Serif Book" charset="0"/>
                <a:ea typeface="Sherman Serif Book" charset="0"/>
                <a:cs typeface="Sherman Serif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Title</a:t>
            </a:r>
          </a:p>
        </p:txBody>
      </p:sp>
      <p:pic>
        <p:nvPicPr>
          <p:cNvPr id="18" name="Syracuse University logo" descr="Official Syracuse University identity wordmark" title="Syracuse Universit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17" y="561560"/>
            <a:ext cx="2550368" cy="384302"/>
          </a:xfrm>
          <a:prstGeom prst="rect">
            <a:avLst/>
          </a:prstGeom>
        </p:spPr>
      </p:pic>
      <p:sp>
        <p:nvSpPr>
          <p:cNvPr id="7" name="Syracuse University Division Name"/>
          <p:cNvSpPr>
            <a:spLocks noGrp="1"/>
          </p:cNvSpPr>
          <p:nvPr>
            <p:ph type="body" sz="quarter" idx="19" hasCustomPrompt="1"/>
          </p:nvPr>
        </p:nvSpPr>
        <p:spPr>
          <a:xfrm>
            <a:off x="457200" y="914400"/>
            <a:ext cx="5060092" cy="612214"/>
          </a:xfrm>
          <a:prstGeom prst="rect">
            <a:avLst/>
          </a:prstGeom>
        </p:spPr>
        <p:txBody>
          <a:bodyPr/>
          <a:lstStyle>
            <a:lvl1pPr marL="0" indent="0">
              <a:lnSpc>
                <a:spcPct val="100000"/>
              </a:lnSpc>
              <a:buNone/>
              <a:defRPr sz="1400">
                <a:solidFill>
                  <a:schemeClr val="bg1"/>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School, Division, Office or Department Name, if applicable</a:t>
            </a:r>
          </a:p>
        </p:txBody>
      </p:sp>
      <p:sp>
        <p:nvSpPr>
          <p:cNvPr id="16" name="Date"/>
          <p:cNvSpPr>
            <a:spLocks noGrp="1"/>
          </p:cNvSpPr>
          <p:nvPr>
            <p:ph type="body" sz="quarter" idx="17" hasCustomPrompt="1"/>
          </p:nvPr>
        </p:nvSpPr>
        <p:spPr>
          <a:xfrm>
            <a:off x="457200" y="6369449"/>
            <a:ext cx="5060092" cy="250686"/>
          </a:xfrm>
          <a:prstGeom prst="rect">
            <a:avLst/>
          </a:prstGeom>
        </p:spPr>
        <p:txBody>
          <a:bodyPr/>
          <a:lstStyle>
            <a:lvl1pPr marL="0" indent="0">
              <a:lnSpc>
                <a:spcPct val="100000"/>
              </a:lnSpc>
              <a:spcBef>
                <a:spcPts val="0"/>
              </a:spcBef>
              <a:buNone/>
              <a:defRPr sz="1100" b="0" i="0" baseline="0">
                <a:solidFill>
                  <a:schemeClr val="bg1"/>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cxnSp>
        <p:nvCxnSpPr>
          <p:cNvPr id="11" name="Hairline rule [design object]"/>
          <p:cNvCxnSpPr/>
          <p:nvPr userDrawn="1"/>
        </p:nvCxnSpPr>
        <p:spPr>
          <a:xfrm>
            <a:off x="562234" y="6196912"/>
            <a:ext cx="49056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4913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Only">
    <p:spTree>
      <p:nvGrpSpPr>
        <p:cNvPr id="1" name=""/>
        <p:cNvGrpSpPr/>
        <p:nvPr/>
      </p:nvGrpSpPr>
      <p:grpSpPr>
        <a:xfrm>
          <a:off x="0" y="0"/>
          <a:ext cx="0" cy="0"/>
          <a:chOff x="0" y="0"/>
          <a:chExt cx="0" cy="0"/>
        </a:xfrm>
      </p:grpSpPr>
      <p:sp>
        <p:nvSpPr>
          <p:cNvPr id="15" name="White footer area [design object]"/>
          <p:cNvSpPr/>
          <p:nvPr userDrawn="1"/>
        </p:nvSpPr>
        <p:spPr>
          <a:xfrm>
            <a:off x="0" y="6196914"/>
            <a:ext cx="12192000" cy="66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cNvSpPr>
            <a:spLocks noGrp="1"/>
          </p:cNvSpPr>
          <p:nvPr>
            <p:ph type="sldNum" sz="quarter" idx="10"/>
          </p:nvPr>
        </p:nvSpPr>
        <p:spPr>
          <a:xfrm>
            <a:off x="10896018" y="6332717"/>
            <a:ext cx="838782" cy="365125"/>
          </a:xfrm>
        </p:spPr>
        <p:txBody>
          <a:bodyPr/>
          <a:lstStyle>
            <a:lvl1pPr>
              <a:defRPr b="0" i="0">
                <a:latin typeface="Sherman Sans Book" charset="0"/>
                <a:ea typeface="Sherman Sans Book" charset="0"/>
                <a:cs typeface="Sherman Sans Book" charset="0"/>
              </a:defRPr>
            </a:lvl1pPr>
          </a:lstStyle>
          <a:p>
            <a:fld id="{F343A32A-436A-8143-8894-653E98457856}" type="slidenum">
              <a:rPr lang="en-US" smtClean="0"/>
              <a:pPr/>
              <a:t>‹#›</a:t>
            </a:fld>
            <a:endParaRPr lang="en-US"/>
          </a:p>
        </p:txBody>
      </p:sp>
      <p:sp>
        <p:nvSpPr>
          <p:cNvPr id="4" name="Slide Title"/>
          <p:cNvSpPr>
            <a:spLocks noGrp="1"/>
          </p:cNvSpPr>
          <p:nvPr>
            <p:ph type="title"/>
          </p:nvPr>
        </p:nvSpPr>
        <p:spPr>
          <a:xfrm>
            <a:off x="457200" y="253938"/>
            <a:ext cx="11277600" cy="632988"/>
          </a:xfrm>
          <a:prstGeom prst="rect">
            <a:avLst/>
          </a:prstGeom>
        </p:spPr>
        <p:txBody>
          <a:bodyPr/>
          <a:lstStyle>
            <a:lvl1pPr>
              <a:defRPr>
                <a:latin typeface="Sherman Serif Book" charset="0"/>
                <a:ea typeface="Sherman Serif Book" charset="0"/>
                <a:cs typeface="Sherman Serif Book" charset="0"/>
              </a:defRPr>
            </a:lvl1pPr>
          </a:lstStyle>
          <a:p>
            <a:r>
              <a:rPr lang="en-US"/>
              <a:t>Click to edit Master title style</a:t>
            </a:r>
          </a:p>
        </p:txBody>
      </p:sp>
      <p:sp>
        <p:nvSpPr>
          <p:cNvPr id="5" name="Subtitle, if applicable"/>
          <p:cNvSpPr>
            <a:spLocks noGrp="1"/>
          </p:cNvSpPr>
          <p:nvPr>
            <p:ph sz="quarter" idx="16" hasCustomPrompt="1"/>
          </p:nvPr>
        </p:nvSpPr>
        <p:spPr>
          <a:xfrm>
            <a:off x="457200" y="1093152"/>
            <a:ext cx="10438818" cy="461230"/>
          </a:xfrm>
          <a:prstGeom prst="rect">
            <a:avLst/>
          </a:prstGeom>
        </p:spPr>
        <p:txBody>
          <a:bodyPr/>
          <a:lstStyle>
            <a:lvl1pPr marL="0" indent="0">
              <a:buNone/>
              <a:defRPr sz="2400" b="0" i="1">
                <a:solidFill>
                  <a:srgbClr val="3E3D3C"/>
                </a:solidFill>
                <a:latin typeface="Sherman Serif Book" charset="0"/>
                <a:ea typeface="Sherman Serif Book" charset="0"/>
                <a:cs typeface="Sherman Serif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subtitle, if applicable</a:t>
            </a:r>
          </a:p>
        </p:txBody>
      </p:sp>
      <p:sp>
        <p:nvSpPr>
          <p:cNvPr id="12" name="Main slide content text"/>
          <p:cNvSpPr>
            <a:spLocks noGrp="1"/>
          </p:cNvSpPr>
          <p:nvPr>
            <p:ph type="body" sz="quarter" idx="17"/>
          </p:nvPr>
        </p:nvSpPr>
        <p:spPr>
          <a:xfrm>
            <a:off x="457200" y="1876680"/>
            <a:ext cx="10438818" cy="3781324"/>
          </a:xfrm>
          <a:prstGeom prst="rect">
            <a:avLst/>
          </a:prstGeom>
        </p:spPr>
        <p:txBody>
          <a:bodyPr/>
          <a:lstStyle>
            <a:lvl1pPr marL="0" indent="0">
              <a:buNone/>
              <a:defRPr sz="4400" b="0" i="0">
                <a:solidFill>
                  <a:srgbClr val="3E3D3C"/>
                </a:solidFill>
                <a:latin typeface="Sherman Sans Book" charset="0"/>
                <a:ea typeface="Sherman Sans Book" charset="0"/>
                <a:cs typeface="Sherman Sans Book"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pic>
        <p:nvPicPr>
          <p:cNvPr id="13" name="Syracuse University Logo" descr="Official Syracuse University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6417231"/>
            <a:ext cx="1363304" cy="173971"/>
          </a:xfrm>
          <a:prstGeom prst="rect">
            <a:avLst/>
          </a:prstGeom>
        </p:spPr>
      </p:pic>
      <p:sp>
        <p:nvSpPr>
          <p:cNvPr id="6" name="Division Name, if applicable"/>
          <p:cNvSpPr>
            <a:spLocks noGrp="1"/>
          </p:cNvSpPr>
          <p:nvPr>
            <p:ph type="body" sz="quarter" idx="18" hasCustomPrompt="1"/>
          </p:nvPr>
        </p:nvSpPr>
        <p:spPr>
          <a:xfrm>
            <a:off x="1988966" y="6334305"/>
            <a:ext cx="8907052" cy="363537"/>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add Division or Department Name, if applicable</a:t>
            </a:r>
          </a:p>
        </p:txBody>
      </p:sp>
    </p:spTree>
    <p:extLst>
      <p:ext uri="{BB962C8B-B14F-4D97-AF65-F5344CB8AC3E}">
        <p14:creationId xmlns:p14="http://schemas.microsoft.com/office/powerpoint/2010/main" val="16882040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Photo">
    <p:bg>
      <p:bgPr>
        <a:solidFill>
          <a:schemeClr val="bg1"/>
        </a:solidFill>
        <a:effectLst/>
      </p:bgPr>
    </p:bg>
    <p:spTree>
      <p:nvGrpSpPr>
        <p:cNvPr id="1" name=""/>
        <p:cNvGrpSpPr/>
        <p:nvPr/>
      </p:nvGrpSpPr>
      <p:grpSpPr>
        <a:xfrm>
          <a:off x="0" y="0"/>
          <a:ext cx="0" cy="0"/>
          <a:chOff x="0" y="0"/>
          <a:chExt cx="0" cy="0"/>
        </a:xfrm>
      </p:grpSpPr>
      <p:sp>
        <p:nvSpPr>
          <p:cNvPr id="4" name="Orange color field [design object]"/>
          <p:cNvSpPr/>
          <p:nvPr userDrawn="1"/>
        </p:nvSpPr>
        <p:spPr>
          <a:xfrm>
            <a:off x="0" y="0"/>
            <a:ext cx="60960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hite footer area [design object]"/>
          <p:cNvSpPr/>
          <p:nvPr userDrawn="1"/>
        </p:nvSpPr>
        <p:spPr>
          <a:xfrm>
            <a:off x="0" y="6196914"/>
            <a:ext cx="12192000" cy="66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cNvSpPr>
            <a:spLocks noGrp="1"/>
          </p:cNvSpPr>
          <p:nvPr>
            <p:ph type="sldNum" sz="quarter" idx="10"/>
          </p:nvPr>
        </p:nvSpPr>
        <p:spPr>
          <a:xfrm>
            <a:off x="10896018" y="6332717"/>
            <a:ext cx="838782" cy="365125"/>
          </a:xfrm>
        </p:spPr>
        <p:txBody>
          <a:bodyPr/>
          <a:lstStyle>
            <a:lvl1pPr>
              <a:defRPr b="0" i="0">
                <a:latin typeface="Sherman Sans Book" charset="0"/>
                <a:ea typeface="Sherman Sans Book" charset="0"/>
                <a:cs typeface="Sherman Sans Book" charset="0"/>
              </a:defRPr>
            </a:lvl1pPr>
          </a:lstStyle>
          <a:p>
            <a:fld id="{F343A32A-436A-8143-8894-653E98457856}" type="slidenum">
              <a:rPr lang="en-US" smtClean="0"/>
              <a:pPr/>
              <a:t>‹#›</a:t>
            </a:fld>
            <a:endParaRPr lang="en-US"/>
          </a:p>
        </p:txBody>
      </p:sp>
      <p:sp>
        <p:nvSpPr>
          <p:cNvPr id="2" name="Section Title text"/>
          <p:cNvSpPr>
            <a:spLocks noGrp="1"/>
          </p:cNvSpPr>
          <p:nvPr>
            <p:ph type="title" hasCustomPrompt="1"/>
          </p:nvPr>
        </p:nvSpPr>
        <p:spPr>
          <a:xfrm>
            <a:off x="457200" y="2362200"/>
            <a:ext cx="5060092" cy="2444750"/>
          </a:xfrm>
          <a:prstGeom prst="rect">
            <a:avLst/>
          </a:prstGeom>
        </p:spPr>
        <p:txBody>
          <a:bodyPr/>
          <a:lstStyle>
            <a:lvl1pPr>
              <a:lnSpc>
                <a:spcPct val="100000"/>
              </a:lnSpc>
              <a:defRPr sz="4800" b="0" i="0">
                <a:latin typeface="Sherman Serif Book" charset="0"/>
                <a:ea typeface="Sherman Serif Book" charset="0"/>
                <a:cs typeface="Sherman Serif Book" charset="0"/>
              </a:defRPr>
            </a:lvl1pPr>
          </a:lstStyle>
          <a:p>
            <a:r>
              <a:rPr lang="en-US"/>
              <a:t>Click to edit Section Title</a:t>
            </a:r>
          </a:p>
        </p:txBody>
      </p:sp>
      <p:sp>
        <p:nvSpPr>
          <p:cNvPr id="9" name="Picture"/>
          <p:cNvSpPr>
            <a:spLocks noGrp="1"/>
          </p:cNvSpPr>
          <p:nvPr>
            <p:ph type="pic" sz="quarter" idx="14" hasCustomPrompt="1"/>
          </p:nvPr>
        </p:nvSpPr>
        <p:spPr>
          <a:xfrm>
            <a:off x="6096000" y="1"/>
            <a:ext cx="6096000" cy="6196913"/>
          </a:xfrm>
          <a:prstGeom prst="rect">
            <a:avLst/>
          </a:prstGeom>
        </p:spPr>
        <p:txBody>
          <a:bodyPr/>
          <a:lstStyle>
            <a:lvl1pPr marL="0" indent="0">
              <a:buNone/>
              <a:defRPr sz="1800" b="0" i="0">
                <a:latin typeface="Sherman Sans Book" charset="0"/>
                <a:ea typeface="Sherman Sans Book" charset="0"/>
                <a:cs typeface="Sherman Sans Book" charset="0"/>
              </a:defRPr>
            </a:lvl1pPr>
          </a:lstStyle>
          <a:p>
            <a:r>
              <a:rPr lang="en-US"/>
              <a:t>Drag photo here or click image icon to select a photo</a:t>
            </a:r>
          </a:p>
        </p:txBody>
      </p:sp>
      <p:pic>
        <p:nvPicPr>
          <p:cNvPr id="19" name="Syracuse University Logo" descr="Official Syracuse University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6417231"/>
            <a:ext cx="1363304" cy="173971"/>
          </a:xfrm>
          <a:prstGeom prst="rect">
            <a:avLst/>
          </a:prstGeom>
        </p:spPr>
      </p:pic>
      <p:sp>
        <p:nvSpPr>
          <p:cNvPr id="10" name="Division, if applicable"/>
          <p:cNvSpPr>
            <a:spLocks noGrp="1"/>
          </p:cNvSpPr>
          <p:nvPr>
            <p:ph type="body" sz="quarter" idx="15" hasCustomPrompt="1"/>
          </p:nvPr>
        </p:nvSpPr>
        <p:spPr>
          <a:xfrm>
            <a:off x="1988966" y="6335892"/>
            <a:ext cx="8907052" cy="365125"/>
          </a:xfrm>
          <a:prstGeom prst="rect">
            <a:avLst/>
          </a:prstGeom>
        </p:spPr>
        <p:txBody>
          <a:bodyPr anchor="ctr"/>
          <a:lstStyle>
            <a:lvl1pPr marL="0" indent="0">
              <a:buNone/>
              <a:defRPr sz="1100" b="0" i="0" baseline="0">
                <a:solidFill>
                  <a:srgbClr val="6F777D"/>
                </a:solidFill>
                <a:latin typeface="Sherman Sans Book" charset="0"/>
                <a:ea typeface="Sherman Sans Book" charset="0"/>
                <a:cs typeface="Sherman Sans Book" charset="0"/>
              </a:defRPr>
            </a:lvl1pPr>
          </a:lstStyle>
          <a:p>
            <a:pPr lvl="0"/>
            <a:r>
              <a:rPr lang="en-US"/>
              <a:t>Click to add Division or Department Name, if applicable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no photo)">
    <p:bg>
      <p:bgPr>
        <a:solidFill>
          <a:schemeClr val="bg1"/>
        </a:solidFill>
        <a:effectLst/>
      </p:bgPr>
    </p:bg>
    <p:spTree>
      <p:nvGrpSpPr>
        <p:cNvPr id="1" name=""/>
        <p:cNvGrpSpPr/>
        <p:nvPr/>
      </p:nvGrpSpPr>
      <p:grpSpPr>
        <a:xfrm>
          <a:off x="0" y="0"/>
          <a:ext cx="0" cy="0"/>
          <a:chOff x="0" y="0"/>
          <a:chExt cx="0" cy="0"/>
        </a:xfrm>
      </p:grpSpPr>
      <p:sp>
        <p:nvSpPr>
          <p:cNvPr id="4" name="Orange color field [design object]"/>
          <p:cNvSpPr/>
          <p:nvPr userDrawn="1"/>
        </p:nvSpPr>
        <p:spPr>
          <a:xfrm>
            <a:off x="0" y="0"/>
            <a:ext cx="12192000" cy="6196914"/>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hite footer area [design object]"/>
          <p:cNvSpPr/>
          <p:nvPr userDrawn="1"/>
        </p:nvSpPr>
        <p:spPr>
          <a:xfrm>
            <a:off x="0" y="6196914"/>
            <a:ext cx="12192000" cy="66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cNvSpPr>
            <a:spLocks noGrp="1"/>
          </p:cNvSpPr>
          <p:nvPr>
            <p:ph type="sldNum" sz="quarter" idx="10"/>
          </p:nvPr>
        </p:nvSpPr>
        <p:spPr>
          <a:xfrm>
            <a:off x="10896018" y="6332717"/>
            <a:ext cx="838782" cy="365125"/>
          </a:xfrm>
        </p:spPr>
        <p:txBody>
          <a:bodyPr/>
          <a:lstStyle>
            <a:lvl1pPr>
              <a:defRPr b="0" i="0">
                <a:latin typeface="Sherman Sans Book" charset="0"/>
                <a:ea typeface="Sherman Sans Book" charset="0"/>
                <a:cs typeface="Sherman Sans Book" charset="0"/>
              </a:defRPr>
            </a:lvl1pPr>
          </a:lstStyle>
          <a:p>
            <a:fld id="{F343A32A-436A-8143-8894-653E98457856}" type="slidenum">
              <a:rPr lang="en-US" smtClean="0"/>
              <a:pPr/>
              <a:t>‹#›</a:t>
            </a:fld>
            <a:endParaRPr lang="en-US"/>
          </a:p>
        </p:txBody>
      </p:sp>
      <p:sp>
        <p:nvSpPr>
          <p:cNvPr id="2" name="Section Title text"/>
          <p:cNvSpPr>
            <a:spLocks noGrp="1"/>
          </p:cNvSpPr>
          <p:nvPr>
            <p:ph type="title" hasCustomPrompt="1"/>
          </p:nvPr>
        </p:nvSpPr>
        <p:spPr>
          <a:xfrm>
            <a:off x="457200" y="2362200"/>
            <a:ext cx="10438818" cy="2444750"/>
          </a:xfrm>
          <a:prstGeom prst="rect">
            <a:avLst/>
          </a:prstGeom>
        </p:spPr>
        <p:txBody>
          <a:bodyPr/>
          <a:lstStyle>
            <a:lvl1pPr>
              <a:lnSpc>
                <a:spcPct val="100000"/>
              </a:lnSpc>
              <a:defRPr sz="4800">
                <a:latin typeface="Sherman Serif Book" charset="0"/>
                <a:ea typeface="Sherman Serif Book" charset="0"/>
                <a:cs typeface="Sherman Serif Book" charset="0"/>
              </a:defRPr>
            </a:lvl1pPr>
          </a:lstStyle>
          <a:p>
            <a:r>
              <a:rPr lang="en-US"/>
              <a:t>Click to edit Section Title</a:t>
            </a:r>
          </a:p>
        </p:txBody>
      </p:sp>
      <p:pic>
        <p:nvPicPr>
          <p:cNvPr id="11" name="Syracuse University logo" descr="Official Syracuse University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6417231"/>
            <a:ext cx="1363304" cy="173971"/>
          </a:xfrm>
          <a:prstGeom prst="rect">
            <a:avLst/>
          </a:prstGeom>
        </p:spPr>
      </p:pic>
      <p:sp>
        <p:nvSpPr>
          <p:cNvPr id="8" name="Division, if applicable"/>
          <p:cNvSpPr>
            <a:spLocks noGrp="1"/>
          </p:cNvSpPr>
          <p:nvPr>
            <p:ph type="body" sz="quarter" idx="15" hasCustomPrompt="1"/>
          </p:nvPr>
        </p:nvSpPr>
        <p:spPr>
          <a:xfrm>
            <a:off x="1988966" y="6335892"/>
            <a:ext cx="8907052" cy="365125"/>
          </a:xfrm>
          <a:prstGeom prst="rect">
            <a:avLst/>
          </a:prstGeom>
        </p:spPr>
        <p:txBody>
          <a:bodyPr anchor="ctr"/>
          <a:lstStyle>
            <a:lvl1pPr marL="0" indent="0">
              <a:buNone/>
              <a:defRPr sz="1100" b="0" i="0" baseline="0">
                <a:solidFill>
                  <a:srgbClr val="6F777D"/>
                </a:solidFill>
                <a:latin typeface="Sherman Sans Book" charset="0"/>
                <a:ea typeface="Sherman Sans Book" charset="0"/>
                <a:cs typeface="Sherman Sans Book" charset="0"/>
              </a:defRPr>
            </a:lvl1pPr>
          </a:lstStyle>
          <a:p>
            <a:pPr lvl="0"/>
            <a:r>
              <a:rPr lang="en-US"/>
              <a:t>Click to add Division or Department Name, if applicable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w/ Bullets + Photo">
    <p:spTree>
      <p:nvGrpSpPr>
        <p:cNvPr id="1" name=""/>
        <p:cNvGrpSpPr/>
        <p:nvPr/>
      </p:nvGrpSpPr>
      <p:grpSpPr>
        <a:xfrm>
          <a:off x="0" y="0"/>
          <a:ext cx="0" cy="0"/>
          <a:chOff x="0" y="0"/>
          <a:chExt cx="0" cy="0"/>
        </a:xfrm>
      </p:grpSpPr>
      <p:sp>
        <p:nvSpPr>
          <p:cNvPr id="17" name="White footer area [design object]"/>
          <p:cNvSpPr/>
          <p:nvPr userDrawn="1"/>
        </p:nvSpPr>
        <p:spPr>
          <a:xfrm>
            <a:off x="0" y="6196914"/>
            <a:ext cx="12192000" cy="66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cNvSpPr>
            <a:spLocks noGrp="1"/>
          </p:cNvSpPr>
          <p:nvPr>
            <p:ph type="sldNum" sz="quarter" idx="10"/>
          </p:nvPr>
        </p:nvSpPr>
        <p:spPr>
          <a:xfrm>
            <a:off x="10896018" y="6332717"/>
            <a:ext cx="838782" cy="365125"/>
          </a:xfrm>
        </p:spPr>
        <p:txBody>
          <a:bodyPr/>
          <a:lstStyle>
            <a:lvl1pPr>
              <a:defRPr b="0" i="0">
                <a:latin typeface="Sherman Sans Book" charset="0"/>
                <a:ea typeface="Sherman Sans Book" charset="0"/>
                <a:cs typeface="Sherman Sans Book" charset="0"/>
              </a:defRPr>
            </a:lvl1pPr>
          </a:lstStyle>
          <a:p>
            <a:fld id="{F343A32A-436A-8143-8894-653E98457856}" type="slidenum">
              <a:rPr lang="en-US" smtClean="0"/>
              <a:pPr/>
              <a:t>‹#›</a:t>
            </a:fld>
            <a:endParaRPr lang="en-US"/>
          </a:p>
        </p:txBody>
      </p:sp>
      <p:sp>
        <p:nvSpPr>
          <p:cNvPr id="10" name="Slide Title"/>
          <p:cNvSpPr>
            <a:spLocks noGrp="1"/>
          </p:cNvSpPr>
          <p:nvPr>
            <p:ph type="title"/>
          </p:nvPr>
        </p:nvSpPr>
        <p:spPr>
          <a:xfrm>
            <a:off x="457200" y="253938"/>
            <a:ext cx="11277600" cy="632988"/>
          </a:xfrm>
          <a:prstGeom prst="rect">
            <a:avLst/>
          </a:prstGeom>
        </p:spPr>
        <p:txBody>
          <a:bodyPr/>
          <a:lstStyle>
            <a:lvl1pPr>
              <a:defRPr b="0" i="0">
                <a:latin typeface="Sherman Serif Book" charset="0"/>
                <a:ea typeface="Sherman Serif Book" charset="0"/>
                <a:cs typeface="Sherman Serif Book" charset="0"/>
              </a:defRPr>
            </a:lvl1pPr>
          </a:lstStyle>
          <a:p>
            <a:r>
              <a:rPr lang="en-US"/>
              <a:t>Click to edit Master title style</a:t>
            </a:r>
          </a:p>
        </p:txBody>
      </p:sp>
      <p:sp>
        <p:nvSpPr>
          <p:cNvPr id="13" name="Subtitle, if applicable"/>
          <p:cNvSpPr>
            <a:spLocks noGrp="1"/>
          </p:cNvSpPr>
          <p:nvPr>
            <p:ph sz="quarter" idx="17" hasCustomPrompt="1"/>
          </p:nvPr>
        </p:nvSpPr>
        <p:spPr>
          <a:xfrm>
            <a:off x="457200" y="1093152"/>
            <a:ext cx="5401434" cy="461230"/>
          </a:xfrm>
          <a:prstGeom prst="rect">
            <a:avLst/>
          </a:prstGeom>
        </p:spPr>
        <p:txBody>
          <a:bodyPr/>
          <a:lstStyle>
            <a:lvl1pPr marL="0" indent="0">
              <a:buNone/>
              <a:defRPr sz="2400" b="0" i="1">
                <a:solidFill>
                  <a:srgbClr val="3E3D3C"/>
                </a:solidFill>
                <a:latin typeface="Sherman Serif Book" charset="0"/>
                <a:ea typeface="Sherman Serif Book" charset="0"/>
                <a:cs typeface="Sherman Serif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subtitle, if applicable</a:t>
            </a:r>
          </a:p>
        </p:txBody>
      </p:sp>
      <p:sp>
        <p:nvSpPr>
          <p:cNvPr id="5" name="Text Placeholder 4"/>
          <p:cNvSpPr>
            <a:spLocks noGrp="1"/>
          </p:cNvSpPr>
          <p:nvPr>
            <p:ph type="body" sz="quarter" idx="18"/>
          </p:nvPr>
        </p:nvSpPr>
        <p:spPr>
          <a:xfrm>
            <a:off x="457200" y="1844691"/>
            <a:ext cx="5401434" cy="3512237"/>
          </a:xfrm>
          <a:prstGeom prst="rect">
            <a:avLst/>
          </a:prstGeom>
        </p:spPr>
        <p:txBody>
          <a:bodyPr/>
          <a:lstStyle>
            <a:lvl1pPr marL="0" indent="0">
              <a:spcAft>
                <a:spcPts val="600"/>
              </a:spcAft>
              <a:buNone/>
              <a:defRPr b="0" i="0">
                <a:solidFill>
                  <a:srgbClr val="3E3D3C"/>
                </a:solidFill>
                <a:latin typeface="Sherman Sans Book" charset="0"/>
                <a:ea typeface="Sherman Sans Book" charset="0"/>
                <a:cs typeface="Sherman Sans Book" charset="0"/>
              </a:defRPr>
            </a:lvl1pPr>
            <a:lvl2pPr>
              <a:buSzPct val="60000"/>
              <a:defRPr b="0" i="0">
                <a:solidFill>
                  <a:srgbClr val="3E3D3C"/>
                </a:solidFill>
                <a:latin typeface="Sherman Sans Book" charset="0"/>
                <a:ea typeface="Sherman Sans Book" charset="0"/>
                <a:cs typeface="Sherman Sans Book" charset="0"/>
              </a:defRPr>
            </a:lvl2pPr>
            <a:lvl3pPr>
              <a:buSzPct val="60000"/>
              <a:defRPr b="0" i="0">
                <a:solidFill>
                  <a:srgbClr val="3E3D3C"/>
                </a:solidFill>
                <a:latin typeface="Sherman Sans Book" charset="0"/>
                <a:ea typeface="Sherman Sans Book" charset="0"/>
                <a:cs typeface="Sherman Sans Book" charset="0"/>
              </a:defRPr>
            </a:lvl3pPr>
            <a:lvl4pPr>
              <a:buSzPct val="60000"/>
              <a:defRPr b="0" i="0">
                <a:solidFill>
                  <a:srgbClr val="3E3D3C"/>
                </a:solidFill>
                <a:latin typeface="Sherman Sans Book" charset="0"/>
                <a:ea typeface="Sherman Sans Book" charset="0"/>
                <a:cs typeface="Sherman Sans Book" charset="0"/>
              </a:defRPr>
            </a:lvl4pPr>
            <a:lvl5pPr>
              <a:buSzPct val="60000"/>
              <a:defRPr b="0" i="0">
                <a:solidFill>
                  <a:srgbClr val="3E3D3C"/>
                </a:solidFill>
                <a:latin typeface="Sherman Sans Book" charset="0"/>
                <a:ea typeface="Sherman Sans Book" charset="0"/>
                <a:cs typeface="Sherman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cNvSpPr>
            <a:spLocks noGrp="1"/>
          </p:cNvSpPr>
          <p:nvPr>
            <p:ph type="pic" sz="quarter" idx="14" hasCustomPrompt="1"/>
          </p:nvPr>
        </p:nvSpPr>
        <p:spPr>
          <a:xfrm>
            <a:off x="6096000" y="914401"/>
            <a:ext cx="6096000" cy="5282514"/>
          </a:xfrm>
          <a:prstGeom prst="rect">
            <a:avLst/>
          </a:prstGeom>
        </p:spPr>
        <p:txBody>
          <a:bodyPr/>
          <a:lstStyle>
            <a:lvl1pPr marL="0" indent="0">
              <a:buNone/>
              <a:defRPr sz="1800" b="0" i="0">
                <a:latin typeface="Sherman Sans Book" charset="0"/>
                <a:ea typeface="Sherman Sans Book" charset="0"/>
                <a:cs typeface="Sherman Sans Book" charset="0"/>
              </a:defRPr>
            </a:lvl1pPr>
          </a:lstStyle>
          <a:p>
            <a:r>
              <a:rPr lang="en-US"/>
              <a:t>Drag photo here or click image icon to select a photo</a:t>
            </a:r>
          </a:p>
        </p:txBody>
      </p:sp>
      <p:pic>
        <p:nvPicPr>
          <p:cNvPr id="11" name="Syracuse University logo" descr="Official Syracuse University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6417231"/>
            <a:ext cx="1363304" cy="173971"/>
          </a:xfrm>
          <a:prstGeom prst="rect">
            <a:avLst/>
          </a:prstGeom>
        </p:spPr>
      </p:pic>
      <p:sp>
        <p:nvSpPr>
          <p:cNvPr id="14" name="Division Name, if applicable"/>
          <p:cNvSpPr>
            <a:spLocks noGrp="1"/>
          </p:cNvSpPr>
          <p:nvPr>
            <p:ph type="body" sz="quarter" idx="19" hasCustomPrompt="1"/>
          </p:nvPr>
        </p:nvSpPr>
        <p:spPr>
          <a:xfrm>
            <a:off x="1988966" y="6334305"/>
            <a:ext cx="8907052" cy="363537"/>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add Division or Department Name, if applicable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w/ Bullets (no photo)">
    <p:spTree>
      <p:nvGrpSpPr>
        <p:cNvPr id="1" name=""/>
        <p:cNvGrpSpPr/>
        <p:nvPr/>
      </p:nvGrpSpPr>
      <p:grpSpPr>
        <a:xfrm>
          <a:off x="0" y="0"/>
          <a:ext cx="0" cy="0"/>
          <a:chOff x="0" y="0"/>
          <a:chExt cx="0" cy="0"/>
        </a:xfrm>
      </p:grpSpPr>
      <p:sp>
        <p:nvSpPr>
          <p:cNvPr id="12" name="White footer area [design object]"/>
          <p:cNvSpPr/>
          <p:nvPr userDrawn="1"/>
        </p:nvSpPr>
        <p:spPr>
          <a:xfrm>
            <a:off x="0" y="6196914"/>
            <a:ext cx="12192000" cy="66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cNvSpPr>
            <a:spLocks noGrp="1"/>
          </p:cNvSpPr>
          <p:nvPr>
            <p:ph type="sldNum" sz="quarter" idx="10"/>
          </p:nvPr>
        </p:nvSpPr>
        <p:spPr>
          <a:xfrm>
            <a:off x="10896018" y="6332717"/>
            <a:ext cx="838782" cy="365125"/>
          </a:xfrm>
        </p:spPr>
        <p:txBody>
          <a:bodyPr/>
          <a:lstStyle>
            <a:lvl1pPr>
              <a:defRPr b="0" i="0">
                <a:latin typeface="Sherman Sans Book" charset="0"/>
                <a:ea typeface="Sherman Sans Book" charset="0"/>
                <a:cs typeface="Sherman Sans Book" charset="0"/>
              </a:defRPr>
            </a:lvl1pPr>
          </a:lstStyle>
          <a:p>
            <a:fld id="{F343A32A-436A-8143-8894-653E98457856}" type="slidenum">
              <a:rPr lang="en-US" smtClean="0"/>
              <a:pPr/>
              <a:t>‹#›</a:t>
            </a:fld>
            <a:endParaRPr lang="en-US"/>
          </a:p>
        </p:txBody>
      </p:sp>
      <p:sp>
        <p:nvSpPr>
          <p:cNvPr id="16" name="Slide Title"/>
          <p:cNvSpPr>
            <a:spLocks noGrp="1"/>
          </p:cNvSpPr>
          <p:nvPr>
            <p:ph type="title"/>
          </p:nvPr>
        </p:nvSpPr>
        <p:spPr>
          <a:xfrm>
            <a:off x="457200" y="253938"/>
            <a:ext cx="11277600" cy="632988"/>
          </a:xfrm>
          <a:prstGeom prst="rect">
            <a:avLst/>
          </a:prstGeom>
        </p:spPr>
        <p:txBody>
          <a:bodyPr/>
          <a:lstStyle>
            <a:lvl1pPr>
              <a:defRPr b="0" i="0">
                <a:latin typeface="Sherman Serif Book" charset="0"/>
                <a:ea typeface="Sherman Serif Book" charset="0"/>
                <a:cs typeface="Sherman Serif Book" charset="0"/>
              </a:defRPr>
            </a:lvl1pPr>
          </a:lstStyle>
          <a:p>
            <a:r>
              <a:rPr lang="en-US"/>
              <a:t>Click to edit Master title style</a:t>
            </a:r>
          </a:p>
        </p:txBody>
      </p:sp>
      <p:sp>
        <p:nvSpPr>
          <p:cNvPr id="17" name="Subtitle, if applicable"/>
          <p:cNvSpPr>
            <a:spLocks noGrp="1"/>
          </p:cNvSpPr>
          <p:nvPr>
            <p:ph sz="quarter" idx="17" hasCustomPrompt="1"/>
          </p:nvPr>
        </p:nvSpPr>
        <p:spPr>
          <a:xfrm>
            <a:off x="457200" y="1093152"/>
            <a:ext cx="5401434" cy="461230"/>
          </a:xfrm>
          <a:prstGeom prst="rect">
            <a:avLst/>
          </a:prstGeom>
        </p:spPr>
        <p:txBody>
          <a:bodyPr/>
          <a:lstStyle>
            <a:lvl1pPr marL="0" indent="0">
              <a:buNone/>
              <a:defRPr sz="2400" b="0" i="1">
                <a:solidFill>
                  <a:srgbClr val="3E3D3C"/>
                </a:solidFill>
                <a:latin typeface="Sherman Serif Book" charset="0"/>
                <a:ea typeface="Sherman Serif Book" charset="0"/>
                <a:cs typeface="Sherman Serif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subtitle, if applicable</a:t>
            </a:r>
          </a:p>
        </p:txBody>
      </p:sp>
      <p:sp>
        <p:nvSpPr>
          <p:cNvPr id="18" name="Bullet List text"/>
          <p:cNvSpPr>
            <a:spLocks noGrp="1"/>
          </p:cNvSpPr>
          <p:nvPr>
            <p:ph type="body" sz="quarter" idx="18"/>
          </p:nvPr>
        </p:nvSpPr>
        <p:spPr>
          <a:xfrm>
            <a:off x="468931" y="1816100"/>
            <a:ext cx="11265868" cy="3512237"/>
          </a:xfrm>
          <a:prstGeom prst="rect">
            <a:avLst/>
          </a:prstGeom>
        </p:spPr>
        <p:txBody>
          <a:bodyPr/>
          <a:lstStyle>
            <a:lvl1pPr marL="0" indent="0">
              <a:spcAft>
                <a:spcPts val="600"/>
              </a:spcAft>
              <a:buSzPct val="60000"/>
              <a:buFont typeface="Arial" charset="0"/>
              <a:buNone/>
              <a:defRPr sz="3600">
                <a:solidFill>
                  <a:srgbClr val="3E3D3C"/>
                </a:solidFill>
                <a:latin typeface="Sherman Sans Book" charset="0"/>
                <a:ea typeface="Sherman Sans Book" charset="0"/>
                <a:cs typeface="Sherman Sans Book" charset="0"/>
              </a:defRPr>
            </a:lvl1pPr>
            <a:lvl2pPr>
              <a:buSzPct val="60000"/>
              <a:defRPr sz="3200" baseline="0">
                <a:solidFill>
                  <a:srgbClr val="3E3D3C"/>
                </a:solidFill>
                <a:latin typeface="Sherman Sans Book" charset="0"/>
                <a:ea typeface="Sherman Sans Book" charset="0"/>
                <a:cs typeface="Sherman Sans Book" charset="0"/>
              </a:defRPr>
            </a:lvl2pPr>
            <a:lvl3pPr>
              <a:buSzPct val="60000"/>
              <a:defRPr sz="2400">
                <a:solidFill>
                  <a:srgbClr val="3E3D3C"/>
                </a:solidFill>
                <a:latin typeface="Sherman Sans Book" charset="0"/>
                <a:ea typeface="Sherman Sans Book" charset="0"/>
                <a:cs typeface="Sherman Sans Book" charset="0"/>
              </a:defRPr>
            </a:lvl3pPr>
            <a:lvl4pPr>
              <a:buSzPct val="60000"/>
              <a:defRPr sz="2000">
                <a:solidFill>
                  <a:srgbClr val="3E3D3C"/>
                </a:solidFill>
                <a:latin typeface="Sherman Sans Book" charset="0"/>
                <a:ea typeface="Sherman Sans Book" charset="0"/>
                <a:cs typeface="Sherman Sans Book" charset="0"/>
              </a:defRPr>
            </a:lvl4pPr>
            <a:lvl5pPr>
              <a:buSzPct val="60000"/>
              <a:defRPr sz="2000">
                <a:solidFill>
                  <a:srgbClr val="3E3D3C"/>
                </a:solidFill>
                <a:latin typeface="Sherman Sans Book" charset="0"/>
                <a:ea typeface="Sherman Sans Book" charset="0"/>
                <a:cs typeface="Sherman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Syracuse University logo" descr="Official Syracuse University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6417231"/>
            <a:ext cx="1363304" cy="173971"/>
          </a:xfrm>
          <a:prstGeom prst="rect">
            <a:avLst/>
          </a:prstGeom>
        </p:spPr>
      </p:pic>
      <p:sp>
        <p:nvSpPr>
          <p:cNvPr id="11" name="Division Name, if applicable"/>
          <p:cNvSpPr>
            <a:spLocks noGrp="1"/>
          </p:cNvSpPr>
          <p:nvPr>
            <p:ph type="body" sz="quarter" idx="19" hasCustomPrompt="1"/>
          </p:nvPr>
        </p:nvSpPr>
        <p:spPr>
          <a:xfrm>
            <a:off x="1988966" y="6334305"/>
            <a:ext cx="8907052" cy="363537"/>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add Division or Department Name, if applicable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w/ Sidebar">
    <p:bg>
      <p:bgRef idx="1001">
        <a:schemeClr val="bg1"/>
      </p:bgRef>
    </p:bg>
    <p:spTree>
      <p:nvGrpSpPr>
        <p:cNvPr id="1" name=""/>
        <p:cNvGrpSpPr/>
        <p:nvPr/>
      </p:nvGrpSpPr>
      <p:grpSpPr>
        <a:xfrm>
          <a:off x="0" y="0"/>
          <a:ext cx="0" cy="0"/>
          <a:chOff x="0" y="0"/>
          <a:chExt cx="0" cy="0"/>
        </a:xfrm>
      </p:grpSpPr>
      <p:sp>
        <p:nvSpPr>
          <p:cNvPr id="3" name="Orange color field [design object]"/>
          <p:cNvSpPr/>
          <p:nvPr userDrawn="1"/>
        </p:nvSpPr>
        <p:spPr>
          <a:xfrm>
            <a:off x="8645302" y="0"/>
            <a:ext cx="3546699" cy="6196914"/>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White footer area [design object]"/>
          <p:cNvSpPr/>
          <p:nvPr userDrawn="1"/>
        </p:nvSpPr>
        <p:spPr>
          <a:xfrm>
            <a:off x="0" y="6196914"/>
            <a:ext cx="12192000" cy="66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cNvSpPr>
            <a:spLocks noGrp="1"/>
          </p:cNvSpPr>
          <p:nvPr>
            <p:ph type="sldNum" sz="quarter" idx="10"/>
          </p:nvPr>
        </p:nvSpPr>
        <p:spPr>
          <a:xfrm>
            <a:off x="10896018" y="6332717"/>
            <a:ext cx="838782" cy="365125"/>
          </a:xfrm>
        </p:spPr>
        <p:txBody>
          <a:bodyPr/>
          <a:lstStyle>
            <a:lvl1pPr>
              <a:defRPr b="0" i="0">
                <a:latin typeface="Sherman Sans Book" charset="0"/>
                <a:ea typeface="Sherman Sans Book" charset="0"/>
                <a:cs typeface="Sherman Sans Book" charset="0"/>
              </a:defRPr>
            </a:lvl1pPr>
          </a:lstStyle>
          <a:p>
            <a:fld id="{F343A32A-436A-8143-8894-653E98457856}" type="slidenum">
              <a:rPr lang="en-US" smtClean="0"/>
              <a:pPr/>
              <a:t>‹#›</a:t>
            </a:fld>
            <a:endParaRPr lang="en-US"/>
          </a:p>
        </p:txBody>
      </p:sp>
      <p:sp>
        <p:nvSpPr>
          <p:cNvPr id="9" name="Picture"/>
          <p:cNvSpPr>
            <a:spLocks noGrp="1"/>
          </p:cNvSpPr>
          <p:nvPr>
            <p:ph type="pic" sz="quarter" idx="15" hasCustomPrompt="1"/>
          </p:nvPr>
        </p:nvSpPr>
        <p:spPr>
          <a:xfrm>
            <a:off x="1" y="0"/>
            <a:ext cx="8645302" cy="619691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0" i="0">
                <a:latin typeface="Sherman Sans Book" charset="0"/>
                <a:ea typeface="Sherman Sans Book" charset="0"/>
                <a:cs typeface="Sherman Sans Boo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Drag photo here or click image icon to select a photo</a:t>
            </a:r>
          </a:p>
        </p:txBody>
      </p:sp>
      <p:pic>
        <p:nvPicPr>
          <p:cNvPr id="22" name="Syracuse University logo" descr="Official Syracuse University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6417231"/>
            <a:ext cx="1363304" cy="173971"/>
          </a:xfrm>
          <a:prstGeom prst="rect">
            <a:avLst/>
          </a:prstGeom>
        </p:spPr>
      </p:pic>
      <p:sp>
        <p:nvSpPr>
          <p:cNvPr id="13" name="Title"/>
          <p:cNvSpPr>
            <a:spLocks noGrp="1"/>
          </p:cNvSpPr>
          <p:nvPr>
            <p:ph type="title" hasCustomPrompt="1"/>
          </p:nvPr>
        </p:nvSpPr>
        <p:spPr>
          <a:xfrm>
            <a:off x="8839201" y="914399"/>
            <a:ext cx="2895598" cy="1120141"/>
          </a:xfrm>
          <a:prstGeom prst="rect">
            <a:avLst/>
          </a:prstGeom>
        </p:spPr>
        <p:txBody>
          <a:bodyPr/>
          <a:lstStyle>
            <a:lvl1pPr>
              <a:lnSpc>
                <a:spcPct val="100000"/>
              </a:lnSpc>
              <a:defRPr sz="2400" b="0" i="0" baseline="0">
                <a:solidFill>
                  <a:schemeClr val="bg1"/>
                </a:solidFill>
                <a:latin typeface="Sherman Serif Book" charset="0"/>
                <a:ea typeface="Sherman Serif Book" charset="0"/>
                <a:cs typeface="Sherman Serif Book" charset="0"/>
              </a:defRPr>
            </a:lvl1pPr>
          </a:lstStyle>
          <a:p>
            <a:r>
              <a:rPr lang="en-US"/>
              <a:t>Click to edit Title</a:t>
            </a:r>
          </a:p>
        </p:txBody>
      </p:sp>
      <p:sp>
        <p:nvSpPr>
          <p:cNvPr id="14" name="Main content or caption text"/>
          <p:cNvSpPr>
            <a:spLocks noGrp="1"/>
          </p:cNvSpPr>
          <p:nvPr>
            <p:ph type="body" sz="quarter" idx="19" hasCustomPrompt="1"/>
          </p:nvPr>
        </p:nvSpPr>
        <p:spPr>
          <a:xfrm>
            <a:off x="8839200" y="2362200"/>
            <a:ext cx="2895600" cy="3467100"/>
          </a:xfrm>
          <a:prstGeom prst="rect">
            <a:avLst/>
          </a:prstGeom>
        </p:spPr>
        <p:txBody>
          <a:bodyPr/>
          <a:lstStyle>
            <a:lvl1pPr marL="0" indent="0">
              <a:buNone/>
              <a:defRPr sz="1600" b="0" i="0" baseline="0">
                <a:solidFill>
                  <a:schemeClr val="bg1"/>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z="1600"/>
              <a:t>Click to add text </a:t>
            </a:r>
            <a:endParaRPr lang="en-US"/>
          </a:p>
        </p:txBody>
      </p:sp>
      <p:sp>
        <p:nvSpPr>
          <p:cNvPr id="16" name="Division Name, if applicable"/>
          <p:cNvSpPr>
            <a:spLocks noGrp="1"/>
          </p:cNvSpPr>
          <p:nvPr>
            <p:ph type="body" sz="quarter" idx="20" hasCustomPrompt="1"/>
          </p:nvPr>
        </p:nvSpPr>
        <p:spPr>
          <a:xfrm>
            <a:off x="1988966" y="6334305"/>
            <a:ext cx="8907052" cy="363537"/>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add Division or Department Name, if applicable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6" name="White footer area [design object]"/>
          <p:cNvSpPr/>
          <p:nvPr userDrawn="1"/>
        </p:nvSpPr>
        <p:spPr>
          <a:xfrm>
            <a:off x="0" y="6196914"/>
            <a:ext cx="12192000" cy="66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cNvSpPr>
            <a:spLocks noGrp="1"/>
          </p:cNvSpPr>
          <p:nvPr>
            <p:ph type="sldNum" sz="quarter" idx="10"/>
          </p:nvPr>
        </p:nvSpPr>
        <p:spPr>
          <a:xfrm>
            <a:off x="10896018" y="6332717"/>
            <a:ext cx="838782" cy="365125"/>
          </a:xfrm>
        </p:spPr>
        <p:txBody>
          <a:bodyPr/>
          <a:lstStyle>
            <a:lvl1pPr>
              <a:defRPr b="0" i="0">
                <a:latin typeface="Sherman Sans Book" charset="0"/>
                <a:ea typeface="Sherman Sans Book" charset="0"/>
                <a:cs typeface="Sherman Sans Book" charset="0"/>
              </a:defRPr>
            </a:lvl1pPr>
          </a:lstStyle>
          <a:p>
            <a:fld id="{F343A32A-436A-8143-8894-653E98457856}" type="slidenum">
              <a:rPr lang="en-US" smtClean="0"/>
              <a:pPr/>
              <a:t>‹#›</a:t>
            </a:fld>
            <a:endParaRPr lang="en-US"/>
          </a:p>
        </p:txBody>
      </p:sp>
      <p:sp>
        <p:nvSpPr>
          <p:cNvPr id="3" name="Slide Title"/>
          <p:cNvSpPr>
            <a:spLocks noGrp="1"/>
          </p:cNvSpPr>
          <p:nvPr>
            <p:ph type="title"/>
          </p:nvPr>
        </p:nvSpPr>
        <p:spPr>
          <a:xfrm>
            <a:off x="457200" y="253938"/>
            <a:ext cx="11277600" cy="632988"/>
          </a:xfrm>
          <a:prstGeom prst="rect">
            <a:avLst/>
          </a:prstGeom>
        </p:spPr>
        <p:txBody>
          <a:bodyPr/>
          <a:lstStyle>
            <a:lvl1pPr>
              <a:defRPr b="0" i="0">
                <a:latin typeface="Sherman Serif Book" charset="0"/>
                <a:ea typeface="Sherman Serif Book" charset="0"/>
                <a:cs typeface="Sherman Serif Book" charset="0"/>
              </a:defRPr>
            </a:lvl1pPr>
          </a:lstStyle>
          <a:p>
            <a:r>
              <a:rPr lang="en-US"/>
              <a:t>Click to edit Master title style</a:t>
            </a:r>
          </a:p>
        </p:txBody>
      </p:sp>
      <p:sp>
        <p:nvSpPr>
          <p:cNvPr id="4" name="Table content"/>
          <p:cNvSpPr>
            <a:spLocks noGrp="1"/>
          </p:cNvSpPr>
          <p:nvPr>
            <p:ph type="tbl" sz="quarter" idx="11" hasCustomPrompt="1"/>
          </p:nvPr>
        </p:nvSpPr>
        <p:spPr>
          <a:xfrm>
            <a:off x="457201" y="1806575"/>
            <a:ext cx="11277600" cy="3858245"/>
          </a:xfrm>
          <a:prstGeom prst="rect">
            <a:avLst/>
          </a:prstGeom>
        </p:spPr>
        <p:txBody>
          <a:bodyPr/>
          <a:lstStyle>
            <a:lvl1pPr marL="0" indent="0">
              <a:buNone/>
              <a:defRPr b="0" i="0">
                <a:latin typeface="Sherman Sans Book" charset="0"/>
                <a:ea typeface="Sherman Sans Book" charset="0"/>
                <a:cs typeface="Sherman Sans Book" charset="0"/>
              </a:defRPr>
            </a:lvl1pPr>
          </a:lstStyle>
          <a:p>
            <a:r>
              <a:rPr lang="en-US"/>
              <a:t>Click to add table</a:t>
            </a:r>
          </a:p>
        </p:txBody>
      </p:sp>
      <p:pic>
        <p:nvPicPr>
          <p:cNvPr id="9" name="Syracuse University logo" descr="Official Syracuse University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6417231"/>
            <a:ext cx="1363304" cy="173971"/>
          </a:xfrm>
          <a:prstGeom prst="rect">
            <a:avLst/>
          </a:prstGeom>
        </p:spPr>
      </p:pic>
      <p:sp>
        <p:nvSpPr>
          <p:cNvPr id="8" name="Division Name, if applicable"/>
          <p:cNvSpPr>
            <a:spLocks noGrp="1"/>
          </p:cNvSpPr>
          <p:nvPr>
            <p:ph type="body" sz="quarter" idx="20" hasCustomPrompt="1"/>
          </p:nvPr>
        </p:nvSpPr>
        <p:spPr>
          <a:xfrm>
            <a:off x="1988966" y="6334305"/>
            <a:ext cx="8907052" cy="363537"/>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add Division or Department Name, if applicable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1600" y="6325460"/>
            <a:ext cx="2743200" cy="365125"/>
          </a:xfrm>
          <a:prstGeom prst="rect">
            <a:avLst/>
          </a:prstGeom>
        </p:spPr>
        <p:txBody>
          <a:bodyPr vert="horz" lIns="91440" tIns="45720" rIns="91440" bIns="45720" rtlCol="0" anchor="ctr"/>
          <a:lstStyle>
            <a:lvl1pPr algn="r">
              <a:defRPr sz="1000" b="1">
                <a:solidFill>
                  <a:srgbClr val="D44500"/>
                </a:solidFill>
                <a:latin typeface="Trebuchet MS" charset="0"/>
                <a:ea typeface="Trebuchet MS" charset="0"/>
                <a:cs typeface="Trebuchet MS" charset="0"/>
              </a:defRPr>
            </a:lvl1pPr>
          </a:lstStyle>
          <a:p>
            <a:fld id="{F343A32A-436A-8143-8894-653E98457856}" type="slidenum">
              <a:rPr lang="en-US" smtClean="0"/>
              <a:pPr/>
              <a:t>‹#›</a:t>
            </a:fld>
            <a:endParaRPr lang="en-US"/>
          </a:p>
        </p:txBody>
      </p:sp>
      <p:sp>
        <p:nvSpPr>
          <p:cNvPr id="3" name="Rectangle 2"/>
          <p:cNvSpPr/>
          <p:nvPr userDrawn="1"/>
        </p:nvSpPr>
        <p:spPr>
          <a:xfrm>
            <a:off x="0" y="0"/>
            <a:ext cx="12192000" cy="6857999"/>
          </a:xfrm>
          <a:prstGeom prst="rect">
            <a:avLst/>
          </a:prstGeom>
          <a:solidFill>
            <a:srgbClr val="E8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12192000" cy="9144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839871"/>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58" r:id="rId3"/>
    <p:sldLayoutId id="2147483661" r:id="rId4"/>
    <p:sldLayoutId id="2147483667" r:id="rId5"/>
    <p:sldLayoutId id="2147483668" r:id="rId6"/>
    <p:sldLayoutId id="2147483663" r:id="rId7"/>
    <p:sldLayoutId id="2147483669" r:id="rId8"/>
  </p:sldLayoutIdLst>
  <p:transition>
    <p:fade/>
  </p:transition>
  <p:hf hdr="0" ftr="0" dt="0"/>
  <p:txStyles>
    <p:titleStyle>
      <a:lvl1pPr algn="l" defTabSz="914400" rtl="0" eaLnBrk="1" latinLnBrk="0" hangingPunct="1">
        <a:lnSpc>
          <a:spcPct val="90000"/>
        </a:lnSpc>
        <a:spcBef>
          <a:spcPct val="0"/>
        </a:spcBef>
        <a:buNone/>
        <a:defRPr sz="36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288" userDrawn="1">
          <p15:clr>
            <a:srgbClr val="F26B43"/>
          </p15:clr>
        </p15:guide>
        <p15:guide id="4" pos="7392" userDrawn="1">
          <p15:clr>
            <a:srgbClr val="F26B43"/>
          </p15:clr>
        </p15:guide>
        <p15:guide id="5" orient="horz" pos="2376" userDrawn="1">
          <p15:clr>
            <a:srgbClr val="F26B43"/>
          </p15:clr>
        </p15:guide>
        <p15:guide id="6" orient="horz" pos="3264" userDrawn="1">
          <p15:clr>
            <a:srgbClr val="F26B43"/>
          </p15:clr>
        </p15:guide>
        <p15:guide id="7" orient="horz" pos="1488" userDrawn="1">
          <p15:clr>
            <a:srgbClr val="F26B43"/>
          </p15:clr>
        </p15:guide>
        <p15:guide id="8" orient="horz" pos="4128" userDrawn="1">
          <p15:clr>
            <a:srgbClr val="F26B43"/>
          </p15:clr>
        </p15:guide>
        <p15:guide id="9" orient="horz" pos="576" userDrawn="1">
          <p15:clr>
            <a:srgbClr val="F26B43"/>
          </p15:clr>
        </p15:guide>
        <p15:guide id="10" pos="55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aetnastudenthealth.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etnastudenthealth.com/en/school/474908/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haylor.com/college/syracuse-universi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healthinsurance@syr.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drumlins.com/tennis.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drumlins.com/co-curricular-golf-su--esf.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maestro.syr.edu/trk/click?ref=zvu694kig_1-4ad3x38adfx063230&am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udcc@syr.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DOS@syr.edu" TargetMode="External"/><Relationship Id="rId5" Type="http://schemas.openxmlformats.org/officeDocument/2006/relationships/hyperlink" Target="mailto:lgbt@syr.edu" TargetMode="External"/><Relationship Id="rId4" Type="http://schemas.openxmlformats.org/officeDocument/2006/relationships/hyperlink" Target="mailto:oma@syr.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EqualOpp@syr.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international@syr.edu" TargetMode="External"/><Relationship Id="rId5" Type="http://schemas.openxmlformats.org/officeDocument/2006/relationships/hyperlink" Target="mailto:chapel@syr.edu" TargetMode="External"/><Relationship Id="rId4" Type="http://schemas.openxmlformats.org/officeDocument/2006/relationships/hyperlink" Target="mailto:TitleIX@syr.ed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esentation Title"/>
          <p:cNvSpPr>
            <a:spLocks noGrp="1"/>
          </p:cNvSpPr>
          <p:nvPr>
            <p:ph type="title"/>
          </p:nvPr>
        </p:nvSpPr>
        <p:spPr>
          <a:xfrm>
            <a:off x="413569" y="2004382"/>
            <a:ext cx="5382491" cy="1040032"/>
          </a:xfrm>
        </p:spPr>
        <p:txBody>
          <a:bodyPr/>
          <a:lstStyle/>
          <a:p>
            <a:pPr algn="ctr"/>
            <a:r>
              <a:rPr lang="en-US" sz="6000">
                <a:latin typeface="Sherman Serif Book" pitchFamily="50" charset="0"/>
                <a:ea typeface="Sherman Serif Book" pitchFamily="50" charset="0"/>
              </a:rPr>
              <a:t>Staying Healthy</a:t>
            </a:r>
            <a:br>
              <a:rPr lang="en-US" sz="6000">
                <a:latin typeface="Sherman Serif Book" pitchFamily="50" charset="0"/>
                <a:ea typeface="Sherman Serif Book" pitchFamily="50" charset="0"/>
              </a:rPr>
            </a:br>
            <a:r>
              <a:rPr lang="en-US" sz="6000">
                <a:latin typeface="Sherman Serif Book" pitchFamily="50" charset="0"/>
                <a:ea typeface="Sherman Serif Book" pitchFamily="50" charset="0"/>
              </a:rPr>
              <a:t>at SU</a:t>
            </a:r>
            <a:br>
              <a:rPr lang="en-US">
                <a:latin typeface="Sherman Serif Book" pitchFamily="50" charset="0"/>
                <a:ea typeface="Sherman Serif Book" pitchFamily="50" charset="0"/>
              </a:rPr>
            </a:br>
            <a:br>
              <a:rPr lang="en-US"/>
            </a:br>
            <a:br>
              <a:rPr lang="en-US"/>
            </a:br>
            <a:br>
              <a:rPr lang="en-US" sz="2000"/>
            </a:br>
            <a:endParaRPr lang="en-US"/>
          </a:p>
        </p:txBody>
      </p:sp>
      <p:sp>
        <p:nvSpPr>
          <p:cNvPr id="2" name="Text Placeholder 1"/>
          <p:cNvSpPr>
            <a:spLocks noGrp="1"/>
          </p:cNvSpPr>
          <p:nvPr>
            <p:ph type="body" sz="quarter" idx="14"/>
          </p:nvPr>
        </p:nvSpPr>
        <p:spPr>
          <a:xfrm>
            <a:off x="457200" y="5933208"/>
            <a:ext cx="5060092" cy="284867"/>
          </a:xfrm>
        </p:spPr>
        <p:txBody>
          <a:bodyPr/>
          <a:lstStyle/>
          <a:p>
            <a:endParaRPr lang="en-US"/>
          </a:p>
        </p:txBody>
      </p:sp>
      <p:pic>
        <p:nvPicPr>
          <p:cNvPr id="12" name="Picture Placeholder 11" descr="Screen Clippin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5523" r="25523"/>
          <a:stretch>
            <a:fillRect/>
          </a:stretch>
        </p:blipFill>
        <p:spPr>
          <a:xfrm>
            <a:off x="6091706" y="-1855"/>
            <a:ext cx="6100293" cy="6858000"/>
          </a:xfrm>
        </p:spPr>
      </p:pic>
      <p:sp>
        <p:nvSpPr>
          <p:cNvPr id="6" name="TextBox 5"/>
          <p:cNvSpPr txBox="1"/>
          <p:nvPr/>
        </p:nvSpPr>
        <p:spPr>
          <a:xfrm>
            <a:off x="9764877" y="69960"/>
            <a:ext cx="7637384" cy="261610"/>
          </a:xfrm>
          <a:prstGeom prst="rect">
            <a:avLst/>
          </a:prstGeom>
          <a:noFill/>
        </p:spPr>
        <p:txBody>
          <a:bodyPr wrap="square" rtlCol="0">
            <a:spAutoFit/>
          </a:bodyPr>
          <a:lstStyle/>
          <a:p>
            <a:r>
              <a:rPr lang="en-US" sz="1100">
                <a:solidFill>
                  <a:schemeClr val="bg1"/>
                </a:solidFill>
                <a:latin typeface="Sherman Sans Book" pitchFamily="50" charset="0"/>
                <a:ea typeface="Sherman Sans Book" pitchFamily="50" charset="0"/>
              </a:rPr>
              <a:t>Images are for illustrative purposes only.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00" y="5212820"/>
            <a:ext cx="2330926" cy="639340"/>
          </a:xfrm>
          <a:prstGeom prst="rect">
            <a:avLst/>
          </a:prstGeom>
        </p:spPr>
      </p:pic>
    </p:spTree>
    <p:extLst>
      <p:ext uri="{BB962C8B-B14F-4D97-AF65-F5344CB8AC3E}">
        <p14:creationId xmlns:p14="http://schemas.microsoft.com/office/powerpoint/2010/main" val="1850001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z="1100" smtClean="0"/>
              <a:pPr/>
              <a:t>10</a:t>
            </a:fld>
            <a:endParaRPr lang="en-US" sz="1100"/>
          </a:p>
        </p:txBody>
      </p:sp>
      <p:sp>
        <p:nvSpPr>
          <p:cNvPr id="5" name="Text Placeholder 4"/>
          <p:cNvSpPr>
            <a:spLocks noGrp="1"/>
          </p:cNvSpPr>
          <p:nvPr>
            <p:ph type="body" sz="quarter" idx="17"/>
          </p:nvPr>
        </p:nvSpPr>
        <p:spPr>
          <a:xfrm>
            <a:off x="0" y="1204200"/>
            <a:ext cx="11277599" cy="5102263"/>
          </a:xfrm>
        </p:spPr>
        <p:txBody>
          <a:bodyPr>
            <a:normAutofit/>
          </a:bodyPr>
          <a:lstStyle/>
          <a:p>
            <a:pPr marL="571500" indent="-288925">
              <a:buFont typeface="Arial" panose="020B0604020202020204" pitchFamily="34" charset="0"/>
              <a:buChar char="•"/>
            </a:pPr>
            <a:endParaRPr lang="en-US" sz="3600">
              <a:latin typeface="Sherman Sans "/>
            </a:endParaRPr>
          </a:p>
          <a:p>
            <a:pPr marL="282575"/>
            <a:endParaRPr lang="en-US" sz="3600"/>
          </a:p>
          <a:p>
            <a:pPr marL="571500" indent="-288925">
              <a:buFont typeface="Arial" panose="020B0604020202020204" pitchFamily="34" charset="0"/>
              <a:buChar char="•"/>
            </a:pPr>
            <a:endParaRPr lang="en-US"/>
          </a:p>
        </p:txBody>
      </p:sp>
      <p:sp>
        <p:nvSpPr>
          <p:cNvPr id="6" name="Text Placeholder 5"/>
          <p:cNvSpPr>
            <a:spLocks noGrp="1"/>
          </p:cNvSpPr>
          <p:nvPr>
            <p:ph type="body" sz="quarter" idx="18"/>
          </p:nvPr>
        </p:nvSpPr>
        <p:spPr/>
        <p:txBody>
          <a:bodyPr/>
          <a:lstStyle/>
          <a:p>
            <a:r>
              <a:rPr lang="en-US" sz="1200"/>
              <a:t>Enrollment and the Student Experience</a:t>
            </a:r>
          </a:p>
        </p:txBody>
      </p:sp>
      <p:sp>
        <p:nvSpPr>
          <p:cNvPr id="12" name="Title 1"/>
          <p:cNvSpPr>
            <a:spLocks noGrp="1"/>
          </p:cNvSpPr>
          <p:nvPr>
            <p:ph type="title"/>
          </p:nvPr>
        </p:nvSpPr>
        <p:spPr/>
        <p:txBody>
          <a:bodyPr>
            <a:normAutofit/>
          </a:bodyPr>
          <a:lstStyle/>
          <a:p>
            <a:r>
              <a:rPr lang="en-US"/>
              <a:t>Health Care Resources</a:t>
            </a:r>
          </a:p>
        </p:txBody>
      </p:sp>
      <p:sp>
        <p:nvSpPr>
          <p:cNvPr id="16" name="Text Placeholder 2"/>
          <p:cNvSpPr>
            <a:spLocks noGrp="1"/>
          </p:cNvSpPr>
          <p:nvPr>
            <p:ph sz="quarter" idx="16"/>
          </p:nvPr>
        </p:nvSpPr>
        <p:spPr>
          <a:xfrm>
            <a:off x="457200" y="1432800"/>
            <a:ext cx="10438818" cy="3949691"/>
          </a:xfrm>
        </p:spPr>
        <p:txBody>
          <a:bodyPr/>
          <a:lstStyle/>
          <a:p>
            <a:pPr marL="342900" indent="-342900">
              <a:buFont typeface="Arial" panose="020B0604020202020204" pitchFamily="34" charset="0"/>
              <a:buChar char="•"/>
            </a:pPr>
            <a:r>
              <a:rPr lang="en-US" sz="2600" i="0">
                <a:latin typeface="Sherman Sans Book" pitchFamily="50" charset="0"/>
                <a:ea typeface="Sherman Sans Book" pitchFamily="50" charset="0"/>
              </a:rPr>
              <a:t>Behavioral Health Interns</a:t>
            </a:r>
          </a:p>
          <a:p>
            <a:pPr marL="342900" indent="-342900">
              <a:buFont typeface="Arial" panose="020B0604020202020204" pitchFamily="34" charset="0"/>
              <a:buChar char="•"/>
            </a:pPr>
            <a:r>
              <a:rPr lang="en-US" sz="2600" i="0">
                <a:latin typeface="Sherman Sans Book" pitchFamily="50" charset="0"/>
                <a:ea typeface="Sherman Sans Book" pitchFamily="50" charset="0"/>
              </a:rPr>
              <a:t>Pharmacy</a:t>
            </a:r>
          </a:p>
          <a:p>
            <a:pPr marL="342900" indent="-342900">
              <a:buFont typeface="Arial" panose="020B0604020202020204" pitchFamily="34" charset="0"/>
              <a:buChar char="•"/>
            </a:pPr>
            <a:r>
              <a:rPr lang="en-US" sz="2600" i="0">
                <a:latin typeface="Sherman Sans Book" pitchFamily="50" charset="0"/>
                <a:ea typeface="Sherman Sans Book" pitchFamily="50" charset="0"/>
              </a:rPr>
              <a:t>Psychiatry</a:t>
            </a:r>
          </a:p>
          <a:p>
            <a:pPr marL="342900" indent="-342900">
              <a:buFont typeface="Arial" panose="020B0604020202020204" pitchFamily="34" charset="0"/>
              <a:buChar char="•"/>
            </a:pPr>
            <a:r>
              <a:rPr lang="en-US" sz="2600" i="0">
                <a:latin typeface="Sherman Sans Book" pitchFamily="50" charset="0"/>
                <a:ea typeface="Sherman Sans Book" pitchFamily="50" charset="0"/>
              </a:rPr>
              <a:t>Laboratory</a:t>
            </a:r>
          </a:p>
          <a:p>
            <a:pPr marL="342900" indent="-342900">
              <a:buFont typeface="Arial" panose="020B0604020202020204" pitchFamily="34" charset="0"/>
              <a:buChar char="•"/>
            </a:pPr>
            <a:r>
              <a:rPr lang="en-US" sz="2600" i="0">
                <a:latin typeface="Sherman Sans Book" pitchFamily="50" charset="0"/>
                <a:ea typeface="Sherman Sans Book" pitchFamily="50" charset="0"/>
              </a:rPr>
              <a:t>Medical Professionals (e.g. physicians, nurses)</a:t>
            </a:r>
          </a:p>
          <a:p>
            <a:pPr marL="342900" indent="-342900">
              <a:buFont typeface="Arial" panose="020B0604020202020204" pitchFamily="34" charset="0"/>
              <a:buChar char="•"/>
            </a:pPr>
            <a:r>
              <a:rPr lang="en-US" sz="2600" i="0">
                <a:latin typeface="Sherman Sans Book" pitchFamily="50" charset="0"/>
                <a:ea typeface="Sherman Sans Book" pitchFamily="50" charset="0"/>
              </a:rPr>
              <a:t>Medical Transport</a:t>
            </a:r>
          </a:p>
          <a:p>
            <a:pPr marL="342900" indent="-342900">
              <a:buFont typeface="Arial" panose="020B0604020202020204" pitchFamily="34" charset="0"/>
              <a:buChar char="•"/>
            </a:pPr>
            <a:r>
              <a:rPr lang="en-US" sz="2600" i="0">
                <a:latin typeface="Sherman Sans Book" pitchFamily="50" charset="0"/>
                <a:ea typeface="Sherman Sans Book" pitchFamily="50" charset="0"/>
              </a:rPr>
              <a:t>Nutritionist</a:t>
            </a:r>
          </a:p>
          <a:p>
            <a:pPr marL="342900" indent="-342900">
              <a:buFont typeface="Arial" panose="020B0604020202020204" pitchFamily="34" charset="0"/>
              <a:buChar char="•"/>
            </a:pPr>
            <a:r>
              <a:rPr lang="en-US" sz="2600" i="0">
                <a:latin typeface="Sherman Sans Book" pitchFamily="50" charset="0"/>
                <a:ea typeface="Sherman Sans Book" pitchFamily="50" charset="0"/>
              </a:rPr>
              <a:t>Syracuse University Ambulance (SUA)</a:t>
            </a:r>
          </a:p>
        </p:txBody>
      </p:sp>
    </p:spTree>
    <p:extLst>
      <p:ext uri="{BB962C8B-B14F-4D97-AF65-F5344CB8AC3E}">
        <p14:creationId xmlns:p14="http://schemas.microsoft.com/office/powerpoint/2010/main" val="38819228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896018" y="6332717"/>
            <a:ext cx="838782" cy="365125"/>
          </a:xfrm>
        </p:spPr>
        <p:txBody>
          <a:bodyPr anchor="ctr">
            <a:normAutofit/>
          </a:bodyPr>
          <a:lstStyle/>
          <a:p>
            <a:pPr>
              <a:spcAft>
                <a:spcPts val="600"/>
              </a:spcAft>
            </a:pPr>
            <a:fld id="{F343A32A-436A-8143-8894-653E98457856}" type="slidenum">
              <a:rPr lang="en-US" smtClean="0"/>
              <a:pPr>
                <a:spcAft>
                  <a:spcPts val="600"/>
                </a:spcAft>
              </a:pPr>
              <a:t>11</a:t>
            </a:fld>
            <a:endParaRPr lang="en-US"/>
          </a:p>
        </p:txBody>
      </p:sp>
      <p:sp>
        <p:nvSpPr>
          <p:cNvPr id="12" name="Title 1"/>
          <p:cNvSpPr>
            <a:spLocks noGrp="1"/>
          </p:cNvSpPr>
          <p:nvPr>
            <p:ph type="title"/>
          </p:nvPr>
        </p:nvSpPr>
        <p:spPr>
          <a:xfrm>
            <a:off x="457200" y="253938"/>
            <a:ext cx="11277600" cy="632988"/>
          </a:xfrm>
        </p:spPr>
        <p:txBody>
          <a:bodyPr>
            <a:normAutofit/>
          </a:bodyPr>
          <a:lstStyle/>
          <a:p>
            <a:r>
              <a:rPr lang="en-US"/>
              <a:t>What to Do When You Are Sick</a:t>
            </a:r>
          </a:p>
        </p:txBody>
      </p:sp>
      <p:sp>
        <p:nvSpPr>
          <p:cNvPr id="6" name="Text Placeholder 5"/>
          <p:cNvSpPr>
            <a:spLocks noGrp="1"/>
          </p:cNvSpPr>
          <p:nvPr>
            <p:ph type="body" sz="quarter" idx="20"/>
          </p:nvPr>
        </p:nvSpPr>
        <p:spPr>
          <a:xfrm>
            <a:off x="1988966" y="6334305"/>
            <a:ext cx="8907052" cy="363537"/>
          </a:xfrm>
        </p:spPr>
        <p:txBody>
          <a:bodyPr anchor="ctr">
            <a:normAutofit/>
          </a:bodyPr>
          <a:lstStyle/>
          <a:p>
            <a:r>
              <a:rPr lang="en-US"/>
              <a:t>Enrollment and the Student Experience</a:t>
            </a:r>
          </a:p>
        </p:txBody>
      </p:sp>
      <p:graphicFrame>
        <p:nvGraphicFramePr>
          <p:cNvPr id="16" name="Text Placeholder 5">
            <a:extLst>
              <a:ext uri="{FF2B5EF4-FFF2-40B4-BE49-F238E27FC236}">
                <a16:creationId xmlns:a16="http://schemas.microsoft.com/office/drawing/2014/main" id="{2F0A5D31-EA4F-43EB-BDB0-09C5CAB3CCDB}"/>
              </a:ext>
            </a:extLst>
          </p:cNvPr>
          <p:cNvGraphicFramePr/>
          <p:nvPr>
            <p:extLst>
              <p:ext uri="{D42A27DB-BD31-4B8C-83A1-F6EECF244321}">
                <p14:modId xmlns:p14="http://schemas.microsoft.com/office/powerpoint/2010/main" val="3001854128"/>
              </p:ext>
            </p:extLst>
          </p:nvPr>
        </p:nvGraphicFramePr>
        <p:xfrm>
          <a:off x="457201" y="1806575"/>
          <a:ext cx="11277600" cy="3858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5833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8ADF0-771B-443A-85A3-8F7D430F13E8}"/>
              </a:ext>
            </a:extLst>
          </p:cNvPr>
          <p:cNvSpPr>
            <a:spLocks noGrp="1"/>
          </p:cNvSpPr>
          <p:nvPr>
            <p:ph type="sldNum" sz="quarter" idx="10"/>
          </p:nvPr>
        </p:nvSpPr>
        <p:spPr/>
        <p:txBody>
          <a:bodyPr/>
          <a:lstStyle/>
          <a:p>
            <a:fld id="{F343A32A-436A-8143-8894-653E98457856}" type="slidenum">
              <a:rPr lang="en-US" smtClean="0"/>
              <a:pPr/>
              <a:t>12</a:t>
            </a:fld>
            <a:endParaRPr lang="en-US"/>
          </a:p>
        </p:txBody>
      </p:sp>
      <p:sp>
        <p:nvSpPr>
          <p:cNvPr id="3" name="Title 2">
            <a:extLst>
              <a:ext uri="{FF2B5EF4-FFF2-40B4-BE49-F238E27FC236}">
                <a16:creationId xmlns:a16="http://schemas.microsoft.com/office/drawing/2014/main" id="{07565653-BB2A-49E9-82DF-A7B76DA4898E}"/>
              </a:ext>
            </a:extLst>
          </p:cNvPr>
          <p:cNvSpPr>
            <a:spLocks noGrp="1"/>
          </p:cNvSpPr>
          <p:nvPr>
            <p:ph type="title"/>
          </p:nvPr>
        </p:nvSpPr>
        <p:spPr/>
        <p:txBody>
          <a:bodyPr lIns="91440" tIns="45720" rIns="91440" bIns="45720" anchor="t"/>
          <a:lstStyle/>
          <a:p>
            <a:r>
              <a:rPr lang="en-US" dirty="0">
                <a:latin typeface="Sherman Serif Book"/>
              </a:rPr>
              <a:t>Health Insurance, Rates and FAQ</a:t>
            </a:r>
            <a:endParaRPr lang="en-US" dirty="0"/>
          </a:p>
        </p:txBody>
      </p:sp>
      <p:sp>
        <p:nvSpPr>
          <p:cNvPr id="5" name="Text Placeholder 4">
            <a:extLst>
              <a:ext uri="{FF2B5EF4-FFF2-40B4-BE49-F238E27FC236}">
                <a16:creationId xmlns:a16="http://schemas.microsoft.com/office/drawing/2014/main" id="{86021924-07E4-4295-9725-25A88EDA1FC3}"/>
              </a:ext>
            </a:extLst>
          </p:cNvPr>
          <p:cNvSpPr>
            <a:spLocks noGrp="1"/>
          </p:cNvSpPr>
          <p:nvPr>
            <p:ph type="body" sz="quarter" idx="17"/>
          </p:nvPr>
        </p:nvSpPr>
        <p:spPr>
          <a:xfrm>
            <a:off x="457200" y="1807407"/>
            <a:ext cx="11391317" cy="3850597"/>
          </a:xfrm>
        </p:spPr>
        <p:txBody>
          <a:bodyPr lIns="91440" tIns="45720" rIns="91440" bIns="45720" anchor="t"/>
          <a:lstStyle/>
          <a:p>
            <a:r>
              <a:rPr lang="en-US" sz="2000" b="1" dirty="0">
                <a:latin typeface="Sherman Sans Book"/>
              </a:rPr>
              <a:t>Student Health Insurance Plan</a:t>
            </a:r>
            <a:endParaRPr lang="en-US" sz="2000" dirty="0">
              <a:latin typeface="Sherman Sans Book"/>
            </a:endParaRPr>
          </a:p>
          <a:p>
            <a:r>
              <a:rPr lang="en-US" sz="2000" dirty="0">
                <a:latin typeface="Sherman Sans Book"/>
              </a:rPr>
              <a:t>•Students must enroll into or waive the Student Health Insurance Plan by </a:t>
            </a:r>
            <a:r>
              <a:rPr lang="en-US" sz="2000" b="1" dirty="0">
                <a:latin typeface="Sherman Sans Book"/>
              </a:rPr>
              <a:t>Monday,</a:t>
            </a:r>
            <a:r>
              <a:rPr lang="en-US" sz="2000" dirty="0">
                <a:latin typeface="Sherman Sans Book"/>
              </a:rPr>
              <a:t> </a:t>
            </a:r>
            <a:r>
              <a:rPr lang="en-US" sz="2000" b="1" dirty="0">
                <a:latin typeface="Sherman Sans Book"/>
              </a:rPr>
              <a:t>Sept. 20, 2021.</a:t>
            </a:r>
            <a:endParaRPr lang="en-US" sz="2000" dirty="0">
              <a:latin typeface="Sherman Sans Book"/>
            </a:endParaRPr>
          </a:p>
          <a:p>
            <a:r>
              <a:rPr lang="en-US" sz="2000" dirty="0">
                <a:latin typeface="Sherman Sans Book"/>
              </a:rPr>
              <a:t>•The Student Health Insurance Plan is insured and administered by </a:t>
            </a:r>
            <a:r>
              <a:rPr lang="en-US" sz="2000" u="sng" dirty="0">
                <a:latin typeface="Sherman Sans Book"/>
              </a:rPr>
              <a:t>Aetna Student Health (</a:t>
            </a:r>
            <a:r>
              <a:rPr lang="en-US" sz="2000" u="sng" dirty="0">
                <a:latin typeface="Sherman Sans Book"/>
                <a:hlinkClick r:id="rId2"/>
              </a:rPr>
              <a:t>https://www.aetnastudenthealth.com</a:t>
            </a:r>
            <a:r>
              <a:rPr lang="en-US" sz="2000" u="sng" dirty="0">
                <a:latin typeface="Sherman Sans Book"/>
              </a:rPr>
              <a:t>).</a:t>
            </a:r>
            <a:endParaRPr lang="en-US" sz="2000" dirty="0">
              <a:latin typeface="Sherman Sans Book"/>
            </a:endParaRPr>
          </a:p>
          <a:p>
            <a:r>
              <a:rPr lang="en-US" sz="2000" dirty="0">
                <a:latin typeface="Sherman Sans Book"/>
              </a:rPr>
              <a:t>•The anticipated 2021-22 annual premium is $2,143.80(subject to plan approval by NY State).</a:t>
            </a:r>
          </a:p>
          <a:p>
            <a:r>
              <a:rPr lang="en-US" sz="2000" dirty="0">
                <a:latin typeface="Sherman Sans Book"/>
              </a:rPr>
              <a:t>•The annual premium is added to your Bursar account. The premium is removed for those with an approved waiver demonstrating qualifying coverage.</a:t>
            </a:r>
          </a:p>
          <a:p>
            <a:r>
              <a:rPr lang="en-US" sz="2000" dirty="0">
                <a:latin typeface="Sherman Sans Book"/>
              </a:rPr>
              <a:t>•2021-22 coverage is effective Sunday, Aug. 1, 2021 through Sunday, July 31, 2022. </a:t>
            </a:r>
            <a:endParaRPr lang="en-US" sz="2000"/>
          </a:p>
          <a:p>
            <a:r>
              <a:rPr lang="en-US" sz="2000" dirty="0">
                <a:latin typeface="Sherman Sans Book"/>
              </a:rPr>
              <a:t>•Pro-actively enroll on </a:t>
            </a:r>
            <a:r>
              <a:rPr lang="en-US" sz="2000" dirty="0" err="1">
                <a:latin typeface="Sherman Sans Book"/>
              </a:rPr>
              <a:t>Myslice</a:t>
            </a:r>
            <a:r>
              <a:rPr lang="en-US" sz="2000" dirty="0">
                <a:latin typeface="Sherman Sans Book"/>
              </a:rPr>
              <a:t> by </a:t>
            </a:r>
            <a:r>
              <a:rPr lang="en-US" sz="2000" b="1" dirty="0">
                <a:latin typeface="Sherman Sans Book"/>
              </a:rPr>
              <a:t>Monday, July 19, 2021</a:t>
            </a:r>
            <a:r>
              <a:rPr lang="en-US" sz="2000" dirty="0">
                <a:latin typeface="Sherman Sans Book"/>
              </a:rPr>
              <a:t> to activate the insurance coverage and card on Sunday, Aug. 1, 2021. Failure to take action will result in a delay with the insurance coverage and card. </a:t>
            </a:r>
          </a:p>
          <a:p>
            <a:endParaRPr lang="en-US" sz="1800" dirty="0"/>
          </a:p>
        </p:txBody>
      </p:sp>
      <p:sp>
        <p:nvSpPr>
          <p:cNvPr id="6" name="Text Placeholder 5">
            <a:extLst>
              <a:ext uri="{FF2B5EF4-FFF2-40B4-BE49-F238E27FC236}">
                <a16:creationId xmlns:a16="http://schemas.microsoft.com/office/drawing/2014/main" id="{A170FB7A-2946-4ADF-BA3B-6BBA8CB7D34B}"/>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sp>
        <p:nvSpPr>
          <p:cNvPr id="33" name="Content Placeholder 32">
            <a:extLst>
              <a:ext uri="{FF2B5EF4-FFF2-40B4-BE49-F238E27FC236}">
                <a16:creationId xmlns:a16="http://schemas.microsoft.com/office/drawing/2014/main" id="{4FA46CFF-7864-4468-B679-B56B2D355FB4}"/>
              </a:ext>
            </a:extLst>
          </p:cNvPr>
          <p:cNvSpPr>
            <a:spLocks noGrp="1"/>
          </p:cNvSpPr>
          <p:nvPr>
            <p:ph sz="quarter" idx="16"/>
          </p:nvPr>
        </p:nvSpPr>
        <p:spPr>
          <a:xfrm>
            <a:off x="457200" y="1093152"/>
            <a:ext cx="11607795" cy="461230"/>
          </a:xfrm>
        </p:spPr>
        <p:txBody>
          <a:bodyPr lIns="91440" tIns="45720" rIns="91440" bIns="45720" anchor="t"/>
          <a:lstStyle/>
          <a:p>
            <a:r>
              <a:rPr lang="en-US" sz="1800" dirty="0">
                <a:latin typeface="Sherman Serif Book"/>
              </a:rPr>
              <a:t>Each year, all full-time, matriculated undergraduate, graduate and law students are required to demonstrate proof of qualifying health insurance coverage. (Eligible students including TA’s, GA’s, RA’s and Fellows )</a:t>
            </a:r>
          </a:p>
          <a:p>
            <a:endParaRPr lang="en-US" dirty="0"/>
          </a:p>
        </p:txBody>
      </p:sp>
    </p:spTree>
    <p:extLst>
      <p:ext uri="{BB962C8B-B14F-4D97-AF65-F5344CB8AC3E}">
        <p14:creationId xmlns:p14="http://schemas.microsoft.com/office/powerpoint/2010/main" val="25652175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2E59C0-CA15-4F77-B7F6-76C8F2352713}"/>
              </a:ext>
            </a:extLst>
          </p:cNvPr>
          <p:cNvSpPr>
            <a:spLocks noGrp="1"/>
          </p:cNvSpPr>
          <p:nvPr>
            <p:ph type="sldNum" sz="quarter" idx="10"/>
          </p:nvPr>
        </p:nvSpPr>
        <p:spPr/>
        <p:txBody>
          <a:bodyPr/>
          <a:lstStyle/>
          <a:p>
            <a:fld id="{F343A32A-436A-8143-8894-653E98457856}" type="slidenum">
              <a:rPr lang="en-US" smtClean="0"/>
              <a:pPr/>
              <a:t>13</a:t>
            </a:fld>
            <a:endParaRPr lang="en-US"/>
          </a:p>
        </p:txBody>
      </p:sp>
      <p:sp>
        <p:nvSpPr>
          <p:cNvPr id="3" name="Title 2">
            <a:extLst>
              <a:ext uri="{FF2B5EF4-FFF2-40B4-BE49-F238E27FC236}">
                <a16:creationId xmlns:a16="http://schemas.microsoft.com/office/drawing/2014/main" id="{2F13C6FB-648E-4740-B40A-28BA57AA7562}"/>
              </a:ext>
            </a:extLst>
          </p:cNvPr>
          <p:cNvSpPr>
            <a:spLocks noGrp="1"/>
          </p:cNvSpPr>
          <p:nvPr>
            <p:ph type="title"/>
          </p:nvPr>
        </p:nvSpPr>
        <p:spPr/>
        <p:txBody>
          <a:bodyPr lIns="91440" tIns="45720" rIns="91440" bIns="45720" anchor="t"/>
          <a:lstStyle/>
          <a:p>
            <a:r>
              <a:rPr lang="en-US" sz="3200" dirty="0">
                <a:latin typeface="Sherman Serif Book"/>
              </a:rPr>
              <a:t>What does SHIP cover &amp; where can I get more information?</a:t>
            </a:r>
          </a:p>
        </p:txBody>
      </p:sp>
      <p:sp>
        <p:nvSpPr>
          <p:cNvPr id="5" name="Text Placeholder 4">
            <a:extLst>
              <a:ext uri="{FF2B5EF4-FFF2-40B4-BE49-F238E27FC236}">
                <a16:creationId xmlns:a16="http://schemas.microsoft.com/office/drawing/2014/main" id="{A5B51A68-4CD9-45FF-AB90-198999CB5D69}"/>
              </a:ext>
            </a:extLst>
          </p:cNvPr>
          <p:cNvSpPr>
            <a:spLocks noGrp="1"/>
          </p:cNvSpPr>
          <p:nvPr>
            <p:ph type="body" sz="quarter" idx="17"/>
          </p:nvPr>
        </p:nvSpPr>
        <p:spPr>
          <a:xfrm>
            <a:off x="457200" y="1227248"/>
            <a:ext cx="11018977" cy="4430756"/>
          </a:xfrm>
        </p:spPr>
        <p:txBody>
          <a:bodyPr lIns="91440" tIns="45720" rIns="91440" bIns="45720" anchor="t"/>
          <a:lstStyle/>
          <a:p>
            <a:r>
              <a:rPr lang="en-US" sz="2000" dirty="0">
                <a:latin typeface="Sherman Sans Book"/>
              </a:rPr>
              <a:t>•SHIP provides worldwide coverage, including in all 50 States, for medical services and prescriptions (in-network and out-of-network). </a:t>
            </a:r>
            <a:endParaRPr lang="en-US" sz="2000" dirty="0"/>
          </a:p>
          <a:p>
            <a:r>
              <a:rPr lang="en-US" sz="2000" dirty="0">
                <a:latin typeface="Sherman Sans Book"/>
              </a:rPr>
              <a:t>•Medical Evacuation and Repatriation coverage is included.</a:t>
            </a:r>
          </a:p>
          <a:p>
            <a:r>
              <a:rPr lang="en-US" sz="2000" dirty="0">
                <a:latin typeface="Sherman Sans Book"/>
              </a:rPr>
              <a:t>•No waiting periods for pre-existing conditions.</a:t>
            </a:r>
          </a:p>
          <a:p>
            <a:r>
              <a:rPr lang="en-US" sz="2000" dirty="0">
                <a:latin typeface="Sherman Sans Book"/>
              </a:rPr>
              <a:t>•Age 18 or younger: pediatric dental and vision coverage is included</a:t>
            </a:r>
          </a:p>
          <a:p>
            <a:r>
              <a:rPr lang="en-US" sz="2000" dirty="0">
                <a:latin typeface="Sherman Sans Book"/>
              </a:rPr>
              <a:t>•Age 19 or older: a vision discount program is included, but no dental coverage.</a:t>
            </a:r>
          </a:p>
          <a:p>
            <a:r>
              <a:rPr lang="en-US" sz="2000" dirty="0">
                <a:latin typeface="Sherman Sans Book"/>
              </a:rPr>
              <a:t>•Additional out of pocket expenses for most services! </a:t>
            </a:r>
            <a:endParaRPr lang="en-US" sz="2000" dirty="0"/>
          </a:p>
          <a:p>
            <a:r>
              <a:rPr lang="en-US" sz="2000" dirty="0">
                <a:latin typeface="Sherman Sans Book"/>
              </a:rPr>
              <a:t>•Deductibles, co-payments and co-insurances</a:t>
            </a:r>
          </a:p>
          <a:p>
            <a:r>
              <a:rPr lang="en-US" sz="2000" dirty="0">
                <a:latin typeface="Sherman Sans Book"/>
              </a:rPr>
              <a:t>•In-network, participating providers are best option to keep costs lower</a:t>
            </a:r>
          </a:p>
          <a:p>
            <a:r>
              <a:rPr lang="en-US" sz="2000" dirty="0">
                <a:latin typeface="Sherman Sans Book"/>
              </a:rPr>
              <a:t>•More information about SHIP, including finding participating providers, printing insurance cards, Teladoc, Travel Assistance, and viewing the Aetna Benefit Summary can be found on Aetna's website: </a:t>
            </a:r>
            <a:r>
              <a:rPr lang="en-US" sz="2000" u="sng" dirty="0">
                <a:latin typeface="Sherman Sans Book"/>
                <a:hlinkClick r:id="rId2"/>
              </a:rPr>
              <a:t>https://www.aetnastudenthealth.com/en/school/474908/index.html</a:t>
            </a:r>
            <a:endParaRPr lang="en-US" sz="2000" dirty="0">
              <a:latin typeface="Sherman Sans Book"/>
            </a:endParaRPr>
          </a:p>
          <a:p>
            <a:endParaRPr lang="en-US" sz="2000" dirty="0"/>
          </a:p>
        </p:txBody>
      </p:sp>
      <p:sp>
        <p:nvSpPr>
          <p:cNvPr id="6" name="Text Placeholder 5">
            <a:extLst>
              <a:ext uri="{FF2B5EF4-FFF2-40B4-BE49-F238E27FC236}">
                <a16:creationId xmlns:a16="http://schemas.microsoft.com/office/drawing/2014/main" id="{8A818224-F856-4490-B354-F61DB6667106}"/>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spTree>
    <p:extLst>
      <p:ext uri="{BB962C8B-B14F-4D97-AF65-F5344CB8AC3E}">
        <p14:creationId xmlns:p14="http://schemas.microsoft.com/office/powerpoint/2010/main" val="2043628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63D524-BB0E-4111-92C4-B8A80B5EBEAB}"/>
              </a:ext>
            </a:extLst>
          </p:cNvPr>
          <p:cNvSpPr>
            <a:spLocks noGrp="1"/>
          </p:cNvSpPr>
          <p:nvPr>
            <p:ph type="sldNum" sz="quarter" idx="10"/>
          </p:nvPr>
        </p:nvSpPr>
        <p:spPr/>
        <p:txBody>
          <a:bodyPr/>
          <a:lstStyle/>
          <a:p>
            <a:fld id="{F343A32A-436A-8143-8894-653E98457856}" type="slidenum">
              <a:rPr lang="en-US" smtClean="0"/>
              <a:pPr/>
              <a:t>14</a:t>
            </a:fld>
            <a:endParaRPr lang="en-US"/>
          </a:p>
        </p:txBody>
      </p:sp>
      <p:sp>
        <p:nvSpPr>
          <p:cNvPr id="3" name="Title 2">
            <a:extLst>
              <a:ext uri="{FF2B5EF4-FFF2-40B4-BE49-F238E27FC236}">
                <a16:creationId xmlns:a16="http://schemas.microsoft.com/office/drawing/2014/main" id="{B86CEEC4-A736-4E74-BB04-D447A9278F54}"/>
              </a:ext>
            </a:extLst>
          </p:cNvPr>
          <p:cNvSpPr>
            <a:spLocks noGrp="1"/>
          </p:cNvSpPr>
          <p:nvPr>
            <p:ph type="title"/>
          </p:nvPr>
        </p:nvSpPr>
        <p:spPr/>
        <p:txBody>
          <a:bodyPr lIns="91440" tIns="45720" rIns="91440" bIns="45720" anchor="t"/>
          <a:lstStyle/>
          <a:p>
            <a:r>
              <a:rPr lang="en-US" dirty="0">
                <a:latin typeface="Sherman Serif Book"/>
              </a:rPr>
              <a:t>Out of Pocket Expenses</a:t>
            </a:r>
          </a:p>
        </p:txBody>
      </p:sp>
      <p:sp>
        <p:nvSpPr>
          <p:cNvPr id="4" name="Content Placeholder 3">
            <a:extLst>
              <a:ext uri="{FF2B5EF4-FFF2-40B4-BE49-F238E27FC236}">
                <a16:creationId xmlns:a16="http://schemas.microsoft.com/office/drawing/2014/main" id="{7A7D6436-B952-4733-B56C-3AD46B271B01}"/>
              </a:ext>
            </a:extLst>
          </p:cNvPr>
          <p:cNvSpPr>
            <a:spLocks noGrp="1"/>
          </p:cNvSpPr>
          <p:nvPr>
            <p:ph sz="quarter" idx="16"/>
          </p:nvPr>
        </p:nvSpPr>
        <p:spPr>
          <a:xfrm>
            <a:off x="457200" y="1093152"/>
            <a:ext cx="10889091" cy="365980"/>
          </a:xfrm>
        </p:spPr>
        <p:txBody>
          <a:bodyPr lIns="91440" tIns="45720" rIns="91440" bIns="45720" anchor="t"/>
          <a:lstStyle/>
          <a:p>
            <a:r>
              <a:rPr lang="en-US" dirty="0">
                <a:latin typeface="Sherman Serif Book"/>
              </a:rPr>
              <a:t>Additional expenses you will be due to pay</a:t>
            </a:r>
          </a:p>
          <a:p>
            <a:endParaRPr lang="en-US" dirty="0"/>
          </a:p>
        </p:txBody>
      </p:sp>
      <p:sp>
        <p:nvSpPr>
          <p:cNvPr id="5" name="Text Placeholder 4">
            <a:extLst>
              <a:ext uri="{FF2B5EF4-FFF2-40B4-BE49-F238E27FC236}">
                <a16:creationId xmlns:a16="http://schemas.microsoft.com/office/drawing/2014/main" id="{4A98A225-7C77-4A62-9D26-0501D1BC6E4D}"/>
              </a:ext>
            </a:extLst>
          </p:cNvPr>
          <p:cNvSpPr>
            <a:spLocks noGrp="1"/>
          </p:cNvSpPr>
          <p:nvPr>
            <p:ph type="body" sz="quarter" idx="17"/>
          </p:nvPr>
        </p:nvSpPr>
        <p:spPr>
          <a:xfrm>
            <a:off x="422564" y="1651546"/>
            <a:ext cx="10707249" cy="4067072"/>
          </a:xfrm>
        </p:spPr>
        <p:txBody>
          <a:bodyPr lIns="91440" tIns="45720" rIns="91440" bIns="45720" anchor="t"/>
          <a:lstStyle/>
          <a:p>
            <a:r>
              <a:rPr lang="en-US" sz="2000" dirty="0">
                <a:latin typeface="Sherman Sans Book"/>
              </a:rPr>
              <a:t>•</a:t>
            </a:r>
            <a:r>
              <a:rPr lang="en-US" sz="2000" b="1" u="sng" dirty="0">
                <a:latin typeface="Sherman Sans Book"/>
              </a:rPr>
              <a:t>Deductible-</a:t>
            </a:r>
            <a:r>
              <a:rPr lang="en-US" sz="2000" u="sng" dirty="0">
                <a:latin typeface="Sherman Sans Book"/>
              </a:rPr>
              <a:t> </a:t>
            </a:r>
            <a:r>
              <a:rPr lang="en-US" sz="2000" dirty="0">
                <a:latin typeface="Sherman Sans Book"/>
              </a:rPr>
              <a:t>The cost you must pay before SHIP begins to pay for covered services. </a:t>
            </a:r>
            <a:endParaRPr lang="en-US" sz="2000" dirty="0"/>
          </a:p>
          <a:p>
            <a:r>
              <a:rPr lang="en-US" sz="2000" dirty="0">
                <a:latin typeface="Sherman Sans Book"/>
              </a:rPr>
              <a:t>•$100 deductible (in-network) when seeking medical services outside of SU Health Services</a:t>
            </a:r>
          </a:p>
          <a:p>
            <a:endParaRPr lang="en-US" sz="2000" dirty="0">
              <a:latin typeface="Sherman Sans Book"/>
            </a:endParaRPr>
          </a:p>
          <a:p>
            <a:r>
              <a:rPr lang="en-US" sz="2000" dirty="0">
                <a:latin typeface="Sherman Sans Book"/>
              </a:rPr>
              <a:t>•</a:t>
            </a:r>
            <a:r>
              <a:rPr lang="en-US" sz="2000" b="1" u="sng" dirty="0">
                <a:latin typeface="Sherman Sans Book"/>
              </a:rPr>
              <a:t>Co-payment-</a:t>
            </a:r>
            <a:r>
              <a:rPr lang="en-US" sz="2000" u="sng" dirty="0">
                <a:latin typeface="Sherman Sans Book"/>
              </a:rPr>
              <a:t> </a:t>
            </a:r>
            <a:r>
              <a:rPr lang="en-US" sz="2000" dirty="0">
                <a:latin typeface="Sherman Sans Book"/>
              </a:rPr>
              <a:t>The fixed dollar amounts you pay for covered healthcare, usually when you receive a service.</a:t>
            </a:r>
          </a:p>
          <a:p>
            <a:r>
              <a:rPr lang="en-US" sz="2000" dirty="0">
                <a:latin typeface="Sherman Sans Book"/>
              </a:rPr>
              <a:t>•$25 co-payment (in-network) Physician or Specialist</a:t>
            </a:r>
          </a:p>
          <a:p>
            <a:r>
              <a:rPr lang="en-US" sz="2000" dirty="0">
                <a:latin typeface="Sherman Sans Book"/>
              </a:rPr>
              <a:t>•$15 generics, $30 Preferred brand, $50 non-preferred brand (in-network) Prescriptions</a:t>
            </a:r>
          </a:p>
          <a:p>
            <a:endParaRPr lang="en-US" sz="2000" dirty="0">
              <a:latin typeface="Sherman Sans Book"/>
            </a:endParaRPr>
          </a:p>
          <a:p>
            <a:r>
              <a:rPr lang="en-US" sz="2000" dirty="0">
                <a:latin typeface="Sherman Sans Book"/>
              </a:rPr>
              <a:t>•</a:t>
            </a:r>
            <a:r>
              <a:rPr lang="en-US" sz="2000" b="1" u="sng" dirty="0">
                <a:latin typeface="Sherman Sans Book"/>
              </a:rPr>
              <a:t>Co-insurance-</a:t>
            </a:r>
            <a:r>
              <a:rPr lang="en-US" sz="2000" u="sng" dirty="0">
                <a:latin typeface="Sherman Sans Book"/>
              </a:rPr>
              <a:t> </a:t>
            </a:r>
            <a:r>
              <a:rPr lang="en-US" sz="2000" dirty="0">
                <a:latin typeface="Sherman Sans Book"/>
              </a:rPr>
              <a:t>Your share of the cost of a covered service, calculated as a percent of the allowed amount for the service</a:t>
            </a:r>
            <a:endParaRPr lang="en-US" dirty="0"/>
          </a:p>
          <a:p>
            <a:r>
              <a:rPr lang="en-US" sz="2000" dirty="0">
                <a:latin typeface="Sherman Sans Book"/>
              </a:rPr>
              <a:t>•10% co-insurance (in-network) X-rays, ultra-sounds, hospital visits, </a:t>
            </a:r>
            <a:r>
              <a:rPr lang="en-US" sz="2000" dirty="0" err="1">
                <a:latin typeface="Sherman Sans Book"/>
              </a:rPr>
              <a:t>ect</a:t>
            </a:r>
            <a:endParaRPr lang="en-US" sz="2000" dirty="0">
              <a:latin typeface="Sherman Sans Book"/>
            </a:endParaRPr>
          </a:p>
          <a:p>
            <a:endParaRPr lang="en-US" sz="2000" dirty="0"/>
          </a:p>
        </p:txBody>
      </p:sp>
      <p:sp>
        <p:nvSpPr>
          <p:cNvPr id="6" name="Text Placeholder 5">
            <a:extLst>
              <a:ext uri="{FF2B5EF4-FFF2-40B4-BE49-F238E27FC236}">
                <a16:creationId xmlns:a16="http://schemas.microsoft.com/office/drawing/2014/main" id="{CF549C26-7ABB-4CAA-A2D9-24A82485E6D7}"/>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spTree>
    <p:extLst>
      <p:ext uri="{BB962C8B-B14F-4D97-AF65-F5344CB8AC3E}">
        <p14:creationId xmlns:p14="http://schemas.microsoft.com/office/powerpoint/2010/main" val="32869080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3E1A1-BE77-48B3-BD99-5A45DC780905}"/>
              </a:ext>
            </a:extLst>
          </p:cNvPr>
          <p:cNvSpPr>
            <a:spLocks noGrp="1"/>
          </p:cNvSpPr>
          <p:nvPr>
            <p:ph type="sldNum" sz="quarter" idx="10"/>
          </p:nvPr>
        </p:nvSpPr>
        <p:spPr/>
        <p:txBody>
          <a:bodyPr/>
          <a:lstStyle/>
          <a:p>
            <a:fld id="{F343A32A-436A-8143-8894-653E98457856}" type="slidenum">
              <a:rPr lang="en-US" smtClean="0"/>
              <a:pPr/>
              <a:t>15</a:t>
            </a:fld>
            <a:endParaRPr lang="en-US"/>
          </a:p>
        </p:txBody>
      </p:sp>
      <p:sp>
        <p:nvSpPr>
          <p:cNvPr id="3" name="Title 2">
            <a:extLst>
              <a:ext uri="{FF2B5EF4-FFF2-40B4-BE49-F238E27FC236}">
                <a16:creationId xmlns:a16="http://schemas.microsoft.com/office/drawing/2014/main" id="{37BC50DC-8684-488C-83AA-306128B3C438}"/>
              </a:ext>
            </a:extLst>
          </p:cNvPr>
          <p:cNvSpPr>
            <a:spLocks noGrp="1"/>
          </p:cNvSpPr>
          <p:nvPr>
            <p:ph type="title"/>
          </p:nvPr>
        </p:nvSpPr>
        <p:spPr/>
        <p:txBody>
          <a:bodyPr lIns="91440" tIns="45720" rIns="91440" bIns="45720" anchor="t"/>
          <a:lstStyle/>
          <a:p>
            <a:r>
              <a:rPr lang="en-US" dirty="0">
                <a:latin typeface="Sherman Serif Book"/>
              </a:rPr>
              <a:t>Positives of Using Barnes Center </a:t>
            </a:r>
          </a:p>
        </p:txBody>
      </p:sp>
      <p:sp>
        <p:nvSpPr>
          <p:cNvPr id="4" name="Content Placeholder 3">
            <a:extLst>
              <a:ext uri="{FF2B5EF4-FFF2-40B4-BE49-F238E27FC236}">
                <a16:creationId xmlns:a16="http://schemas.microsoft.com/office/drawing/2014/main" id="{73E63ADA-F4FB-416D-8F34-0AC26D929EC3}"/>
              </a:ext>
            </a:extLst>
          </p:cNvPr>
          <p:cNvSpPr>
            <a:spLocks noGrp="1"/>
          </p:cNvSpPr>
          <p:nvPr>
            <p:ph sz="quarter" idx="16"/>
          </p:nvPr>
        </p:nvSpPr>
        <p:spPr>
          <a:xfrm>
            <a:off x="457200" y="1093152"/>
            <a:ext cx="10863114" cy="314026"/>
          </a:xfrm>
        </p:spPr>
        <p:txBody>
          <a:bodyPr lIns="91440" tIns="45720" rIns="91440" bIns="45720" anchor="t"/>
          <a:lstStyle/>
          <a:p>
            <a:r>
              <a:rPr lang="en-US" dirty="0">
                <a:latin typeface="Sherman Serif Book"/>
              </a:rPr>
              <a:t>Less out of pocket expenses compared to Urgent Care or Hospital visits</a:t>
            </a:r>
          </a:p>
          <a:p>
            <a:endParaRPr lang="en-US" dirty="0"/>
          </a:p>
        </p:txBody>
      </p:sp>
      <p:sp>
        <p:nvSpPr>
          <p:cNvPr id="5" name="Text Placeholder 4">
            <a:extLst>
              <a:ext uri="{FF2B5EF4-FFF2-40B4-BE49-F238E27FC236}">
                <a16:creationId xmlns:a16="http://schemas.microsoft.com/office/drawing/2014/main" id="{87E641B1-4AFD-4865-A003-3ED2FFCB517A}"/>
              </a:ext>
            </a:extLst>
          </p:cNvPr>
          <p:cNvSpPr>
            <a:spLocks noGrp="1"/>
          </p:cNvSpPr>
          <p:nvPr>
            <p:ph type="body" sz="quarter" idx="17"/>
          </p:nvPr>
        </p:nvSpPr>
        <p:spPr>
          <a:xfrm>
            <a:off x="457200" y="1712158"/>
            <a:ext cx="10793840" cy="3971823"/>
          </a:xfrm>
        </p:spPr>
        <p:txBody>
          <a:bodyPr lIns="91440" tIns="45720" rIns="91440" bIns="45720" anchor="t"/>
          <a:lstStyle/>
          <a:p>
            <a:r>
              <a:rPr lang="en-US" sz="2400" dirty="0">
                <a:latin typeface="Sherman Sans Book"/>
              </a:rPr>
              <a:t>•In-network with Aetna and not subject to the SHIP deductible!</a:t>
            </a:r>
          </a:p>
          <a:p>
            <a:r>
              <a:rPr lang="en-US" sz="2400" dirty="0">
                <a:latin typeface="Sherman Sans Book"/>
              </a:rPr>
              <a:t>•Primary Care Physician (PCP) while in Syracuse</a:t>
            </a:r>
          </a:p>
          <a:p>
            <a:r>
              <a:rPr lang="en-US" sz="2400" dirty="0">
                <a:latin typeface="Sherman Sans Book"/>
              </a:rPr>
              <a:t>•Medical Services include Immunizations, Laboratory and Nutrition</a:t>
            </a:r>
          </a:p>
          <a:p>
            <a:r>
              <a:rPr lang="en-US" sz="2400" dirty="0">
                <a:latin typeface="Sherman Sans Book"/>
              </a:rPr>
              <a:t>•Pharmacy </a:t>
            </a:r>
            <a:endParaRPr lang="en-US" sz="2400" dirty="0"/>
          </a:p>
          <a:p>
            <a:r>
              <a:rPr lang="en-US" sz="2400" dirty="0">
                <a:latin typeface="Sherman Sans Book"/>
              </a:rPr>
              <a:t>•Prescriptions  medicines – covered by insurance with Co-payments</a:t>
            </a:r>
          </a:p>
          <a:p>
            <a:r>
              <a:rPr lang="en-US" sz="2400" dirty="0">
                <a:latin typeface="Sherman Sans Book"/>
              </a:rPr>
              <a:t>•Over the Counter medicines- are not covered by insurance</a:t>
            </a:r>
          </a:p>
          <a:p>
            <a:r>
              <a:rPr lang="en-US" sz="2400" dirty="0">
                <a:latin typeface="Sherman Sans Book"/>
              </a:rPr>
              <a:t>•Referrals to a Specialist</a:t>
            </a:r>
          </a:p>
          <a:p>
            <a:r>
              <a:rPr lang="en-US" sz="2400" dirty="0">
                <a:latin typeface="Sherman Sans Book"/>
              </a:rPr>
              <a:t>•If Health advises you to see a specialist, they will help find a participating     in-network Provider or Facility and will make the necessary appointment. </a:t>
            </a:r>
          </a:p>
          <a:p>
            <a:endParaRPr lang="en-US" sz="2400" dirty="0"/>
          </a:p>
        </p:txBody>
      </p:sp>
      <p:sp>
        <p:nvSpPr>
          <p:cNvPr id="6" name="Text Placeholder 5">
            <a:extLst>
              <a:ext uri="{FF2B5EF4-FFF2-40B4-BE49-F238E27FC236}">
                <a16:creationId xmlns:a16="http://schemas.microsoft.com/office/drawing/2014/main" id="{9633AC39-FCF0-44BB-B1AF-9180391DA681}"/>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spTree>
    <p:extLst>
      <p:ext uri="{BB962C8B-B14F-4D97-AF65-F5344CB8AC3E}">
        <p14:creationId xmlns:p14="http://schemas.microsoft.com/office/powerpoint/2010/main" val="11867955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59A8B6-69FD-4967-8688-272360B70FA2}"/>
              </a:ext>
            </a:extLst>
          </p:cNvPr>
          <p:cNvSpPr>
            <a:spLocks noGrp="1"/>
          </p:cNvSpPr>
          <p:nvPr>
            <p:ph type="sldNum" sz="quarter" idx="10"/>
          </p:nvPr>
        </p:nvSpPr>
        <p:spPr/>
        <p:txBody>
          <a:bodyPr/>
          <a:lstStyle/>
          <a:p>
            <a:fld id="{F343A32A-436A-8143-8894-653E98457856}" type="slidenum">
              <a:rPr lang="en-US" smtClean="0"/>
              <a:pPr/>
              <a:t>16</a:t>
            </a:fld>
            <a:endParaRPr lang="en-US"/>
          </a:p>
        </p:txBody>
      </p:sp>
      <p:sp>
        <p:nvSpPr>
          <p:cNvPr id="3" name="Title 2">
            <a:extLst>
              <a:ext uri="{FF2B5EF4-FFF2-40B4-BE49-F238E27FC236}">
                <a16:creationId xmlns:a16="http://schemas.microsoft.com/office/drawing/2014/main" id="{DE43968A-746C-48D5-A59F-A7C068FCD9E8}"/>
              </a:ext>
            </a:extLst>
          </p:cNvPr>
          <p:cNvSpPr>
            <a:spLocks noGrp="1"/>
          </p:cNvSpPr>
          <p:nvPr>
            <p:ph type="title"/>
          </p:nvPr>
        </p:nvSpPr>
        <p:spPr/>
        <p:txBody>
          <a:bodyPr lIns="91440" tIns="45720" rIns="91440" bIns="45720" anchor="t"/>
          <a:lstStyle/>
          <a:p>
            <a:r>
              <a:rPr lang="en-US" dirty="0">
                <a:latin typeface="Sherman Serif Book"/>
              </a:rPr>
              <a:t>Vision Coverage for Graduates</a:t>
            </a:r>
          </a:p>
        </p:txBody>
      </p:sp>
      <p:sp>
        <p:nvSpPr>
          <p:cNvPr id="6" name="Text Placeholder 5">
            <a:extLst>
              <a:ext uri="{FF2B5EF4-FFF2-40B4-BE49-F238E27FC236}">
                <a16:creationId xmlns:a16="http://schemas.microsoft.com/office/drawing/2014/main" id="{EFD96F0B-E6D5-421E-8220-0B72FB00EECC}"/>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pic>
        <p:nvPicPr>
          <p:cNvPr id="11" name="Picture 11" descr="Table&#10;&#10;Description automatically generated">
            <a:extLst>
              <a:ext uri="{FF2B5EF4-FFF2-40B4-BE49-F238E27FC236}">
                <a16:creationId xmlns:a16="http://schemas.microsoft.com/office/drawing/2014/main" id="{3172275D-7C0A-4E23-B792-AD9A4C995D12}"/>
              </a:ext>
            </a:extLst>
          </p:cNvPr>
          <p:cNvPicPr>
            <a:picLocks noChangeAspect="1"/>
          </p:cNvPicPr>
          <p:nvPr/>
        </p:nvPicPr>
        <p:blipFill>
          <a:blip r:embed="rId2"/>
          <a:stretch>
            <a:fillRect/>
          </a:stretch>
        </p:blipFill>
        <p:spPr>
          <a:xfrm>
            <a:off x="-3464" y="931433"/>
            <a:ext cx="6059631" cy="5263565"/>
          </a:xfrm>
          <a:prstGeom prst="rect">
            <a:avLst/>
          </a:prstGeom>
        </p:spPr>
      </p:pic>
      <p:pic>
        <p:nvPicPr>
          <p:cNvPr id="12" name="Picture 12" descr="Graphical user interface, text, application, email&#10;&#10;Description automatically generated">
            <a:extLst>
              <a:ext uri="{FF2B5EF4-FFF2-40B4-BE49-F238E27FC236}">
                <a16:creationId xmlns:a16="http://schemas.microsoft.com/office/drawing/2014/main" id="{8A138824-8947-45A6-AE5B-A838365A867C}"/>
              </a:ext>
            </a:extLst>
          </p:cNvPr>
          <p:cNvPicPr>
            <a:picLocks noChangeAspect="1"/>
          </p:cNvPicPr>
          <p:nvPr/>
        </p:nvPicPr>
        <p:blipFill>
          <a:blip r:embed="rId3"/>
          <a:stretch>
            <a:fillRect/>
          </a:stretch>
        </p:blipFill>
        <p:spPr>
          <a:xfrm>
            <a:off x="6049241" y="2027478"/>
            <a:ext cx="5921086" cy="2629862"/>
          </a:xfrm>
          <a:prstGeom prst="rect">
            <a:avLst/>
          </a:prstGeom>
        </p:spPr>
      </p:pic>
    </p:spTree>
    <p:extLst>
      <p:ext uri="{BB962C8B-B14F-4D97-AF65-F5344CB8AC3E}">
        <p14:creationId xmlns:p14="http://schemas.microsoft.com/office/powerpoint/2010/main" val="29210162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2409D-3300-409E-829B-105F34383ED1}"/>
              </a:ext>
            </a:extLst>
          </p:cNvPr>
          <p:cNvSpPr>
            <a:spLocks noGrp="1"/>
          </p:cNvSpPr>
          <p:nvPr>
            <p:ph type="sldNum" sz="quarter" idx="10"/>
          </p:nvPr>
        </p:nvSpPr>
        <p:spPr/>
        <p:txBody>
          <a:bodyPr/>
          <a:lstStyle/>
          <a:p>
            <a:fld id="{F343A32A-436A-8143-8894-653E98457856}" type="slidenum">
              <a:rPr lang="en-US" smtClean="0"/>
              <a:pPr/>
              <a:t>17</a:t>
            </a:fld>
            <a:endParaRPr lang="en-US"/>
          </a:p>
        </p:txBody>
      </p:sp>
      <p:sp>
        <p:nvSpPr>
          <p:cNvPr id="3" name="Title 2">
            <a:extLst>
              <a:ext uri="{FF2B5EF4-FFF2-40B4-BE49-F238E27FC236}">
                <a16:creationId xmlns:a16="http://schemas.microsoft.com/office/drawing/2014/main" id="{DA17FA73-AC8B-45C4-BD30-31FA4584864D}"/>
              </a:ext>
            </a:extLst>
          </p:cNvPr>
          <p:cNvSpPr>
            <a:spLocks noGrp="1"/>
          </p:cNvSpPr>
          <p:nvPr>
            <p:ph type="title"/>
          </p:nvPr>
        </p:nvSpPr>
        <p:spPr/>
        <p:txBody>
          <a:bodyPr lIns="91440" tIns="45720" rIns="91440" bIns="45720" anchor="t"/>
          <a:lstStyle/>
          <a:p>
            <a:r>
              <a:rPr lang="en-US" dirty="0"/>
              <a:t>Dental Coverage for Graduates</a:t>
            </a:r>
          </a:p>
        </p:txBody>
      </p:sp>
      <p:sp>
        <p:nvSpPr>
          <p:cNvPr id="6" name="Text Placeholder 5">
            <a:extLst>
              <a:ext uri="{FF2B5EF4-FFF2-40B4-BE49-F238E27FC236}">
                <a16:creationId xmlns:a16="http://schemas.microsoft.com/office/drawing/2014/main" id="{D5F12B4A-CD26-4997-9C07-1C85621B9376}"/>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pic>
        <p:nvPicPr>
          <p:cNvPr id="7" name="Picture 7">
            <a:extLst>
              <a:ext uri="{FF2B5EF4-FFF2-40B4-BE49-F238E27FC236}">
                <a16:creationId xmlns:a16="http://schemas.microsoft.com/office/drawing/2014/main" id="{60BE6EC4-548A-4441-B5F6-7950771A45E1}"/>
              </a:ext>
            </a:extLst>
          </p:cNvPr>
          <p:cNvPicPr>
            <a:picLocks noChangeAspect="1"/>
          </p:cNvPicPr>
          <p:nvPr/>
        </p:nvPicPr>
        <p:blipFill>
          <a:blip r:embed="rId2"/>
          <a:stretch>
            <a:fillRect/>
          </a:stretch>
        </p:blipFill>
        <p:spPr>
          <a:xfrm>
            <a:off x="-3463" y="934272"/>
            <a:ext cx="5392881" cy="5266545"/>
          </a:xfrm>
          <a:prstGeom prst="rect">
            <a:avLst/>
          </a:prstGeom>
        </p:spPr>
      </p:pic>
      <p:pic>
        <p:nvPicPr>
          <p:cNvPr id="8" name="Picture 8">
            <a:extLst>
              <a:ext uri="{FF2B5EF4-FFF2-40B4-BE49-F238E27FC236}">
                <a16:creationId xmlns:a16="http://schemas.microsoft.com/office/drawing/2014/main" id="{B7F31057-B4AE-4B05-A0CE-3BBEB7E98FD4}"/>
              </a:ext>
            </a:extLst>
          </p:cNvPr>
          <p:cNvPicPr>
            <a:picLocks noChangeAspect="1"/>
          </p:cNvPicPr>
          <p:nvPr/>
        </p:nvPicPr>
        <p:blipFill>
          <a:blip r:embed="rId3"/>
          <a:stretch>
            <a:fillRect/>
          </a:stretch>
        </p:blipFill>
        <p:spPr>
          <a:xfrm>
            <a:off x="5417128" y="934274"/>
            <a:ext cx="6778335" cy="5266544"/>
          </a:xfrm>
          <a:prstGeom prst="rect">
            <a:avLst/>
          </a:prstGeom>
        </p:spPr>
      </p:pic>
    </p:spTree>
    <p:extLst>
      <p:ext uri="{BB962C8B-B14F-4D97-AF65-F5344CB8AC3E}">
        <p14:creationId xmlns:p14="http://schemas.microsoft.com/office/powerpoint/2010/main" val="30910329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267AE-9F48-4430-930D-849B11B1A67A}"/>
              </a:ext>
            </a:extLst>
          </p:cNvPr>
          <p:cNvSpPr>
            <a:spLocks noGrp="1"/>
          </p:cNvSpPr>
          <p:nvPr>
            <p:ph type="sldNum" sz="quarter" idx="10"/>
          </p:nvPr>
        </p:nvSpPr>
        <p:spPr/>
        <p:txBody>
          <a:bodyPr/>
          <a:lstStyle/>
          <a:p>
            <a:fld id="{F343A32A-436A-8143-8894-653E98457856}" type="slidenum">
              <a:rPr lang="en-US" smtClean="0"/>
              <a:pPr/>
              <a:t>18</a:t>
            </a:fld>
            <a:endParaRPr lang="en-US"/>
          </a:p>
        </p:txBody>
      </p:sp>
      <p:sp>
        <p:nvSpPr>
          <p:cNvPr id="3" name="Title 2">
            <a:extLst>
              <a:ext uri="{FF2B5EF4-FFF2-40B4-BE49-F238E27FC236}">
                <a16:creationId xmlns:a16="http://schemas.microsoft.com/office/drawing/2014/main" id="{2579517A-EA57-4558-8EBD-C669651646AF}"/>
              </a:ext>
            </a:extLst>
          </p:cNvPr>
          <p:cNvSpPr>
            <a:spLocks noGrp="1"/>
          </p:cNvSpPr>
          <p:nvPr>
            <p:ph type="title"/>
          </p:nvPr>
        </p:nvSpPr>
        <p:spPr/>
        <p:txBody>
          <a:bodyPr lIns="91440" tIns="45720" rIns="91440" bIns="45720" anchor="t"/>
          <a:lstStyle/>
          <a:p>
            <a:r>
              <a:rPr lang="en-US" dirty="0">
                <a:latin typeface="Sherman Serif Book"/>
              </a:rPr>
              <a:t>How do I enroll?</a:t>
            </a:r>
            <a:endParaRPr lang="en-US">
              <a:latin typeface="Sherman Serif Book"/>
            </a:endParaRPr>
          </a:p>
        </p:txBody>
      </p:sp>
      <p:sp>
        <p:nvSpPr>
          <p:cNvPr id="5" name="Text Placeholder 4">
            <a:extLst>
              <a:ext uri="{FF2B5EF4-FFF2-40B4-BE49-F238E27FC236}">
                <a16:creationId xmlns:a16="http://schemas.microsoft.com/office/drawing/2014/main" id="{57E048B6-E821-4385-B623-2F4BD2A89F87}"/>
              </a:ext>
            </a:extLst>
          </p:cNvPr>
          <p:cNvSpPr>
            <a:spLocks noGrp="1"/>
          </p:cNvSpPr>
          <p:nvPr>
            <p:ph type="body" sz="quarter" idx="17"/>
          </p:nvPr>
        </p:nvSpPr>
        <p:spPr>
          <a:xfrm>
            <a:off x="457200" y="1028090"/>
            <a:ext cx="11226795" cy="4629914"/>
          </a:xfrm>
        </p:spPr>
        <p:txBody>
          <a:bodyPr lIns="91440" tIns="45720" rIns="91440" bIns="45720" anchor="t"/>
          <a:lstStyle/>
          <a:p>
            <a:r>
              <a:rPr lang="en-US" sz="2000" dirty="0">
                <a:latin typeface="Sherman Sans Book"/>
              </a:rPr>
              <a:t>•</a:t>
            </a:r>
            <a:r>
              <a:rPr lang="en-US" sz="2000" dirty="0" err="1">
                <a:latin typeface="Sherman Sans Book"/>
              </a:rPr>
              <a:t>Myslice</a:t>
            </a:r>
            <a:endParaRPr lang="en-US" sz="2000" dirty="0">
              <a:latin typeface="Sherman Sans Book"/>
            </a:endParaRPr>
          </a:p>
          <a:p>
            <a:r>
              <a:rPr lang="en-US" sz="2000" dirty="0">
                <a:latin typeface="Sherman Sans Book"/>
              </a:rPr>
              <a:t>•Student Services</a:t>
            </a:r>
          </a:p>
          <a:p>
            <a:r>
              <a:rPr lang="en-US" sz="2000" dirty="0">
                <a:latin typeface="Sherman Sans Book"/>
              </a:rPr>
              <a:t>•Student Insurance</a:t>
            </a:r>
          </a:p>
          <a:p>
            <a:r>
              <a:rPr lang="en-US" sz="2000" dirty="0">
                <a:latin typeface="Sherman Sans Book"/>
              </a:rPr>
              <a:t>•Click: Student Insurance (Required) </a:t>
            </a:r>
            <a:endParaRPr lang="en-US" sz="2000" dirty="0"/>
          </a:p>
          <a:p>
            <a:pPr marL="342900" indent="-342900">
              <a:buChar char="•"/>
            </a:pPr>
            <a:r>
              <a:rPr lang="en-US" sz="2000" dirty="0">
                <a:latin typeface="Sherman Sans Book"/>
              </a:rPr>
              <a:t>On the Student Insurance Overview Page </a:t>
            </a:r>
            <a:endParaRPr lang="en-US" sz="2000" dirty="0"/>
          </a:p>
          <a:p>
            <a:pPr marL="342900" indent="-342900">
              <a:buChar char="•"/>
            </a:pPr>
            <a:r>
              <a:rPr lang="en-US" sz="2000" dirty="0">
                <a:latin typeface="Sherman Sans Book"/>
              </a:rPr>
              <a:t>Health Insurance- Enroll/Waive (Required), Click: Enroll/waive, then Enroll</a:t>
            </a:r>
            <a:endParaRPr lang="en-US" sz="2000" dirty="0"/>
          </a:p>
          <a:p>
            <a:pPr marL="342900" indent="-342900">
              <a:buChar char="•"/>
            </a:pPr>
            <a:r>
              <a:rPr lang="en-US" sz="2000" dirty="0">
                <a:latin typeface="Sherman Sans Book"/>
              </a:rPr>
              <a:t>Vision/Dental Insurance – (Optional), Click: Enroll or Decline</a:t>
            </a:r>
            <a:endParaRPr lang="en-US" dirty="0"/>
          </a:p>
          <a:p>
            <a:r>
              <a:rPr lang="en-US" sz="2000" dirty="0">
                <a:latin typeface="Sherman Sans Book"/>
              </a:rPr>
              <a:t>•Please note: your “Current Address” within MyProfile on </a:t>
            </a:r>
            <a:r>
              <a:rPr lang="en-US" sz="2000" dirty="0" err="1">
                <a:latin typeface="Sherman Sans Book"/>
              </a:rPr>
              <a:t>Myslice</a:t>
            </a:r>
            <a:r>
              <a:rPr lang="en-US" sz="2000" dirty="0">
                <a:latin typeface="Sherman Sans Book"/>
              </a:rPr>
              <a:t> must reflect your local address!</a:t>
            </a:r>
          </a:p>
          <a:p>
            <a:r>
              <a:rPr lang="en-US" sz="2000" dirty="0">
                <a:latin typeface="Sherman Sans Book"/>
              </a:rPr>
              <a:t>•Student enrollment premiums are billed to the Bursar account.</a:t>
            </a:r>
          </a:p>
          <a:p>
            <a:r>
              <a:rPr lang="en-US" sz="2000" dirty="0">
                <a:latin typeface="Sherman Sans Book"/>
              </a:rPr>
              <a:t>•Deadline to enroll is Monday, September 20, 2021. </a:t>
            </a:r>
            <a:endParaRPr lang="en-US" sz="2000"/>
          </a:p>
          <a:p>
            <a:r>
              <a:rPr lang="en-US" sz="2000" dirty="0">
                <a:latin typeface="Sherman Sans Book"/>
              </a:rPr>
              <a:t>•</a:t>
            </a:r>
            <a:r>
              <a:rPr lang="en-US" sz="2000" b="1" dirty="0">
                <a:latin typeface="Sherman Sans Book"/>
              </a:rPr>
              <a:t>Students must pro-actively enroll to activate the insurance coverage and card! </a:t>
            </a:r>
            <a:endParaRPr lang="en-US" sz="2000" dirty="0">
              <a:latin typeface="Sherman Sans Book"/>
            </a:endParaRPr>
          </a:p>
          <a:p>
            <a:endParaRPr lang="en-US" sz="2400" dirty="0"/>
          </a:p>
        </p:txBody>
      </p:sp>
      <p:sp>
        <p:nvSpPr>
          <p:cNvPr id="6" name="Text Placeholder 5">
            <a:extLst>
              <a:ext uri="{FF2B5EF4-FFF2-40B4-BE49-F238E27FC236}">
                <a16:creationId xmlns:a16="http://schemas.microsoft.com/office/drawing/2014/main" id="{017D2575-9E5E-4B11-BFE8-F4BD7092D933}"/>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endParaRPr lang="en-US">
              <a:latin typeface="Sherman Sans Book"/>
            </a:endParaRPr>
          </a:p>
        </p:txBody>
      </p:sp>
    </p:spTree>
    <p:extLst>
      <p:ext uri="{BB962C8B-B14F-4D97-AF65-F5344CB8AC3E}">
        <p14:creationId xmlns:p14="http://schemas.microsoft.com/office/powerpoint/2010/main" val="38236758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A1A1D6-F684-4108-B61B-621EDDE03E4D}"/>
              </a:ext>
            </a:extLst>
          </p:cNvPr>
          <p:cNvSpPr>
            <a:spLocks noGrp="1"/>
          </p:cNvSpPr>
          <p:nvPr>
            <p:ph type="sldNum" sz="quarter" idx="10"/>
          </p:nvPr>
        </p:nvSpPr>
        <p:spPr/>
        <p:txBody>
          <a:bodyPr/>
          <a:lstStyle/>
          <a:p>
            <a:fld id="{F343A32A-436A-8143-8894-653E98457856}" type="slidenum">
              <a:rPr lang="en-US" smtClean="0"/>
              <a:pPr/>
              <a:t>19</a:t>
            </a:fld>
            <a:endParaRPr lang="en-US"/>
          </a:p>
        </p:txBody>
      </p:sp>
      <p:sp>
        <p:nvSpPr>
          <p:cNvPr id="3" name="Title 2">
            <a:extLst>
              <a:ext uri="{FF2B5EF4-FFF2-40B4-BE49-F238E27FC236}">
                <a16:creationId xmlns:a16="http://schemas.microsoft.com/office/drawing/2014/main" id="{ADF4D3F8-22AA-49E9-91CD-547A0FA769CC}"/>
              </a:ext>
            </a:extLst>
          </p:cNvPr>
          <p:cNvSpPr>
            <a:spLocks noGrp="1"/>
          </p:cNvSpPr>
          <p:nvPr>
            <p:ph type="title"/>
          </p:nvPr>
        </p:nvSpPr>
        <p:spPr/>
        <p:txBody>
          <a:bodyPr lIns="91440" tIns="45720" rIns="91440" bIns="45720" anchor="t"/>
          <a:lstStyle/>
          <a:p>
            <a:r>
              <a:rPr lang="en-US" dirty="0">
                <a:latin typeface="Sherman Serif Book"/>
              </a:rPr>
              <a:t>How do I enroll dependents?</a:t>
            </a:r>
            <a:endParaRPr lang="en-US">
              <a:latin typeface="Sherman Serif Book"/>
            </a:endParaRPr>
          </a:p>
        </p:txBody>
      </p:sp>
      <p:sp>
        <p:nvSpPr>
          <p:cNvPr id="5" name="Text Placeholder 4">
            <a:extLst>
              <a:ext uri="{FF2B5EF4-FFF2-40B4-BE49-F238E27FC236}">
                <a16:creationId xmlns:a16="http://schemas.microsoft.com/office/drawing/2014/main" id="{005A038D-62A8-4D4D-BE3C-26C190636C6D}"/>
              </a:ext>
            </a:extLst>
          </p:cNvPr>
          <p:cNvSpPr>
            <a:spLocks noGrp="1"/>
          </p:cNvSpPr>
          <p:nvPr>
            <p:ph type="body" sz="quarter" idx="17"/>
          </p:nvPr>
        </p:nvSpPr>
        <p:spPr>
          <a:xfrm>
            <a:off x="457200" y="1244566"/>
            <a:ext cx="10447477" cy="4413438"/>
          </a:xfrm>
        </p:spPr>
        <p:txBody>
          <a:bodyPr lIns="91440" tIns="45720" rIns="91440" bIns="45720" anchor="t"/>
          <a:lstStyle/>
          <a:p>
            <a:r>
              <a:rPr lang="en-US" sz="2000" dirty="0">
                <a:latin typeface="Sherman Sans Book"/>
              </a:rPr>
              <a:t>•Eligible full-time matriculated students can add dependents.</a:t>
            </a:r>
          </a:p>
          <a:p>
            <a:r>
              <a:rPr lang="en-US" sz="2000" dirty="0">
                <a:latin typeface="Sherman Sans Book"/>
              </a:rPr>
              <a:t>•In </a:t>
            </a:r>
            <a:r>
              <a:rPr lang="en-US" sz="2000" dirty="0" err="1">
                <a:latin typeface="Sherman Sans Book"/>
              </a:rPr>
              <a:t>Myslice</a:t>
            </a:r>
            <a:endParaRPr lang="en-US" sz="2000">
              <a:latin typeface="Sherman Sans Book"/>
            </a:endParaRPr>
          </a:p>
          <a:p>
            <a:r>
              <a:rPr lang="en-US" sz="2000" dirty="0">
                <a:latin typeface="Sherman Sans Book"/>
              </a:rPr>
              <a:t>•Student Services</a:t>
            </a:r>
          </a:p>
          <a:p>
            <a:r>
              <a:rPr lang="en-US" sz="2000" dirty="0">
                <a:latin typeface="Sherman Sans Book"/>
              </a:rPr>
              <a:t>•Student Insurance</a:t>
            </a:r>
          </a:p>
          <a:p>
            <a:r>
              <a:rPr lang="en-US" sz="2000" dirty="0">
                <a:latin typeface="Sherman Sans Book"/>
              </a:rPr>
              <a:t>•Click: Student Insurance (Required) </a:t>
            </a:r>
          </a:p>
          <a:p>
            <a:pPr marL="342900" indent="-342900">
              <a:buChar char="•"/>
            </a:pPr>
            <a:r>
              <a:rPr lang="en-US" sz="2000" dirty="0">
                <a:latin typeface="Sherman Sans Book"/>
              </a:rPr>
              <a:t>On the Student Insurance Overview Page </a:t>
            </a:r>
            <a:endParaRPr lang="en-US" sz="2000" dirty="0"/>
          </a:p>
          <a:p>
            <a:pPr marL="342900" indent="-342900">
              <a:buChar char="•"/>
            </a:pPr>
            <a:r>
              <a:rPr lang="en-US" sz="2000" dirty="0">
                <a:latin typeface="Sherman Sans Book"/>
              </a:rPr>
              <a:t>Dependent Insurance- (Optional), click: Enroll</a:t>
            </a:r>
            <a:endParaRPr lang="en-US" sz="2000" dirty="0"/>
          </a:p>
          <a:p>
            <a:r>
              <a:rPr lang="en-US" sz="2000" dirty="0">
                <a:latin typeface="Sherman Sans Book"/>
              </a:rPr>
              <a:t>•Eligible students must enroll themselves first, before enrolling dependents. </a:t>
            </a:r>
            <a:endParaRPr lang="en-US" sz="2000" dirty="0"/>
          </a:p>
          <a:p>
            <a:r>
              <a:rPr lang="en-US" sz="2000" dirty="0">
                <a:latin typeface="Sherman Sans Book"/>
              </a:rPr>
              <a:t>•Dependents cannot enroll into coverage that student does not choose for themselves.</a:t>
            </a:r>
          </a:p>
          <a:p>
            <a:r>
              <a:rPr lang="en-US" sz="2000" dirty="0">
                <a:latin typeface="Sherman Sans Book"/>
              </a:rPr>
              <a:t>•Deadline to enroll dependents is Monday, Sept. 20, 2021.</a:t>
            </a:r>
          </a:p>
          <a:p>
            <a:r>
              <a:rPr lang="en-US" sz="2000" dirty="0">
                <a:latin typeface="Sherman Sans Book"/>
              </a:rPr>
              <a:t>•Haylor, Freyer &amp; Coon to process enrollments and payments accordingly.</a:t>
            </a:r>
          </a:p>
          <a:p>
            <a:endParaRPr lang="en-US" dirty="0"/>
          </a:p>
        </p:txBody>
      </p:sp>
      <p:sp>
        <p:nvSpPr>
          <p:cNvPr id="6" name="Text Placeholder 5">
            <a:extLst>
              <a:ext uri="{FF2B5EF4-FFF2-40B4-BE49-F238E27FC236}">
                <a16:creationId xmlns:a16="http://schemas.microsoft.com/office/drawing/2014/main" id="{92679C16-204E-42C8-9B11-3139E9663D5E}"/>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spTree>
    <p:extLst>
      <p:ext uri="{BB962C8B-B14F-4D97-AF65-F5344CB8AC3E}">
        <p14:creationId xmlns:p14="http://schemas.microsoft.com/office/powerpoint/2010/main" val="2849317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7CEDB-4E52-EF46-B9B5-8808E0349993}"/>
              </a:ext>
            </a:extLst>
          </p:cNvPr>
          <p:cNvSpPr>
            <a:spLocks noGrp="1"/>
          </p:cNvSpPr>
          <p:nvPr>
            <p:ph type="sldNum" sz="quarter" idx="10"/>
          </p:nvPr>
        </p:nvSpPr>
        <p:spPr/>
        <p:txBody>
          <a:bodyPr/>
          <a:lstStyle/>
          <a:p>
            <a:fld id="{F343A32A-436A-8143-8894-653E98457856}" type="slidenum">
              <a:rPr lang="en-US" smtClean="0"/>
              <a:pPr/>
              <a:t>2</a:t>
            </a:fld>
            <a:endParaRPr lang="en-US"/>
          </a:p>
        </p:txBody>
      </p:sp>
      <p:sp>
        <p:nvSpPr>
          <p:cNvPr id="3" name="Title 2">
            <a:extLst>
              <a:ext uri="{FF2B5EF4-FFF2-40B4-BE49-F238E27FC236}">
                <a16:creationId xmlns:a16="http://schemas.microsoft.com/office/drawing/2014/main" id="{D5A4F494-FEF8-BF40-AD01-7436648AFA1B}"/>
              </a:ext>
            </a:extLst>
          </p:cNvPr>
          <p:cNvSpPr>
            <a:spLocks noGrp="1"/>
          </p:cNvSpPr>
          <p:nvPr>
            <p:ph type="title"/>
          </p:nvPr>
        </p:nvSpPr>
        <p:spPr/>
        <p:txBody>
          <a:bodyPr/>
          <a:lstStyle/>
          <a:p>
            <a:r>
              <a:rPr lang="en-US"/>
              <a:t>Stay Safe Pledge</a:t>
            </a:r>
          </a:p>
        </p:txBody>
      </p:sp>
      <p:sp>
        <p:nvSpPr>
          <p:cNvPr id="5" name="Text Placeholder 4">
            <a:extLst>
              <a:ext uri="{FF2B5EF4-FFF2-40B4-BE49-F238E27FC236}">
                <a16:creationId xmlns:a16="http://schemas.microsoft.com/office/drawing/2014/main" id="{8E35380B-09B7-9848-853E-51E2926FEA63}"/>
              </a:ext>
            </a:extLst>
          </p:cNvPr>
          <p:cNvSpPr>
            <a:spLocks noGrp="1"/>
          </p:cNvSpPr>
          <p:nvPr>
            <p:ph type="body" sz="quarter" idx="17"/>
          </p:nvPr>
        </p:nvSpPr>
        <p:spPr>
          <a:xfrm>
            <a:off x="457200" y="1273566"/>
            <a:ext cx="11277600" cy="1552320"/>
          </a:xfrm>
        </p:spPr>
        <p:txBody>
          <a:bodyPr/>
          <a:lstStyle/>
          <a:p>
            <a:r>
              <a:rPr lang="en-US" sz="4000"/>
              <a:t>Take the pledge at </a:t>
            </a:r>
            <a:r>
              <a:rPr lang="en-US" sz="4000" b="1" err="1"/>
              <a:t>syracuse.edu</a:t>
            </a:r>
            <a:r>
              <a:rPr lang="en-US" sz="4000" b="1"/>
              <a:t>/stay-safe-pledge </a:t>
            </a:r>
            <a:r>
              <a:rPr lang="en-US" sz="4000"/>
              <a:t>today!</a:t>
            </a:r>
          </a:p>
          <a:p>
            <a:endParaRPr lang="en-US"/>
          </a:p>
          <a:p>
            <a:endParaRPr lang="en-US"/>
          </a:p>
        </p:txBody>
      </p:sp>
      <p:sp>
        <p:nvSpPr>
          <p:cNvPr id="6" name="Text Placeholder 5">
            <a:extLst>
              <a:ext uri="{FF2B5EF4-FFF2-40B4-BE49-F238E27FC236}">
                <a16:creationId xmlns:a16="http://schemas.microsoft.com/office/drawing/2014/main" id="{3B81637E-A6ED-9046-8521-2C6665A148E9}"/>
              </a:ext>
            </a:extLst>
          </p:cNvPr>
          <p:cNvSpPr>
            <a:spLocks noGrp="1"/>
          </p:cNvSpPr>
          <p:nvPr>
            <p:ph type="body" sz="quarter" idx="18"/>
          </p:nvPr>
        </p:nvSpPr>
        <p:spPr/>
        <p:txBody>
          <a:bodyPr lIns="91440" tIns="45720" rIns="91440" bIns="45720" anchor="ctr"/>
          <a:lstStyle/>
          <a:p>
            <a:r>
              <a:rPr lang="en-US">
                <a:latin typeface="Sherman Sans Book"/>
              </a:rPr>
              <a:t>Enrollment and the Student Experience</a:t>
            </a:r>
            <a:endParaRPr lang="en-US"/>
          </a:p>
        </p:txBody>
      </p:sp>
      <p:pic>
        <p:nvPicPr>
          <p:cNvPr id="8" name="Picture 7">
            <a:extLst>
              <a:ext uri="{FF2B5EF4-FFF2-40B4-BE49-F238E27FC236}">
                <a16:creationId xmlns:a16="http://schemas.microsoft.com/office/drawing/2014/main" id="{2294DF43-DDF7-614C-9747-FD0E0E58F37C}"/>
              </a:ext>
            </a:extLst>
          </p:cNvPr>
          <p:cNvPicPr>
            <a:picLocks noChangeAspect="1"/>
          </p:cNvPicPr>
          <p:nvPr/>
        </p:nvPicPr>
        <p:blipFill>
          <a:blip r:embed="rId2"/>
          <a:stretch>
            <a:fillRect/>
          </a:stretch>
        </p:blipFill>
        <p:spPr>
          <a:xfrm>
            <a:off x="4507689" y="2990391"/>
            <a:ext cx="2711855" cy="2711855"/>
          </a:xfrm>
          <a:prstGeom prst="rect">
            <a:avLst/>
          </a:prstGeom>
        </p:spPr>
      </p:pic>
    </p:spTree>
    <p:extLst>
      <p:ext uri="{BB962C8B-B14F-4D97-AF65-F5344CB8AC3E}">
        <p14:creationId xmlns:p14="http://schemas.microsoft.com/office/powerpoint/2010/main" val="170062101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2D1977-C73F-40BB-8E0B-649B4AAE56FF}"/>
              </a:ext>
            </a:extLst>
          </p:cNvPr>
          <p:cNvSpPr>
            <a:spLocks noGrp="1"/>
          </p:cNvSpPr>
          <p:nvPr>
            <p:ph type="sldNum" sz="quarter" idx="10"/>
          </p:nvPr>
        </p:nvSpPr>
        <p:spPr/>
        <p:txBody>
          <a:bodyPr/>
          <a:lstStyle/>
          <a:p>
            <a:fld id="{F343A32A-436A-8143-8894-653E98457856}" type="slidenum">
              <a:rPr lang="en-US" smtClean="0"/>
              <a:pPr/>
              <a:t>20</a:t>
            </a:fld>
            <a:endParaRPr lang="en-US"/>
          </a:p>
        </p:txBody>
      </p:sp>
      <p:sp>
        <p:nvSpPr>
          <p:cNvPr id="3" name="Title 2">
            <a:extLst>
              <a:ext uri="{FF2B5EF4-FFF2-40B4-BE49-F238E27FC236}">
                <a16:creationId xmlns:a16="http://schemas.microsoft.com/office/drawing/2014/main" id="{8963E9F2-E1D6-405A-B7F0-DF7FA40671FB}"/>
              </a:ext>
            </a:extLst>
          </p:cNvPr>
          <p:cNvSpPr>
            <a:spLocks noGrp="1"/>
          </p:cNvSpPr>
          <p:nvPr>
            <p:ph type="title"/>
          </p:nvPr>
        </p:nvSpPr>
        <p:spPr/>
        <p:txBody>
          <a:bodyPr lIns="91440" tIns="45720" rIns="91440" bIns="45720" anchor="t"/>
          <a:lstStyle/>
          <a:p>
            <a:r>
              <a:rPr lang="en-US" dirty="0">
                <a:latin typeface="Sherman Serif Book"/>
              </a:rPr>
              <a:t>I need coverage in July – HELP!</a:t>
            </a:r>
          </a:p>
        </p:txBody>
      </p:sp>
      <p:sp>
        <p:nvSpPr>
          <p:cNvPr id="5" name="Text Placeholder 4">
            <a:extLst>
              <a:ext uri="{FF2B5EF4-FFF2-40B4-BE49-F238E27FC236}">
                <a16:creationId xmlns:a16="http://schemas.microsoft.com/office/drawing/2014/main" id="{B1DC8A92-30D9-4C9D-9474-7F49978560BB}"/>
              </a:ext>
            </a:extLst>
          </p:cNvPr>
          <p:cNvSpPr>
            <a:spLocks noGrp="1"/>
          </p:cNvSpPr>
          <p:nvPr>
            <p:ph type="body" sz="quarter" idx="17"/>
          </p:nvPr>
        </p:nvSpPr>
        <p:spPr>
          <a:xfrm>
            <a:off x="457200" y="1452384"/>
            <a:ext cx="9850000" cy="4205620"/>
          </a:xfrm>
        </p:spPr>
        <p:txBody>
          <a:bodyPr lIns="91440" tIns="45720" rIns="91440" bIns="45720" anchor="t"/>
          <a:lstStyle/>
          <a:p>
            <a:r>
              <a:rPr lang="en-US" sz="2000" dirty="0">
                <a:latin typeface="Sherman Sans Book"/>
              </a:rPr>
              <a:t>•</a:t>
            </a:r>
            <a:r>
              <a:rPr lang="en-US" sz="2400" dirty="0">
                <a:latin typeface="Sherman Sans Book"/>
              </a:rPr>
              <a:t>Students who pro-actively enroll into the 2021-22 SHIP first, will be eligible to enroll into a single month of SHIP for July 2021 only. </a:t>
            </a:r>
          </a:p>
          <a:p>
            <a:r>
              <a:rPr lang="en-US" sz="2400" dirty="0">
                <a:latin typeface="Sherman Sans Book"/>
              </a:rPr>
              <a:t>•SHIP will be effective Sunday, July 1,2021 thru Sunday, July 31,2021 and will cost $158.10.</a:t>
            </a:r>
          </a:p>
          <a:p>
            <a:r>
              <a:rPr lang="en-US" sz="2400" dirty="0">
                <a:latin typeface="Sherman Sans Book"/>
              </a:rPr>
              <a:t>•Enrollment and payment is processed directly through insurance broker: Haylor, Freyer &amp; Coon website: </a:t>
            </a:r>
            <a:r>
              <a:rPr lang="en-US" sz="2400" u="sng" dirty="0">
                <a:latin typeface="Sherman Sans Book"/>
                <a:hlinkClick r:id="rId2"/>
              </a:rPr>
              <a:t>http://www.haylor.com/college/syracuse-university/</a:t>
            </a:r>
            <a:r>
              <a:rPr lang="en-US" sz="2400" u="sng" dirty="0">
                <a:latin typeface="Sherman Sans Book"/>
              </a:rPr>
              <a:t>  </a:t>
            </a:r>
            <a:endParaRPr lang="en-US" sz="2400" dirty="0"/>
          </a:p>
          <a:p>
            <a:r>
              <a:rPr lang="en-US" sz="2400" dirty="0">
                <a:latin typeface="Sherman Sans Book"/>
              </a:rPr>
              <a:t>•July 9- is the deadline to enroll for July 2021 only coverage.</a:t>
            </a:r>
            <a:endParaRPr lang="en-US" dirty="0"/>
          </a:p>
          <a:p>
            <a:r>
              <a:rPr lang="en-US" sz="2400" dirty="0">
                <a:latin typeface="Sherman Sans Book"/>
              </a:rPr>
              <a:t>•Please note: any deductibles/out of pocket maximums met during July 2021 coverage cannot carry over into next coverage year, on August 1.</a:t>
            </a:r>
          </a:p>
          <a:p>
            <a:endParaRPr lang="en-US" sz="2400" dirty="0"/>
          </a:p>
        </p:txBody>
      </p:sp>
      <p:sp>
        <p:nvSpPr>
          <p:cNvPr id="6" name="Text Placeholder 5">
            <a:extLst>
              <a:ext uri="{FF2B5EF4-FFF2-40B4-BE49-F238E27FC236}">
                <a16:creationId xmlns:a16="http://schemas.microsoft.com/office/drawing/2014/main" id="{EAA33012-8ED6-4FC9-AE55-1FF9F07C9E9B}"/>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spTree>
    <p:extLst>
      <p:ext uri="{BB962C8B-B14F-4D97-AF65-F5344CB8AC3E}">
        <p14:creationId xmlns:p14="http://schemas.microsoft.com/office/powerpoint/2010/main" val="40931288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1D6C3-7D07-4715-B4CC-FD45D7FE2F55}"/>
              </a:ext>
            </a:extLst>
          </p:cNvPr>
          <p:cNvSpPr>
            <a:spLocks noGrp="1"/>
          </p:cNvSpPr>
          <p:nvPr>
            <p:ph type="sldNum" sz="quarter" idx="10"/>
          </p:nvPr>
        </p:nvSpPr>
        <p:spPr/>
        <p:txBody>
          <a:bodyPr/>
          <a:lstStyle/>
          <a:p>
            <a:fld id="{F343A32A-436A-8143-8894-653E98457856}" type="slidenum">
              <a:rPr lang="en-US" smtClean="0"/>
              <a:pPr/>
              <a:t>21</a:t>
            </a:fld>
            <a:endParaRPr lang="en-US"/>
          </a:p>
        </p:txBody>
      </p:sp>
      <p:sp>
        <p:nvSpPr>
          <p:cNvPr id="3" name="Title 2">
            <a:extLst>
              <a:ext uri="{FF2B5EF4-FFF2-40B4-BE49-F238E27FC236}">
                <a16:creationId xmlns:a16="http://schemas.microsoft.com/office/drawing/2014/main" id="{D5B28908-0DE8-4905-A30F-FA0FC54CBB33}"/>
              </a:ext>
            </a:extLst>
          </p:cNvPr>
          <p:cNvSpPr>
            <a:spLocks noGrp="1"/>
          </p:cNvSpPr>
          <p:nvPr>
            <p:ph type="title"/>
          </p:nvPr>
        </p:nvSpPr>
        <p:spPr/>
        <p:txBody>
          <a:bodyPr lIns="91440" tIns="45720" rIns="91440" bIns="45720" anchor="t"/>
          <a:lstStyle/>
          <a:p>
            <a:r>
              <a:rPr lang="en-US" b="1" dirty="0">
                <a:latin typeface="Sherman Serif Book"/>
              </a:rPr>
              <a:t>Where can I get more information?</a:t>
            </a:r>
            <a:endParaRPr lang="en-US" dirty="0">
              <a:latin typeface="Sherman Serif Book"/>
            </a:endParaRPr>
          </a:p>
        </p:txBody>
      </p:sp>
      <p:sp>
        <p:nvSpPr>
          <p:cNvPr id="5" name="Text Placeholder 4">
            <a:extLst>
              <a:ext uri="{FF2B5EF4-FFF2-40B4-BE49-F238E27FC236}">
                <a16:creationId xmlns:a16="http://schemas.microsoft.com/office/drawing/2014/main" id="{E2AC2665-0342-41F0-978F-0853CE3CFA9B}"/>
              </a:ext>
            </a:extLst>
          </p:cNvPr>
          <p:cNvSpPr>
            <a:spLocks noGrp="1"/>
          </p:cNvSpPr>
          <p:nvPr>
            <p:ph type="body" sz="quarter" idx="17"/>
          </p:nvPr>
        </p:nvSpPr>
        <p:spPr>
          <a:xfrm>
            <a:off x="457200" y="1391771"/>
            <a:ext cx="10447477" cy="4266233"/>
          </a:xfrm>
        </p:spPr>
        <p:txBody>
          <a:bodyPr lIns="91440" tIns="45720" rIns="91440" bIns="45720" anchor="t"/>
          <a:lstStyle/>
          <a:p>
            <a:r>
              <a:rPr lang="en-US" sz="2800" dirty="0">
                <a:latin typeface="Sherman Sans Book"/>
              </a:rPr>
              <a:t>•Student Health Insurance Office</a:t>
            </a:r>
          </a:p>
          <a:p>
            <a:r>
              <a:rPr lang="en-US" sz="2800" dirty="0">
                <a:latin typeface="Sherman Sans Book"/>
              </a:rPr>
              <a:t>•Barnes Center at The Arch</a:t>
            </a:r>
          </a:p>
          <a:p>
            <a:r>
              <a:rPr lang="en-US" sz="2800" dirty="0">
                <a:latin typeface="Sherman Sans Book"/>
              </a:rPr>
              <a:t>•105 Sims Drive, Suite 305, Syracuse, NY 13244</a:t>
            </a:r>
          </a:p>
          <a:p>
            <a:r>
              <a:rPr lang="en-US" sz="2800" dirty="0">
                <a:latin typeface="Sherman Sans Book"/>
              </a:rPr>
              <a:t>•Phone: 315-443-9019   </a:t>
            </a:r>
            <a:endParaRPr lang="en-US" sz="2800"/>
          </a:p>
          <a:p>
            <a:r>
              <a:rPr lang="en-US" sz="2800" dirty="0">
                <a:latin typeface="Sherman Sans Book"/>
              </a:rPr>
              <a:t>•Email: </a:t>
            </a:r>
            <a:r>
              <a:rPr lang="en-US" sz="2800" dirty="0">
                <a:latin typeface="Sherman Sans Book"/>
                <a:hlinkClick r:id="rId2"/>
              </a:rPr>
              <a:t>healthinsurance@syr.edu</a:t>
            </a:r>
            <a:endParaRPr lang="en-US" sz="2800" dirty="0">
              <a:latin typeface="Sherman Sans Book"/>
            </a:endParaRPr>
          </a:p>
          <a:p>
            <a:r>
              <a:rPr lang="en-US" sz="2800" dirty="0">
                <a:latin typeface="Sherman Sans Book"/>
              </a:rPr>
              <a:t>•Website: https://ese.syr.edu/bewell/insurance/  </a:t>
            </a:r>
          </a:p>
          <a:p>
            <a:endParaRPr lang="en-US" sz="2400" dirty="0"/>
          </a:p>
        </p:txBody>
      </p:sp>
      <p:sp>
        <p:nvSpPr>
          <p:cNvPr id="6" name="Text Placeholder 5">
            <a:extLst>
              <a:ext uri="{FF2B5EF4-FFF2-40B4-BE49-F238E27FC236}">
                <a16:creationId xmlns:a16="http://schemas.microsoft.com/office/drawing/2014/main" id="{43D208D0-8754-4BCD-BD36-17DE1DF26C84}"/>
              </a:ext>
            </a:extLst>
          </p:cNvPr>
          <p:cNvSpPr>
            <a:spLocks noGrp="1"/>
          </p:cNvSpPr>
          <p:nvPr>
            <p:ph type="body" sz="quarter" idx="18"/>
          </p:nvPr>
        </p:nvSpPr>
        <p:spPr/>
        <p:txBody>
          <a:bodyPr lIns="91440" tIns="45720" rIns="91440" bIns="45720" anchor="ctr"/>
          <a:lstStyle/>
          <a:p>
            <a:r>
              <a:rPr lang="en-US" dirty="0">
                <a:latin typeface="Sherman Sans Book"/>
              </a:rPr>
              <a:t>Enrollment and the Student Experience</a:t>
            </a:r>
          </a:p>
        </p:txBody>
      </p:sp>
    </p:spTree>
    <p:extLst>
      <p:ext uri="{BB962C8B-B14F-4D97-AF65-F5344CB8AC3E}">
        <p14:creationId xmlns:p14="http://schemas.microsoft.com/office/powerpoint/2010/main" val="21483709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z="1100" smtClean="0"/>
              <a:pPr/>
              <a:t>22</a:t>
            </a:fld>
            <a:endParaRPr lang="en-US"/>
          </a:p>
        </p:txBody>
      </p:sp>
      <p:sp>
        <p:nvSpPr>
          <p:cNvPr id="3" name="Title 2"/>
          <p:cNvSpPr>
            <a:spLocks noGrp="1"/>
          </p:cNvSpPr>
          <p:nvPr>
            <p:ph type="title"/>
          </p:nvPr>
        </p:nvSpPr>
        <p:spPr/>
        <p:txBody>
          <a:bodyPr/>
          <a:lstStyle/>
          <a:p>
            <a:r>
              <a:rPr lang="en-US"/>
              <a:t>Transition and Homesickness</a:t>
            </a:r>
          </a:p>
        </p:txBody>
      </p:sp>
      <p:sp>
        <p:nvSpPr>
          <p:cNvPr id="5" name="Text Placeholder 4"/>
          <p:cNvSpPr>
            <a:spLocks noGrp="1"/>
          </p:cNvSpPr>
          <p:nvPr>
            <p:ph type="body" sz="quarter" idx="17"/>
          </p:nvPr>
        </p:nvSpPr>
        <p:spPr>
          <a:xfrm>
            <a:off x="457200" y="1284051"/>
            <a:ext cx="11496988" cy="4805022"/>
          </a:xfrm>
        </p:spPr>
        <p:txBody>
          <a:bodyPr/>
          <a:lstStyle/>
          <a:p>
            <a:pPr marL="571500" indent="-571500">
              <a:spcBef>
                <a:spcPts val="0"/>
              </a:spcBef>
              <a:spcAft>
                <a:spcPts val="0"/>
              </a:spcAft>
              <a:buFont typeface="Arial" panose="020B0604020202020204" pitchFamily="34" charset="0"/>
              <a:buChar char="•"/>
            </a:pPr>
            <a:r>
              <a:rPr lang="en-US" sz="2800" b="1">
                <a:latin typeface="Sherman Sans Book" pitchFamily="50" charset="0"/>
                <a:ea typeface="Sherman Sans Book" pitchFamily="50" charset="0"/>
              </a:rPr>
              <a:t>Stay Connected to Home</a:t>
            </a:r>
            <a:br>
              <a:rPr lang="en-US" sz="3000" b="1">
                <a:latin typeface="Sherman Sans Book" pitchFamily="50" charset="0"/>
                <a:ea typeface="Sherman Sans Book" pitchFamily="50" charset="0"/>
              </a:rPr>
            </a:br>
            <a:r>
              <a:rPr lang="en-US" sz="2600">
                <a:latin typeface="Sherman Sans Book" pitchFamily="50" charset="0"/>
                <a:ea typeface="Sherman Sans Book" pitchFamily="50" charset="0"/>
              </a:rPr>
              <a:t>Scheduled conversations, Skype, etc.</a:t>
            </a:r>
            <a:br>
              <a:rPr lang="en-US" sz="3000">
                <a:latin typeface="Sherman Sans Book" pitchFamily="50" charset="0"/>
                <a:ea typeface="Sherman Sans Book" pitchFamily="50" charset="0"/>
              </a:rPr>
            </a:br>
            <a:endParaRPr lang="en-US" sz="3000">
              <a:latin typeface="Sherman Sans Book" pitchFamily="50" charset="0"/>
              <a:ea typeface="Sherman Sans Book" pitchFamily="50" charset="0"/>
            </a:endParaRPr>
          </a:p>
          <a:p>
            <a:pPr marL="571500" indent="-571500">
              <a:spcBef>
                <a:spcPts val="0"/>
              </a:spcBef>
              <a:spcAft>
                <a:spcPts val="0"/>
              </a:spcAft>
              <a:buFont typeface="Arial" panose="020B0604020202020204" pitchFamily="34" charset="0"/>
              <a:buChar char="•"/>
            </a:pPr>
            <a:r>
              <a:rPr lang="en-US" sz="2800" b="1">
                <a:latin typeface="Sherman Sans Book" pitchFamily="50" charset="0"/>
                <a:ea typeface="Sherman Sans Book" pitchFamily="50" charset="0"/>
              </a:rPr>
              <a:t>Build a Campus Community</a:t>
            </a:r>
            <a:br>
              <a:rPr lang="en-US" sz="3000" b="1">
                <a:latin typeface="Sherman Sans Book" pitchFamily="50" charset="0"/>
                <a:ea typeface="Sherman Sans Book" pitchFamily="50" charset="0"/>
              </a:rPr>
            </a:br>
            <a:r>
              <a:rPr lang="en-US" sz="2600">
                <a:latin typeface="Sherman Sans Book" pitchFamily="50" charset="0"/>
                <a:ea typeface="Sherman Sans Book" pitchFamily="50" charset="0"/>
              </a:rPr>
              <a:t>Student Organizations and activities, etc.</a:t>
            </a:r>
            <a:br>
              <a:rPr lang="en-US" sz="3000">
                <a:latin typeface="Sherman Sans Book" pitchFamily="50" charset="0"/>
                <a:ea typeface="Sherman Sans Book" pitchFamily="50" charset="0"/>
              </a:rPr>
            </a:br>
            <a:endParaRPr lang="en-US" sz="3000">
              <a:latin typeface="Sherman Sans Book" pitchFamily="50" charset="0"/>
              <a:ea typeface="Sherman Sans Book" pitchFamily="50" charset="0"/>
            </a:endParaRPr>
          </a:p>
          <a:p>
            <a:pPr marL="571500" indent="-571500">
              <a:spcBef>
                <a:spcPts val="0"/>
              </a:spcBef>
              <a:spcAft>
                <a:spcPts val="0"/>
              </a:spcAft>
              <a:buFont typeface="Arial" panose="020B0604020202020204" pitchFamily="34" charset="0"/>
              <a:buChar char="•"/>
            </a:pPr>
            <a:r>
              <a:rPr lang="en-US" sz="2800" b="1">
                <a:latin typeface="Sherman Sans Book" pitchFamily="50" charset="0"/>
                <a:ea typeface="Sherman Sans Book" pitchFamily="50" charset="0"/>
                <a:cs typeface="Calibri" panose="020F0502020204030204" pitchFamily="34" charset="0"/>
              </a:rPr>
              <a:t>On-campus Resources</a:t>
            </a:r>
            <a:br>
              <a:rPr lang="en-US" sz="3000" b="1">
                <a:latin typeface="Sherman Sans Book" pitchFamily="50" charset="0"/>
                <a:ea typeface="Sherman Sans Book" pitchFamily="50" charset="0"/>
                <a:cs typeface="Calibri" panose="020F0502020204030204" pitchFamily="34" charset="0"/>
              </a:rPr>
            </a:br>
            <a:r>
              <a:rPr lang="en-US" sz="2600">
                <a:latin typeface="Sherman Sans Book" pitchFamily="50" charset="0"/>
                <a:ea typeface="Sherman Sans Book" pitchFamily="50" charset="0"/>
                <a:cs typeface="Calibri" panose="020F0502020204030204" pitchFamily="34" charset="0"/>
              </a:rPr>
              <a:t>Utilize support available to on- and off-campus students. </a:t>
            </a:r>
            <a:br>
              <a:rPr lang="en-US" sz="3000">
                <a:latin typeface="Sherman Sans Book" pitchFamily="50" charset="0"/>
                <a:ea typeface="Sherman Sans Book" pitchFamily="50" charset="0"/>
                <a:cs typeface="Calibri" panose="020F0502020204030204" pitchFamily="34" charset="0"/>
              </a:rPr>
            </a:br>
            <a:endParaRPr lang="en-US" sz="3000">
              <a:latin typeface="Sherman Sans Book" pitchFamily="50" charset="0"/>
              <a:ea typeface="Sherman Sans Book" pitchFamily="50" charset="0"/>
              <a:cs typeface="Calibri" panose="020F0502020204030204" pitchFamily="34" charset="0"/>
            </a:endParaRPr>
          </a:p>
          <a:p>
            <a:pPr marL="571500" indent="-571500">
              <a:spcBef>
                <a:spcPts val="0"/>
              </a:spcBef>
              <a:spcAft>
                <a:spcPts val="0"/>
              </a:spcAft>
              <a:buFont typeface="Arial" panose="020B0604020202020204" pitchFamily="34" charset="0"/>
              <a:buChar char="•"/>
            </a:pPr>
            <a:r>
              <a:rPr lang="en-US" sz="2800" b="1">
                <a:latin typeface="Sherman Sans Book" pitchFamily="50" charset="0"/>
                <a:ea typeface="Sherman Sans Book" pitchFamily="50" charset="0"/>
              </a:rPr>
              <a:t>Don’t Ignore or Minimize your Experiences</a:t>
            </a:r>
            <a:br>
              <a:rPr lang="en-US" sz="3000" b="1">
                <a:latin typeface="Sherman Sans Book" pitchFamily="50" charset="0"/>
                <a:ea typeface="Sherman Sans Book" pitchFamily="50" charset="0"/>
              </a:rPr>
            </a:br>
            <a:r>
              <a:rPr lang="en-US" sz="2600">
                <a:latin typeface="Sherman Sans Book" pitchFamily="50" charset="0"/>
                <a:ea typeface="Sherman Sans Book" pitchFamily="50" charset="0"/>
              </a:rPr>
              <a:t>Communicate to someone in your support network.</a:t>
            </a:r>
          </a:p>
          <a:p>
            <a:r>
              <a:rPr lang="en-US" sz="3000" b="1">
                <a:latin typeface="Trebuchet MS" panose="020B0603020202020204" pitchFamily="34" charset="0"/>
              </a:rPr>
              <a:t> </a:t>
            </a:r>
            <a:endParaRPr lang="en-US" sz="3000">
              <a:latin typeface="Trebuchet MS" panose="020B0603020202020204" pitchFamily="34" charset="0"/>
            </a:endParaRPr>
          </a:p>
        </p:txBody>
      </p:sp>
      <p:sp>
        <p:nvSpPr>
          <p:cNvPr id="7" name="Text Placeholder 5"/>
          <p:cNvSpPr>
            <a:spLocks noGrp="1"/>
          </p:cNvSpPr>
          <p:nvPr>
            <p:ph type="body" sz="quarter" idx="18"/>
          </p:nvPr>
        </p:nvSpPr>
        <p:spPr>
          <a:xfrm>
            <a:off x="1988966" y="6334305"/>
            <a:ext cx="8907052" cy="363537"/>
          </a:xfrm>
        </p:spPr>
        <p:txBody>
          <a:bodyPr/>
          <a:lstStyle/>
          <a:p>
            <a:r>
              <a:rPr lang="en-US"/>
              <a:t>Enrollment and the Student Experience</a:t>
            </a:r>
          </a:p>
        </p:txBody>
      </p:sp>
    </p:spTree>
    <p:extLst>
      <p:ext uri="{BB962C8B-B14F-4D97-AF65-F5344CB8AC3E}">
        <p14:creationId xmlns:p14="http://schemas.microsoft.com/office/powerpoint/2010/main" val="21492414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z="1100" smtClean="0"/>
              <a:pPr/>
              <a:t>23</a:t>
            </a:fld>
            <a:endParaRPr lang="en-US" sz="1100"/>
          </a:p>
        </p:txBody>
      </p:sp>
      <p:sp>
        <p:nvSpPr>
          <p:cNvPr id="3" name="Title 2"/>
          <p:cNvSpPr>
            <a:spLocks noGrp="1"/>
          </p:cNvSpPr>
          <p:nvPr>
            <p:ph type="title"/>
          </p:nvPr>
        </p:nvSpPr>
        <p:spPr/>
        <p:txBody>
          <a:bodyPr/>
          <a:lstStyle/>
          <a:p>
            <a:r>
              <a:rPr lang="en-US"/>
              <a:t>When and How to Ask for Help</a:t>
            </a:r>
          </a:p>
        </p:txBody>
      </p:sp>
      <p:sp>
        <p:nvSpPr>
          <p:cNvPr id="5" name="Text Placeholder 4"/>
          <p:cNvSpPr>
            <a:spLocks noGrp="1"/>
          </p:cNvSpPr>
          <p:nvPr>
            <p:ph type="body" sz="quarter" idx="17"/>
          </p:nvPr>
        </p:nvSpPr>
        <p:spPr>
          <a:xfrm>
            <a:off x="457200" y="1377916"/>
            <a:ext cx="11268595" cy="3781324"/>
          </a:xfrm>
        </p:spPr>
        <p:txBody>
          <a:bodyPr/>
          <a:lstStyle/>
          <a:p>
            <a:pPr marL="571500" indent="-571500">
              <a:buFont typeface="Arial" panose="020B0604020202020204" pitchFamily="34" charset="0"/>
              <a:buChar char="•"/>
            </a:pPr>
            <a:r>
              <a:rPr lang="en-US" sz="2800" b="1">
                <a:latin typeface="Sherman Sans Book" pitchFamily="50" charset="0"/>
                <a:ea typeface="Sherman Sans Book" pitchFamily="50" charset="0"/>
              </a:rPr>
              <a:t>Feeling</a:t>
            </a:r>
            <a:br>
              <a:rPr lang="en-US" sz="3000" b="1">
                <a:latin typeface="Sherman Sans Book" pitchFamily="50" charset="0"/>
                <a:ea typeface="Sherman Sans Book" pitchFamily="50" charset="0"/>
              </a:rPr>
            </a:br>
            <a:r>
              <a:rPr lang="en-US" sz="2600">
                <a:latin typeface="Sherman Sans Book" pitchFamily="50" charset="0"/>
                <a:ea typeface="Sherman Sans Book" pitchFamily="50" charset="0"/>
              </a:rPr>
              <a:t>Sick, overwhelmed, depressed, anxious, lonely, withdrawn</a:t>
            </a:r>
          </a:p>
          <a:p>
            <a:endParaRPr lang="en-US" sz="2600">
              <a:latin typeface="Sherman Sans Book" pitchFamily="50" charset="0"/>
              <a:ea typeface="Sherman Sans Book" pitchFamily="50" charset="0"/>
            </a:endParaRPr>
          </a:p>
          <a:p>
            <a:pPr marL="571500" indent="-571500">
              <a:buFont typeface="Arial" panose="020B0604020202020204" pitchFamily="34" charset="0"/>
              <a:buChar char="•"/>
            </a:pPr>
            <a:r>
              <a:rPr lang="en-US" sz="2800" b="1">
                <a:latin typeface="Sherman Sans Book" pitchFamily="50" charset="0"/>
                <a:ea typeface="Sherman Sans Book" pitchFamily="50" charset="0"/>
              </a:rPr>
              <a:t>Experiencing Issues</a:t>
            </a:r>
            <a:br>
              <a:rPr lang="en-US" sz="3000" b="1">
                <a:latin typeface="Sherman Sans Book" pitchFamily="50" charset="0"/>
                <a:ea typeface="Sherman Sans Book" pitchFamily="50" charset="0"/>
              </a:rPr>
            </a:br>
            <a:r>
              <a:rPr lang="en-US" sz="2600">
                <a:latin typeface="Sherman Sans Book" pitchFamily="50" charset="0"/>
                <a:ea typeface="Sherman Sans Book" pitchFamily="50" charset="0"/>
              </a:rPr>
              <a:t>Sleep, food, relationships, adjustment, academics/missing classes</a:t>
            </a:r>
          </a:p>
          <a:p>
            <a:endParaRPr lang="en-US" sz="2600">
              <a:latin typeface="Sherman Sans Book" pitchFamily="50" charset="0"/>
              <a:ea typeface="Sherman Sans Book" pitchFamily="50" charset="0"/>
            </a:endParaRPr>
          </a:p>
          <a:p>
            <a:pPr marL="571500" indent="-571500">
              <a:buFont typeface="Arial" panose="020B0604020202020204" pitchFamily="34" charset="0"/>
              <a:buChar char="•"/>
            </a:pPr>
            <a:r>
              <a:rPr lang="en-US" sz="2800" b="1">
                <a:latin typeface="Sherman Sans Book" pitchFamily="50" charset="0"/>
                <a:ea typeface="Sherman Sans Book" pitchFamily="50" charset="0"/>
              </a:rPr>
              <a:t>Reach Out and Ask for Help</a:t>
            </a:r>
            <a:br>
              <a:rPr lang="en-US" sz="3000">
                <a:latin typeface="Sherman Sans Book" pitchFamily="50" charset="0"/>
                <a:ea typeface="Sherman Sans Book" pitchFamily="50" charset="0"/>
              </a:rPr>
            </a:br>
            <a:r>
              <a:rPr lang="en-US" sz="2600">
                <a:latin typeface="Sherman Sans Book" pitchFamily="50" charset="0"/>
                <a:ea typeface="Sherman Sans Book" pitchFamily="50" charset="0"/>
              </a:rPr>
              <a:t>Make an appointment to discuss available resources.</a:t>
            </a:r>
          </a:p>
          <a:p>
            <a:endParaRPr lang="en-US"/>
          </a:p>
          <a:p>
            <a:endParaRPr lang="en-US"/>
          </a:p>
        </p:txBody>
      </p:sp>
      <p:sp>
        <p:nvSpPr>
          <p:cNvPr id="7" name="Text Placeholder 5"/>
          <p:cNvSpPr>
            <a:spLocks noGrp="1"/>
          </p:cNvSpPr>
          <p:nvPr>
            <p:ph type="body" sz="quarter" idx="18"/>
          </p:nvPr>
        </p:nvSpPr>
        <p:spPr>
          <a:xfrm>
            <a:off x="1988966" y="6334305"/>
            <a:ext cx="8907052" cy="363537"/>
          </a:xfrm>
        </p:spPr>
        <p:txBody>
          <a:bodyPr/>
          <a:lstStyle/>
          <a:p>
            <a:r>
              <a:rPr lang="en-US"/>
              <a:t>Enrollment and the Student Experience</a:t>
            </a:r>
          </a:p>
        </p:txBody>
      </p:sp>
    </p:spTree>
    <p:extLst>
      <p:ext uri="{BB962C8B-B14F-4D97-AF65-F5344CB8AC3E}">
        <p14:creationId xmlns:p14="http://schemas.microsoft.com/office/powerpoint/2010/main" val="4640697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24</a:t>
            </a:fld>
            <a:endParaRPr lang="en-US"/>
          </a:p>
        </p:txBody>
      </p:sp>
      <p:sp>
        <p:nvSpPr>
          <p:cNvPr id="3" name="Title 2"/>
          <p:cNvSpPr>
            <a:spLocks noGrp="1"/>
          </p:cNvSpPr>
          <p:nvPr>
            <p:ph type="title"/>
          </p:nvPr>
        </p:nvSpPr>
        <p:spPr/>
        <p:txBody>
          <a:bodyPr/>
          <a:lstStyle/>
          <a:p>
            <a:r>
              <a:rPr lang="en-US"/>
              <a:t>Mental Self-Care:  Counseling </a:t>
            </a:r>
          </a:p>
        </p:txBody>
      </p:sp>
      <p:sp>
        <p:nvSpPr>
          <p:cNvPr id="5" name="Text Placeholder 4"/>
          <p:cNvSpPr>
            <a:spLocks noGrp="1"/>
          </p:cNvSpPr>
          <p:nvPr>
            <p:ph type="body" sz="quarter" idx="17"/>
          </p:nvPr>
        </p:nvSpPr>
        <p:spPr/>
        <p:txBody>
          <a:bodyPr/>
          <a:lstStyle/>
          <a:p>
            <a:pPr marL="457200" indent="-457200">
              <a:buFont typeface="Arial" panose="020B0604020202020204" pitchFamily="34" charset="0"/>
              <a:buChar char="•"/>
            </a:pPr>
            <a:r>
              <a:rPr lang="en-US" sz="2600"/>
              <a:t>Individual Counseling </a:t>
            </a:r>
          </a:p>
          <a:p>
            <a:pPr marL="457200" indent="-457200">
              <a:buFont typeface="Arial" panose="020B0604020202020204" pitchFamily="34" charset="0"/>
              <a:buChar char="•"/>
            </a:pPr>
            <a:r>
              <a:rPr lang="en-US" sz="2600"/>
              <a:t>Group Counseling </a:t>
            </a:r>
          </a:p>
          <a:p>
            <a:pPr marL="457200" indent="-457200">
              <a:buFont typeface="Arial" panose="020B0604020202020204" pitchFamily="34" charset="0"/>
              <a:buChar char="•"/>
            </a:pPr>
            <a:r>
              <a:rPr lang="en-US" sz="2600"/>
              <a:t>Sexual &amp; Relationship Violence Team </a:t>
            </a:r>
          </a:p>
          <a:p>
            <a:pPr marL="457200" indent="-457200">
              <a:buFont typeface="Arial" panose="020B0604020202020204" pitchFamily="34" charset="0"/>
              <a:buChar char="•"/>
            </a:pPr>
            <a:r>
              <a:rPr lang="en-US" sz="2600"/>
              <a:t>Options Program</a:t>
            </a:r>
          </a:p>
          <a:p>
            <a:pPr marL="457200" indent="-457200">
              <a:buFont typeface="Arial" panose="020B0604020202020204" pitchFamily="34" charset="0"/>
              <a:buChar char="•"/>
            </a:pPr>
            <a:r>
              <a:rPr lang="en-US" sz="2600"/>
              <a:t>24/7 Crisis Counseling available via Crisis line- 315-443-8000 </a:t>
            </a:r>
          </a:p>
          <a:p>
            <a:pPr marL="457200" indent="-457200">
              <a:buFont typeface="Arial" panose="020B0604020202020204" pitchFamily="34" charset="0"/>
              <a:buChar char="•"/>
            </a:pPr>
            <a:endParaRPr lang="en-US" sz="2600"/>
          </a:p>
          <a:p>
            <a:pPr marL="457200" indent="-457200">
              <a:buFont typeface="Arial" panose="020B0604020202020204" pitchFamily="34" charset="0"/>
              <a:buChar char="•"/>
            </a:pPr>
            <a:r>
              <a:rPr lang="en-US" sz="2600"/>
              <a:t>Access services by calling 315-443-8000; All services are private and confidential. </a:t>
            </a:r>
            <a:endParaRPr lang="en-US" sz="600"/>
          </a:p>
        </p:txBody>
      </p:sp>
      <p:sp>
        <p:nvSpPr>
          <p:cNvPr id="6" name="Text Placeholder 5"/>
          <p:cNvSpPr>
            <a:spLocks noGrp="1"/>
          </p:cNvSpPr>
          <p:nvPr>
            <p:ph type="body" sz="quarter" idx="18"/>
          </p:nvPr>
        </p:nvSpPr>
        <p:spPr/>
        <p:txBody>
          <a:bodyPr/>
          <a:lstStyle/>
          <a:p>
            <a:r>
              <a:rPr lang="en-US"/>
              <a:t>Enrollment and Student Experience </a:t>
            </a:r>
          </a:p>
        </p:txBody>
      </p:sp>
    </p:spTree>
    <p:extLst>
      <p:ext uri="{BB962C8B-B14F-4D97-AF65-F5344CB8AC3E}">
        <p14:creationId xmlns:p14="http://schemas.microsoft.com/office/powerpoint/2010/main" val="38386704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25</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a:lstStyle/>
          <a:p>
            <a:r>
              <a:rPr lang="en-US"/>
              <a:t>Physical Self-Care: Recreation</a:t>
            </a:r>
          </a:p>
        </p:txBody>
      </p:sp>
      <p:sp>
        <p:nvSpPr>
          <p:cNvPr id="10" name="Text Placeholder 2"/>
          <p:cNvSpPr>
            <a:spLocks noGrp="1"/>
          </p:cNvSpPr>
          <p:nvPr>
            <p:ph type="body" sz="quarter" idx="18"/>
          </p:nvPr>
        </p:nvSpPr>
        <p:spPr>
          <a:xfrm>
            <a:off x="636524" y="1651854"/>
            <a:ext cx="5008378" cy="3929177"/>
          </a:xfrm>
        </p:spPr>
        <p:txBody>
          <a:bodyPr lIns="91440" tIns="45720" rIns="91440" bIns="45720" anchor="t">
            <a:normAutofit/>
          </a:bodyPr>
          <a:lstStyle/>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Aquatics</a:t>
            </a:r>
          </a:p>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Drop-In Fitness Classes</a:t>
            </a:r>
          </a:p>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Personal Training</a:t>
            </a:r>
          </a:p>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Outdoor Education &amp; Adventure Trips</a:t>
            </a:r>
          </a:p>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Esports</a:t>
            </a:r>
          </a:p>
        </p:txBody>
      </p:sp>
      <p:sp>
        <p:nvSpPr>
          <p:cNvPr id="9" name="Text Placeholder 2"/>
          <p:cNvSpPr txBox="1">
            <a:spLocks/>
          </p:cNvSpPr>
          <p:nvPr/>
        </p:nvSpPr>
        <p:spPr>
          <a:xfrm>
            <a:off x="6293136" y="1778854"/>
            <a:ext cx="4871358" cy="3783140"/>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spcAft>
                <a:spcPts val="600"/>
              </a:spcAft>
              <a:buFont typeface="Arial"/>
              <a:buNone/>
              <a:defRPr sz="2800" b="0" i="0" kern="1200">
                <a:solidFill>
                  <a:srgbClr val="3E3D3C"/>
                </a:solidFill>
                <a:latin typeface="Sherman Sans Book" charset="0"/>
                <a:ea typeface="Sherman Sans Book" charset="0"/>
                <a:cs typeface="Sherman Sans Book" charset="0"/>
              </a:defRPr>
            </a:lvl1pPr>
            <a:lvl2pPr marL="685800" indent="-228600" algn="l" defTabSz="914400" rtl="0" eaLnBrk="1" latinLnBrk="0" hangingPunct="1">
              <a:lnSpc>
                <a:spcPct val="90000"/>
              </a:lnSpc>
              <a:spcBef>
                <a:spcPts val="500"/>
              </a:spcBef>
              <a:buSzPct val="60000"/>
              <a:buFont typeface="Arial"/>
              <a:buChar char="•"/>
              <a:defRPr sz="2400" b="0" i="0" kern="1200">
                <a:solidFill>
                  <a:srgbClr val="3E3D3C"/>
                </a:solidFill>
                <a:latin typeface="Sherman Sans Book" charset="0"/>
                <a:ea typeface="Sherman Sans Book" charset="0"/>
                <a:cs typeface="Sherman Sans Book" charset="0"/>
              </a:defRPr>
            </a:lvl2pPr>
            <a:lvl3pPr marL="1143000" indent="-228600" algn="l" defTabSz="914400" rtl="0" eaLnBrk="1" latinLnBrk="0" hangingPunct="1">
              <a:lnSpc>
                <a:spcPct val="90000"/>
              </a:lnSpc>
              <a:spcBef>
                <a:spcPts val="500"/>
              </a:spcBef>
              <a:buSzPct val="60000"/>
              <a:buFont typeface="Arial"/>
              <a:buChar char="•"/>
              <a:defRPr sz="2000" b="0" i="0" kern="1200">
                <a:solidFill>
                  <a:srgbClr val="3E3D3C"/>
                </a:solidFill>
                <a:latin typeface="Sherman Sans Book" charset="0"/>
                <a:ea typeface="Sherman Sans Book" charset="0"/>
                <a:cs typeface="Sherman Sans Book" charset="0"/>
              </a:defRPr>
            </a:lvl3pPr>
            <a:lvl4pPr marL="1600200" indent="-228600" algn="l" defTabSz="914400" rtl="0" eaLnBrk="1" latinLnBrk="0" hangingPunct="1">
              <a:lnSpc>
                <a:spcPct val="90000"/>
              </a:lnSpc>
              <a:spcBef>
                <a:spcPts val="500"/>
              </a:spcBef>
              <a:buSzPct val="60000"/>
              <a:buFont typeface="Arial"/>
              <a:buChar char="•"/>
              <a:defRPr sz="1800" b="0" i="0" kern="1200">
                <a:solidFill>
                  <a:srgbClr val="3E3D3C"/>
                </a:solidFill>
                <a:latin typeface="Sherman Sans Book" charset="0"/>
                <a:ea typeface="Sherman Sans Book" charset="0"/>
                <a:cs typeface="Sherman Sans Book" charset="0"/>
              </a:defRPr>
            </a:lvl4pPr>
            <a:lvl5pPr marL="2057400" indent="-228600" algn="l" defTabSz="914400" rtl="0" eaLnBrk="1" latinLnBrk="0" hangingPunct="1">
              <a:lnSpc>
                <a:spcPct val="90000"/>
              </a:lnSpc>
              <a:spcBef>
                <a:spcPts val="500"/>
              </a:spcBef>
              <a:buSzPct val="60000"/>
              <a:buFont typeface="Arial"/>
              <a:buChar char="•"/>
              <a:defRPr sz="1800" b="0" i="0" kern="1200">
                <a:solidFill>
                  <a:srgbClr val="3E3D3C"/>
                </a:solidFill>
                <a:latin typeface="Sherman Sans Book" charset="0"/>
                <a:ea typeface="Sherman Sans Book" charset="0"/>
                <a:cs typeface="Sherman Sans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Intramural Sports</a:t>
            </a:r>
          </a:p>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Clubs Sports</a:t>
            </a:r>
          </a:p>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Tennity Ice Skating Pavilion</a:t>
            </a:r>
          </a:p>
          <a:p>
            <a:pPr marL="285750" indent="-285750">
              <a:lnSpc>
                <a:spcPct val="120000"/>
              </a:lnSpc>
              <a:spcBef>
                <a:spcPts val="600"/>
              </a:spcBef>
              <a:buFont typeface="Arial" panose="020B0604020202020204" pitchFamily="34" charset="0"/>
              <a:buChar char="•"/>
            </a:pPr>
            <a:r>
              <a:rPr lang="en-US" sz="2600" dirty="0">
                <a:latin typeface="Sherman Sans Book"/>
                <a:ea typeface="Sherman Sans Book" pitchFamily="50" charset="0"/>
              </a:rPr>
              <a:t>Recreation at Drumlins Country Club</a:t>
            </a:r>
          </a:p>
          <a:p>
            <a:pPr>
              <a:lnSpc>
                <a:spcPct val="120000"/>
              </a:lnSpc>
              <a:spcBef>
                <a:spcPts val="600"/>
              </a:spcBef>
            </a:pPr>
            <a:endParaRPr lang="en-US" sz="2600">
              <a:latin typeface="Sherman Sans Book" pitchFamily="50" charset="0"/>
              <a:ea typeface="Sherman Sans Book" pitchFamily="50" charset="0"/>
            </a:endParaRPr>
          </a:p>
        </p:txBody>
      </p:sp>
    </p:spTree>
    <p:extLst>
      <p:ext uri="{BB962C8B-B14F-4D97-AF65-F5344CB8AC3E}">
        <p14:creationId xmlns:p14="http://schemas.microsoft.com/office/powerpoint/2010/main" val="251096894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26</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General Wellness </a:t>
            </a:r>
            <a:endParaRPr lang="en-US"/>
          </a:p>
        </p:txBody>
      </p:sp>
      <p:sp>
        <p:nvSpPr>
          <p:cNvPr id="8" name="TextBox 7">
            <a:extLst>
              <a:ext uri="{FF2B5EF4-FFF2-40B4-BE49-F238E27FC236}">
                <a16:creationId xmlns:a16="http://schemas.microsoft.com/office/drawing/2014/main" id="{EAC4A754-5554-4C3C-ABF4-08584219A115}"/>
              </a:ext>
            </a:extLst>
          </p:cNvPr>
          <p:cNvSpPr txBox="1"/>
          <p:nvPr/>
        </p:nvSpPr>
        <p:spPr>
          <a:xfrm>
            <a:off x="415058" y="1269834"/>
            <a:ext cx="555410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3E3D3C"/>
                </a:solidFill>
                <a:latin typeface="Sherman Sans"/>
              </a:rPr>
              <a:t>Fitness Equipment (four floors)</a:t>
            </a:r>
          </a:p>
          <a:p>
            <a:pPr algn="ctr"/>
            <a:r>
              <a:rPr lang="en-US" sz="2300" dirty="0">
                <a:solidFill>
                  <a:srgbClr val="3E3D3C"/>
                </a:solidFill>
                <a:latin typeface="Sherman Sans"/>
              </a:rPr>
              <a:t>Open Monday-Sunday (Fall Hours TBD)</a:t>
            </a:r>
          </a:p>
          <a:p>
            <a:pPr algn="ctr"/>
            <a:endParaRPr lang="en-US" sz="2300" dirty="0">
              <a:solidFill>
                <a:srgbClr val="3E3D3C"/>
              </a:solidFill>
              <a:latin typeface="Sherman Sans"/>
            </a:endParaRPr>
          </a:p>
          <a:p>
            <a:pPr marL="342900" indent="-342900">
              <a:buFont typeface="Arial"/>
              <a:buChar char="•"/>
            </a:pPr>
            <a:r>
              <a:rPr lang="en-US" sz="2600" dirty="0">
                <a:solidFill>
                  <a:srgbClr val="3E3D3C"/>
                </a:solidFill>
                <a:latin typeface="Sherman Sans"/>
              </a:rPr>
              <a:t>Strength Training </a:t>
            </a:r>
            <a:r>
              <a:rPr lang="en-US" sz="2600" dirty="0">
                <a:solidFill>
                  <a:srgbClr val="3E3D3C"/>
                </a:solidFill>
                <a:latin typeface="Sherman Sans"/>
                <a:sym typeface="Wingdings"/>
              </a:rPr>
              <a:t></a:t>
            </a:r>
            <a:r>
              <a:rPr lang="en-US" sz="2600" dirty="0">
                <a:solidFill>
                  <a:srgbClr val="3E3D3C"/>
                </a:solidFill>
                <a:latin typeface="Sherman Sans"/>
              </a:rPr>
              <a:t> Isolation machines, compound lifting equipment, free weights </a:t>
            </a:r>
          </a:p>
          <a:p>
            <a:pPr marL="342900" indent="-342900">
              <a:buFont typeface="Arial"/>
              <a:buChar char="•"/>
            </a:pPr>
            <a:r>
              <a:rPr lang="en-US" sz="2600" dirty="0">
                <a:solidFill>
                  <a:srgbClr val="3E3D3C"/>
                </a:solidFill>
                <a:latin typeface="Sherman Sans"/>
              </a:rPr>
              <a:t>Cardio Equipment </a:t>
            </a:r>
            <a:r>
              <a:rPr lang="en-US" sz="2600" dirty="0">
                <a:solidFill>
                  <a:srgbClr val="3E3D3C"/>
                </a:solidFill>
                <a:latin typeface="Sherman Sans"/>
                <a:sym typeface="Wingdings"/>
              </a:rPr>
              <a:t></a:t>
            </a:r>
            <a:r>
              <a:rPr lang="en-US" sz="2600" dirty="0">
                <a:solidFill>
                  <a:srgbClr val="3E3D3C"/>
                </a:solidFill>
                <a:latin typeface="Sherman Sans"/>
              </a:rPr>
              <a:t> Treadmills, bikes, ellipticals </a:t>
            </a:r>
          </a:p>
          <a:p>
            <a:pPr marL="342900" indent="-342900">
              <a:buFont typeface="Arial"/>
              <a:buChar char="•"/>
            </a:pPr>
            <a:r>
              <a:rPr lang="en-US" sz="2600" dirty="0">
                <a:solidFill>
                  <a:srgbClr val="3E3D3C"/>
                </a:solidFill>
                <a:latin typeface="Sherman Sans"/>
              </a:rPr>
              <a:t>Functional Training  </a:t>
            </a:r>
            <a:r>
              <a:rPr lang="en-US" sz="2600" dirty="0">
                <a:solidFill>
                  <a:srgbClr val="3E3D3C"/>
                </a:solidFill>
                <a:latin typeface="Sherman Sans"/>
                <a:sym typeface="Wingdings"/>
              </a:rPr>
              <a:t></a:t>
            </a:r>
            <a:r>
              <a:rPr lang="en-US" sz="2600" dirty="0">
                <a:solidFill>
                  <a:srgbClr val="3E3D3C"/>
                </a:solidFill>
                <a:latin typeface="Sherman Sans"/>
              </a:rPr>
              <a:t> Tires, sleds, plyometric boxes </a:t>
            </a:r>
            <a:endParaRPr lang="en-US" sz="2600">
              <a:solidFill>
                <a:srgbClr val="3E3D3C"/>
              </a:solidFill>
              <a:latin typeface="Sherman Sans"/>
              <a:cs typeface="Calibri"/>
            </a:endParaRPr>
          </a:p>
        </p:txBody>
      </p:sp>
      <p:sp>
        <p:nvSpPr>
          <p:cNvPr id="9" name="TextBox 8">
            <a:extLst>
              <a:ext uri="{FF2B5EF4-FFF2-40B4-BE49-F238E27FC236}">
                <a16:creationId xmlns:a16="http://schemas.microsoft.com/office/drawing/2014/main" id="{284D9E22-7750-41DF-BDF4-79B891CE9522}"/>
              </a:ext>
            </a:extLst>
          </p:cNvPr>
          <p:cNvSpPr txBox="1"/>
          <p:nvPr/>
        </p:nvSpPr>
        <p:spPr>
          <a:xfrm>
            <a:off x="6402201" y="1269834"/>
            <a:ext cx="5554105" cy="45238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3E3D3C"/>
                </a:solidFill>
                <a:latin typeface="Sherman Sans"/>
              </a:rPr>
              <a:t>Additional Areas</a:t>
            </a:r>
            <a:endParaRPr lang="en-US" sz="3200" dirty="0">
              <a:solidFill>
                <a:srgbClr val="3E3D3C"/>
              </a:solidFill>
              <a:latin typeface="Sherman Sans"/>
              <a:cs typeface="Calibri" panose="020F0502020204030204"/>
            </a:endParaRPr>
          </a:p>
          <a:p>
            <a:pPr algn="ctr"/>
            <a:endParaRPr lang="en-US" sz="2600" dirty="0">
              <a:solidFill>
                <a:srgbClr val="3E3D3C"/>
              </a:solidFill>
              <a:latin typeface="Sherman Sans"/>
            </a:endParaRPr>
          </a:p>
          <a:p>
            <a:pPr marL="342900" indent="-342900">
              <a:lnSpc>
                <a:spcPct val="150000"/>
              </a:lnSpc>
              <a:buFont typeface="Arial"/>
              <a:buChar char="•"/>
            </a:pPr>
            <a:r>
              <a:rPr lang="en-US" sz="2600" dirty="0">
                <a:solidFill>
                  <a:srgbClr val="3E3D3C"/>
                </a:solidFill>
                <a:latin typeface="Sherman Sans"/>
              </a:rPr>
              <a:t>Indoor Walking Track </a:t>
            </a:r>
            <a:endParaRPr lang="en-US" sz="2600">
              <a:solidFill>
                <a:srgbClr val="3E3D3C"/>
              </a:solidFill>
              <a:latin typeface="Sherman Sans"/>
              <a:cs typeface="Calibri" panose="020F0502020204030204"/>
            </a:endParaRPr>
          </a:p>
          <a:p>
            <a:pPr marL="342900" indent="-342900">
              <a:lnSpc>
                <a:spcPct val="150000"/>
              </a:lnSpc>
              <a:buFont typeface="Arial"/>
              <a:buChar char="•"/>
            </a:pPr>
            <a:r>
              <a:rPr lang="en-US" sz="2600" dirty="0">
                <a:solidFill>
                  <a:srgbClr val="3E3D3C"/>
                </a:solidFill>
                <a:latin typeface="Sherman Sans"/>
              </a:rPr>
              <a:t>Basketball Courts </a:t>
            </a:r>
            <a:endParaRPr lang="en-US" sz="2600">
              <a:solidFill>
                <a:srgbClr val="3E3D3C"/>
              </a:solidFill>
              <a:latin typeface="Sherman Sans"/>
              <a:cs typeface="Calibri"/>
            </a:endParaRPr>
          </a:p>
          <a:p>
            <a:pPr marL="342900" indent="-342900">
              <a:lnSpc>
                <a:spcPct val="150000"/>
              </a:lnSpc>
              <a:buFont typeface="Arial"/>
              <a:buChar char="•"/>
            </a:pPr>
            <a:r>
              <a:rPr lang="en-US" sz="2600" dirty="0">
                <a:solidFill>
                  <a:srgbClr val="3E3D3C"/>
                </a:solidFill>
                <a:latin typeface="Sherman Sans"/>
              </a:rPr>
              <a:t>Locker Room Facilities</a:t>
            </a:r>
            <a:endParaRPr lang="en-US" sz="2600">
              <a:solidFill>
                <a:srgbClr val="3E3D3C"/>
              </a:solidFill>
              <a:latin typeface="Sherman Sans"/>
              <a:cs typeface="Calibri"/>
            </a:endParaRPr>
          </a:p>
          <a:p>
            <a:pPr marL="342900" indent="-342900">
              <a:lnSpc>
                <a:spcPct val="150000"/>
              </a:lnSpc>
              <a:buFont typeface="Arial"/>
              <a:buChar char="•"/>
            </a:pPr>
            <a:r>
              <a:rPr lang="en-US" sz="2600" dirty="0">
                <a:solidFill>
                  <a:srgbClr val="3E3D3C"/>
                </a:solidFill>
                <a:latin typeface="Sherman Sans"/>
              </a:rPr>
              <a:t>Multi-Activity Sport Court </a:t>
            </a:r>
            <a:endParaRPr lang="en-US" sz="2600">
              <a:solidFill>
                <a:srgbClr val="3E3D3C"/>
              </a:solidFill>
              <a:latin typeface="Sherman Sans"/>
              <a:cs typeface="Calibri"/>
            </a:endParaRPr>
          </a:p>
          <a:p>
            <a:pPr marL="342900" indent="-342900">
              <a:lnSpc>
                <a:spcPct val="150000"/>
              </a:lnSpc>
              <a:buFont typeface="Arial"/>
              <a:buChar char="•"/>
            </a:pPr>
            <a:r>
              <a:rPr lang="en-US" sz="2600" dirty="0">
                <a:solidFill>
                  <a:srgbClr val="3E3D3C"/>
                </a:solidFill>
                <a:latin typeface="Sherman Sans"/>
              </a:rPr>
              <a:t>Esports Gaming Room </a:t>
            </a:r>
            <a:endParaRPr lang="en-US" sz="2600">
              <a:solidFill>
                <a:srgbClr val="3E3D3C"/>
              </a:solidFill>
              <a:latin typeface="Sherman Sans"/>
              <a:cs typeface="Calibri"/>
            </a:endParaRPr>
          </a:p>
          <a:p>
            <a:pPr marL="342900" indent="-342900">
              <a:lnSpc>
                <a:spcPct val="150000"/>
              </a:lnSpc>
              <a:buFont typeface="Arial"/>
              <a:buChar char="•"/>
            </a:pPr>
            <a:r>
              <a:rPr lang="en-US" sz="2600" dirty="0">
                <a:solidFill>
                  <a:srgbClr val="3E3D3C"/>
                </a:solidFill>
                <a:latin typeface="Sherman Sans"/>
              </a:rPr>
              <a:t>Climbing Wall </a:t>
            </a:r>
            <a:endParaRPr lang="en-US" sz="2600">
              <a:solidFill>
                <a:srgbClr val="3E3D3C"/>
              </a:solidFill>
              <a:latin typeface="Sherman Sans"/>
              <a:cs typeface="Calibri"/>
            </a:endParaRPr>
          </a:p>
        </p:txBody>
      </p:sp>
    </p:spTree>
    <p:extLst>
      <p:ext uri="{BB962C8B-B14F-4D97-AF65-F5344CB8AC3E}">
        <p14:creationId xmlns:p14="http://schemas.microsoft.com/office/powerpoint/2010/main" val="42254657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27</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Aquatics </a:t>
            </a:r>
          </a:p>
        </p:txBody>
      </p:sp>
      <p:sp>
        <p:nvSpPr>
          <p:cNvPr id="5" name="TextBox 4">
            <a:extLst>
              <a:ext uri="{FF2B5EF4-FFF2-40B4-BE49-F238E27FC236}">
                <a16:creationId xmlns:a16="http://schemas.microsoft.com/office/drawing/2014/main" id="{B99348AD-3021-47C4-80A5-F638E396F56B}"/>
              </a:ext>
            </a:extLst>
          </p:cNvPr>
          <p:cNvSpPr txBox="1"/>
          <p:nvPr/>
        </p:nvSpPr>
        <p:spPr>
          <a:xfrm>
            <a:off x="322696" y="1100365"/>
            <a:ext cx="11549495"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3E3D3C"/>
                </a:solidFill>
                <a:latin typeface="Sherman Sans"/>
                <a:ea typeface="+mn-lt"/>
                <a:cs typeface="+mn-lt"/>
              </a:rPr>
              <a:t>Recreation/Lap Pool: Open Monday-Sunday (Fall Hours TBD) </a:t>
            </a:r>
            <a:endParaRPr lang="en-US" sz="3200">
              <a:solidFill>
                <a:srgbClr val="3E3D3C"/>
              </a:solidFill>
              <a:latin typeface="Sherman Sans"/>
              <a:cs typeface="Calibri"/>
            </a:endParaRPr>
          </a:p>
          <a:p>
            <a:pPr algn="ctr"/>
            <a:r>
              <a:rPr lang="en-US" sz="3200" dirty="0">
                <a:solidFill>
                  <a:srgbClr val="3E3D3C"/>
                </a:solidFill>
                <a:latin typeface="Sherman Sans"/>
                <a:ea typeface="+mn-lt"/>
                <a:cs typeface="+mn-lt"/>
              </a:rPr>
              <a:t>Prettyman Spa Pool: Open Monday-Sunday (Fall Hours TBD)</a:t>
            </a:r>
            <a:r>
              <a:rPr lang="en-US" sz="2600" dirty="0">
                <a:solidFill>
                  <a:srgbClr val="3E3D3C"/>
                </a:solidFill>
                <a:latin typeface="Sherman Sans"/>
                <a:ea typeface="+mn-lt"/>
                <a:cs typeface="+mn-lt"/>
              </a:rPr>
              <a:t> </a:t>
            </a:r>
            <a:endParaRPr lang="en-US">
              <a:solidFill>
                <a:srgbClr val="3E3D3C"/>
              </a:solidFill>
              <a:latin typeface="Sherman Sans"/>
              <a:cs typeface="Calibri" panose="020F0502020204030204"/>
            </a:endParaRPr>
          </a:p>
          <a:p>
            <a:pPr marL="457200" indent="-457200">
              <a:buFont typeface="Arial"/>
              <a:buChar char="•"/>
            </a:pPr>
            <a:endParaRPr lang="en-US" sz="2600" dirty="0">
              <a:solidFill>
                <a:srgbClr val="3E3D3C"/>
              </a:solidFill>
              <a:latin typeface="Sherman Sans"/>
              <a:cs typeface="Calibri"/>
            </a:endParaRPr>
          </a:p>
          <a:p>
            <a:r>
              <a:rPr lang="en-US" sz="2300" dirty="0">
                <a:solidFill>
                  <a:srgbClr val="3E3D3C"/>
                </a:solidFill>
                <a:latin typeface="Sherman Sans"/>
                <a:ea typeface="+mn-lt"/>
                <a:cs typeface="+mn-lt"/>
              </a:rPr>
              <a:t>Swim Lessons: Designed to meet different skill levels</a:t>
            </a:r>
          </a:p>
          <a:p>
            <a:endParaRPr lang="en-US" sz="2300" dirty="0">
              <a:solidFill>
                <a:srgbClr val="3E3D3C"/>
              </a:solidFill>
              <a:latin typeface="Sherman Sans"/>
              <a:ea typeface="+mn-lt"/>
              <a:cs typeface="+mn-lt"/>
            </a:endParaRPr>
          </a:p>
          <a:p>
            <a:pPr marL="914400" lvl="1" indent="-457200">
              <a:buFont typeface="Arial"/>
              <a:buChar char="•"/>
            </a:pPr>
            <a:r>
              <a:rPr lang="en-US" sz="2300" dirty="0">
                <a:solidFill>
                  <a:srgbClr val="3E3D3C"/>
                </a:solidFill>
                <a:latin typeface="Sherman Sans"/>
                <a:ea typeface="+mn-lt"/>
                <a:cs typeface="+mn-lt"/>
              </a:rPr>
              <a:t>Group Swim Lessons</a:t>
            </a:r>
            <a:endParaRPr lang="en-US" sz="2300">
              <a:solidFill>
                <a:srgbClr val="3E3D3C"/>
              </a:solidFill>
              <a:latin typeface="Sherman Sans"/>
              <a:cs typeface="Calibri" panose="020F0502020204030204"/>
            </a:endParaRPr>
          </a:p>
          <a:p>
            <a:pPr marL="1371600" lvl="2" indent="-457200">
              <a:buFont typeface="Arial"/>
              <a:buChar char="•"/>
            </a:pPr>
            <a:r>
              <a:rPr lang="en-US" sz="2300" dirty="0">
                <a:solidFill>
                  <a:srgbClr val="3E3D3C"/>
                </a:solidFill>
                <a:latin typeface="Sherman Sans"/>
                <a:ea typeface="+mn-lt"/>
                <a:cs typeface="+mn-lt"/>
              </a:rPr>
              <a:t>Available levels: Beginner and Intermediate</a:t>
            </a:r>
          </a:p>
          <a:p>
            <a:pPr marL="1371600" lvl="2" indent="-457200">
              <a:buFont typeface="Arial"/>
              <a:buChar char="•"/>
            </a:pPr>
            <a:r>
              <a:rPr lang="en-US" sz="2300" dirty="0">
                <a:solidFill>
                  <a:srgbClr val="3E3D3C"/>
                </a:solidFill>
                <a:latin typeface="Sherman Sans"/>
                <a:ea typeface="+mn-lt"/>
                <a:cs typeface="+mn-lt"/>
              </a:rPr>
              <a:t>SU/ESF student and non-student pricing</a:t>
            </a:r>
            <a:endParaRPr lang="en-US" sz="2300">
              <a:solidFill>
                <a:srgbClr val="3E3D3C"/>
              </a:solidFill>
              <a:latin typeface="Sherman Sans"/>
              <a:cs typeface="Calibri" panose="020F0502020204030204"/>
            </a:endParaRPr>
          </a:p>
          <a:p>
            <a:pPr marL="457200" indent="-457200">
              <a:buFont typeface="Arial"/>
              <a:buChar char="•"/>
            </a:pPr>
            <a:endParaRPr lang="en-US" sz="2300" dirty="0">
              <a:solidFill>
                <a:srgbClr val="3E3D3C"/>
              </a:solidFill>
              <a:latin typeface="Sherman Sans"/>
              <a:cs typeface="Calibri"/>
            </a:endParaRPr>
          </a:p>
          <a:p>
            <a:pPr marL="914400" lvl="1" indent="-457200">
              <a:buFont typeface="Arial"/>
              <a:buChar char="•"/>
            </a:pPr>
            <a:r>
              <a:rPr lang="en-US" sz="2300" dirty="0">
                <a:solidFill>
                  <a:srgbClr val="3E3D3C"/>
                </a:solidFill>
                <a:latin typeface="Sherman Sans"/>
                <a:ea typeface="+mn-lt"/>
                <a:cs typeface="+mn-lt"/>
              </a:rPr>
              <a:t>Private Swim Lessons</a:t>
            </a:r>
          </a:p>
          <a:p>
            <a:pPr marL="1371600" lvl="2" indent="-457200">
              <a:buFont typeface="Arial"/>
              <a:buChar char="•"/>
            </a:pPr>
            <a:r>
              <a:rPr lang="en-US" sz="2300" dirty="0">
                <a:solidFill>
                  <a:srgbClr val="3E3D3C"/>
                </a:solidFill>
                <a:latin typeface="Sherman Sans"/>
                <a:ea typeface="+mn-lt"/>
                <a:cs typeface="+mn-lt"/>
              </a:rPr>
              <a:t>Available for all levels</a:t>
            </a:r>
          </a:p>
          <a:p>
            <a:pPr marL="1371600" lvl="2" indent="-457200">
              <a:buFont typeface="Arial"/>
              <a:buChar char="•"/>
            </a:pPr>
            <a:r>
              <a:rPr lang="en-US" sz="2300" dirty="0">
                <a:solidFill>
                  <a:srgbClr val="3E3D3C"/>
                </a:solidFill>
                <a:latin typeface="Sherman Sans"/>
                <a:ea typeface="+mn-lt"/>
                <a:cs typeface="+mn-lt"/>
              </a:rPr>
              <a:t>SU/ESF student and non-student pricing</a:t>
            </a:r>
            <a:endParaRPr lang="en-US" sz="2300">
              <a:solidFill>
                <a:srgbClr val="3E3D3C"/>
              </a:solidFill>
              <a:latin typeface="Sherman Sans"/>
              <a:cs typeface="Calibri" panose="020F0502020204030204"/>
            </a:endParaRPr>
          </a:p>
        </p:txBody>
      </p:sp>
    </p:spTree>
    <p:extLst>
      <p:ext uri="{BB962C8B-B14F-4D97-AF65-F5344CB8AC3E}">
        <p14:creationId xmlns:p14="http://schemas.microsoft.com/office/powerpoint/2010/main" val="238891078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28</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Drop-In Fitness Classes </a:t>
            </a:r>
            <a:endParaRPr lang="en-US"/>
          </a:p>
        </p:txBody>
      </p:sp>
      <p:sp>
        <p:nvSpPr>
          <p:cNvPr id="8" name="TextBox 7">
            <a:extLst>
              <a:ext uri="{FF2B5EF4-FFF2-40B4-BE49-F238E27FC236}">
                <a16:creationId xmlns:a16="http://schemas.microsoft.com/office/drawing/2014/main" id="{EAC4A754-5554-4C3C-ABF4-08584219A115}"/>
              </a:ext>
            </a:extLst>
          </p:cNvPr>
          <p:cNvSpPr txBox="1"/>
          <p:nvPr/>
        </p:nvSpPr>
        <p:spPr>
          <a:xfrm>
            <a:off x="134669" y="1033977"/>
            <a:ext cx="11930494"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dirty="0">
                <a:solidFill>
                  <a:srgbClr val="3E3D3C"/>
                </a:solidFill>
                <a:latin typeface="Sherman Sans"/>
                <a:ea typeface="+mn-lt"/>
                <a:cs typeface="+mn-lt"/>
              </a:rPr>
              <a:t>Cycle </a:t>
            </a:r>
            <a:r>
              <a:rPr lang="en-US" sz="2300" dirty="0">
                <a:solidFill>
                  <a:srgbClr val="3E3D3C"/>
                </a:solidFill>
                <a:latin typeface="Sherman Sans"/>
                <a:ea typeface="+mn-lt"/>
                <a:cs typeface="+mn-lt"/>
              </a:rPr>
              <a:t>- Low impact workout completed on an indoor stationary exercise bike </a:t>
            </a:r>
          </a:p>
          <a:p>
            <a:r>
              <a:rPr lang="en-US" sz="2300" dirty="0">
                <a:solidFill>
                  <a:srgbClr val="3E3D3C"/>
                </a:solidFill>
                <a:latin typeface="Sherman Sans"/>
                <a:ea typeface="+mn-lt"/>
                <a:cs typeface="+mn-lt"/>
              </a:rPr>
              <a:t>       </a:t>
            </a:r>
            <a:r>
              <a:rPr lang="en-US" sz="2300" i="1" dirty="0">
                <a:solidFill>
                  <a:srgbClr val="3E3D3C"/>
                </a:solidFill>
                <a:latin typeface="Sherman Sans"/>
                <a:ea typeface="+mn-lt"/>
                <a:cs typeface="+mn-lt"/>
              </a:rPr>
              <a:t>Class Options:</a:t>
            </a:r>
            <a:r>
              <a:rPr lang="en-US" sz="2300" dirty="0">
                <a:solidFill>
                  <a:srgbClr val="3E3D3C"/>
                </a:solidFill>
                <a:latin typeface="Sherman Sans"/>
                <a:ea typeface="+mn-lt"/>
                <a:cs typeface="+mn-lt"/>
              </a:rPr>
              <a:t> Cycle Intervals, Cycle Cardio &amp; Tone </a:t>
            </a:r>
            <a:endParaRPr lang="en-US" sz="2300">
              <a:solidFill>
                <a:srgbClr val="3E3D3C"/>
              </a:solidFill>
              <a:latin typeface="Sherman Sans"/>
              <a:cs typeface="Calibri"/>
            </a:endParaRPr>
          </a:p>
          <a:p>
            <a:endParaRPr lang="en-US" sz="2300" dirty="0">
              <a:solidFill>
                <a:srgbClr val="3E3D3C"/>
              </a:solidFill>
              <a:latin typeface="Sherman Sans"/>
              <a:ea typeface="+mn-lt"/>
              <a:cs typeface="+mn-lt"/>
            </a:endParaRPr>
          </a:p>
          <a:p>
            <a:r>
              <a:rPr lang="en-US" sz="2300" b="1" dirty="0">
                <a:solidFill>
                  <a:srgbClr val="3E3D3C"/>
                </a:solidFill>
                <a:latin typeface="Sherman Sans"/>
                <a:ea typeface="+mn-lt"/>
                <a:cs typeface="+mn-lt"/>
              </a:rPr>
              <a:t>Aquatics</a:t>
            </a:r>
            <a:r>
              <a:rPr lang="en-US" sz="2300" dirty="0">
                <a:solidFill>
                  <a:srgbClr val="3E3D3C"/>
                </a:solidFill>
                <a:latin typeface="Sherman Sans"/>
                <a:ea typeface="+mn-lt"/>
                <a:cs typeface="+mn-lt"/>
              </a:rPr>
              <a:t> - Full body, low impact workouts held in the Barnes Center at The Arch pool</a:t>
            </a:r>
            <a:endParaRPr lang="en-US" sz="2300" dirty="0">
              <a:solidFill>
                <a:srgbClr val="3E3D3C"/>
              </a:solidFill>
              <a:latin typeface="Sherman Sans"/>
              <a:cs typeface="Calibri"/>
            </a:endParaRPr>
          </a:p>
          <a:p>
            <a:r>
              <a:rPr lang="en-US" sz="2300" dirty="0">
                <a:solidFill>
                  <a:srgbClr val="3E3D3C"/>
                </a:solidFill>
                <a:latin typeface="Sherman Sans"/>
                <a:ea typeface="+mn-lt"/>
                <a:cs typeface="+mn-lt"/>
              </a:rPr>
              <a:t>      </a:t>
            </a:r>
            <a:r>
              <a:rPr lang="en-US" sz="2300" i="1" dirty="0">
                <a:solidFill>
                  <a:srgbClr val="3E3D3C"/>
                </a:solidFill>
                <a:latin typeface="Sherman Sans"/>
                <a:ea typeface="+mn-lt"/>
                <a:cs typeface="+mn-lt"/>
              </a:rPr>
              <a:t>Class Options:</a:t>
            </a:r>
            <a:r>
              <a:rPr lang="en-US" sz="2300" dirty="0">
                <a:solidFill>
                  <a:srgbClr val="3E3D3C"/>
                </a:solidFill>
                <a:latin typeface="Sherman Sans"/>
                <a:ea typeface="+mn-lt"/>
                <a:cs typeface="+mn-lt"/>
              </a:rPr>
              <a:t> Shallow Water, Deep Water, Aqua Zumba </a:t>
            </a:r>
            <a:endParaRPr lang="en-US" sz="2300">
              <a:solidFill>
                <a:srgbClr val="3E3D3C"/>
              </a:solidFill>
              <a:latin typeface="Sherman Sans"/>
              <a:cs typeface="Calibri"/>
            </a:endParaRPr>
          </a:p>
          <a:p>
            <a:endParaRPr lang="en-US" sz="2300" dirty="0">
              <a:solidFill>
                <a:srgbClr val="3E3D3C"/>
              </a:solidFill>
              <a:latin typeface="Sherman Sans"/>
              <a:ea typeface="+mn-lt"/>
              <a:cs typeface="+mn-lt"/>
            </a:endParaRPr>
          </a:p>
          <a:p>
            <a:r>
              <a:rPr lang="en-US" sz="2300" b="1" dirty="0">
                <a:solidFill>
                  <a:srgbClr val="3E3D3C"/>
                </a:solidFill>
                <a:latin typeface="Sherman Sans"/>
                <a:ea typeface="+mn-lt"/>
                <a:cs typeface="+mn-lt"/>
              </a:rPr>
              <a:t>Aerobics </a:t>
            </a:r>
            <a:r>
              <a:rPr lang="en-US" sz="2300" dirty="0">
                <a:solidFill>
                  <a:srgbClr val="3E3D3C"/>
                </a:solidFill>
                <a:latin typeface="Sherman Sans"/>
                <a:ea typeface="+mn-lt"/>
                <a:cs typeface="+mn-lt"/>
              </a:rPr>
              <a:t>- Full body, high to low intensity workout designed to improve cardiovascular function</a:t>
            </a:r>
          </a:p>
          <a:p>
            <a:r>
              <a:rPr lang="en-US" sz="2300" dirty="0">
                <a:solidFill>
                  <a:srgbClr val="3E3D3C"/>
                </a:solidFill>
                <a:latin typeface="Sherman Sans"/>
                <a:ea typeface="+mn-lt"/>
                <a:cs typeface="+mn-lt"/>
              </a:rPr>
              <a:t>     </a:t>
            </a:r>
            <a:r>
              <a:rPr lang="en-US" sz="2300" i="1" dirty="0">
                <a:solidFill>
                  <a:srgbClr val="3E3D3C"/>
                </a:solidFill>
                <a:latin typeface="Sherman Sans"/>
                <a:ea typeface="+mn-lt"/>
                <a:cs typeface="+mn-lt"/>
              </a:rPr>
              <a:t>Class Options:</a:t>
            </a:r>
            <a:r>
              <a:rPr lang="en-US" sz="2300" dirty="0">
                <a:solidFill>
                  <a:srgbClr val="3E3D3C"/>
                </a:solidFill>
                <a:latin typeface="Sherman Sans"/>
                <a:ea typeface="+mn-lt"/>
                <a:cs typeface="+mn-lt"/>
              </a:rPr>
              <a:t> Zumba</a:t>
            </a:r>
            <a:endParaRPr lang="en-US" sz="2300">
              <a:solidFill>
                <a:srgbClr val="3E3D3C"/>
              </a:solidFill>
              <a:latin typeface="Sherman Sans"/>
              <a:ea typeface="+mn-lt"/>
              <a:cs typeface="+mn-lt"/>
            </a:endParaRPr>
          </a:p>
          <a:p>
            <a:endParaRPr lang="en-US" sz="2300" dirty="0">
              <a:solidFill>
                <a:srgbClr val="3E3D3C"/>
              </a:solidFill>
              <a:latin typeface="Sherman Sans"/>
              <a:cs typeface="Calibri" panose="020F0502020204030204"/>
            </a:endParaRPr>
          </a:p>
          <a:p>
            <a:r>
              <a:rPr lang="en-US" sz="2300" b="1" dirty="0">
                <a:solidFill>
                  <a:srgbClr val="3E3D3C"/>
                </a:solidFill>
                <a:latin typeface="Sherman Sans"/>
                <a:ea typeface="+mn-lt"/>
                <a:cs typeface="+mn-lt"/>
              </a:rPr>
              <a:t>X Training </a:t>
            </a:r>
            <a:r>
              <a:rPr lang="en-US" sz="2300" dirty="0">
                <a:solidFill>
                  <a:srgbClr val="3E3D3C"/>
                </a:solidFill>
                <a:latin typeface="Sherman Sans"/>
                <a:ea typeface="+mn-lt"/>
                <a:cs typeface="+mn-lt"/>
              </a:rPr>
              <a:t>- A combination workout encompassing both strength training and cardio exercises</a:t>
            </a:r>
            <a:endParaRPr lang="en-US" sz="2300" dirty="0">
              <a:solidFill>
                <a:srgbClr val="3E3D3C"/>
              </a:solidFill>
              <a:latin typeface="Sherman Sans"/>
              <a:cs typeface="Calibri"/>
            </a:endParaRPr>
          </a:p>
          <a:p>
            <a:r>
              <a:rPr lang="en-US" sz="2300" dirty="0">
                <a:solidFill>
                  <a:srgbClr val="3E3D3C"/>
                </a:solidFill>
                <a:latin typeface="Sherman Sans"/>
                <a:ea typeface="+mn-lt"/>
                <a:cs typeface="+mn-lt"/>
              </a:rPr>
              <a:t>       </a:t>
            </a:r>
            <a:r>
              <a:rPr lang="en-US" sz="2300" i="1" dirty="0">
                <a:solidFill>
                  <a:srgbClr val="3E3D3C"/>
                </a:solidFill>
                <a:latin typeface="Sherman Sans"/>
                <a:ea typeface="+mn-lt"/>
                <a:cs typeface="+mn-lt"/>
              </a:rPr>
              <a:t>Class Options:</a:t>
            </a:r>
            <a:r>
              <a:rPr lang="en-US" sz="2300" dirty="0">
                <a:solidFill>
                  <a:srgbClr val="3E3D3C"/>
                </a:solidFill>
                <a:latin typeface="Sherman Sans"/>
                <a:ea typeface="+mn-lt"/>
                <a:cs typeface="+mn-lt"/>
              </a:rPr>
              <a:t>  Strength &amp; Tone, Full Body Sculpt, Bootcamp, Sweat in Small Spaces </a:t>
            </a:r>
            <a:endParaRPr lang="en-US" sz="2300">
              <a:solidFill>
                <a:srgbClr val="3E3D3C"/>
              </a:solidFill>
              <a:latin typeface="Sherman Sans"/>
              <a:cs typeface="Calibri"/>
            </a:endParaRPr>
          </a:p>
          <a:p>
            <a:endParaRPr lang="en-US" sz="2300" dirty="0">
              <a:solidFill>
                <a:srgbClr val="3E3D3C"/>
              </a:solidFill>
              <a:latin typeface="Sherman Sans"/>
              <a:ea typeface="+mn-lt"/>
              <a:cs typeface="+mn-lt"/>
            </a:endParaRPr>
          </a:p>
          <a:p>
            <a:r>
              <a:rPr lang="en-US" sz="2300" b="1" dirty="0">
                <a:solidFill>
                  <a:srgbClr val="3E3D3C"/>
                </a:solidFill>
                <a:latin typeface="Sherman Sans"/>
                <a:ea typeface="+mn-lt"/>
                <a:cs typeface="+mn-lt"/>
              </a:rPr>
              <a:t>Mind &amp; Body </a:t>
            </a:r>
            <a:r>
              <a:rPr lang="en-US" sz="2300" dirty="0">
                <a:solidFill>
                  <a:srgbClr val="3E3D3C"/>
                </a:solidFill>
                <a:latin typeface="Sherman Sans"/>
                <a:ea typeface="+mn-lt"/>
                <a:cs typeface="+mn-lt"/>
              </a:rPr>
              <a:t>- A workout combination of mindfulness, flexibility, balance, alignment, and control</a:t>
            </a:r>
            <a:endParaRPr lang="en-US" sz="2300" dirty="0">
              <a:solidFill>
                <a:srgbClr val="3E3D3C"/>
              </a:solidFill>
              <a:latin typeface="Sherman Sans"/>
              <a:cs typeface="Calibri"/>
            </a:endParaRPr>
          </a:p>
          <a:p>
            <a:r>
              <a:rPr lang="en-US" sz="2300" dirty="0">
                <a:solidFill>
                  <a:srgbClr val="3E3D3C"/>
                </a:solidFill>
                <a:latin typeface="Sherman Sans"/>
                <a:ea typeface="+mn-lt"/>
                <a:cs typeface="+mn-lt"/>
              </a:rPr>
              <a:t>       </a:t>
            </a:r>
            <a:r>
              <a:rPr lang="en-US" sz="2300" i="1" dirty="0">
                <a:solidFill>
                  <a:srgbClr val="3E3D3C"/>
                </a:solidFill>
                <a:latin typeface="Sherman Sans"/>
                <a:ea typeface="+mn-lt"/>
                <a:cs typeface="+mn-lt"/>
              </a:rPr>
              <a:t>Class Options:</a:t>
            </a:r>
            <a:r>
              <a:rPr lang="en-US" sz="2300" dirty="0">
                <a:solidFill>
                  <a:srgbClr val="3E3D3C"/>
                </a:solidFill>
                <a:latin typeface="Sherman Sans"/>
                <a:ea typeface="+mn-lt"/>
                <a:cs typeface="+mn-lt"/>
              </a:rPr>
              <a:t> Barre, Cleansing Yoga Flow, Yoga Flow, </a:t>
            </a:r>
            <a:r>
              <a:rPr lang="en-US" sz="2300" dirty="0" err="1">
                <a:solidFill>
                  <a:srgbClr val="3E3D3C"/>
                </a:solidFill>
                <a:latin typeface="Sherman Sans"/>
                <a:ea typeface="+mn-lt"/>
                <a:cs typeface="+mn-lt"/>
              </a:rPr>
              <a:t>Yoga’lates</a:t>
            </a:r>
            <a:r>
              <a:rPr lang="en-US" sz="2300" dirty="0">
                <a:solidFill>
                  <a:srgbClr val="3E3D3C"/>
                </a:solidFill>
                <a:latin typeface="Sherman Sans"/>
                <a:ea typeface="+mn-lt"/>
                <a:cs typeface="+mn-lt"/>
              </a:rPr>
              <a:t>, Strong &amp; Calm</a:t>
            </a:r>
            <a:endParaRPr lang="en-US" sz="2300">
              <a:solidFill>
                <a:srgbClr val="3E3D3C"/>
              </a:solidFill>
              <a:latin typeface="Sherman Sans"/>
              <a:cs typeface="Calibri"/>
            </a:endParaRPr>
          </a:p>
          <a:p>
            <a:endParaRPr lang="en-US" sz="2300" dirty="0">
              <a:solidFill>
                <a:srgbClr val="3E3D3C"/>
              </a:solidFill>
              <a:latin typeface="Sherman Sans"/>
              <a:cs typeface="Calibri"/>
            </a:endParaRPr>
          </a:p>
          <a:p>
            <a:endParaRPr lang="en-US" sz="2300" dirty="0">
              <a:solidFill>
                <a:srgbClr val="3E3D3C"/>
              </a:solidFill>
              <a:latin typeface="Sherman Sans"/>
              <a:cs typeface="Calibri"/>
            </a:endParaRPr>
          </a:p>
        </p:txBody>
      </p:sp>
    </p:spTree>
    <p:extLst>
      <p:ext uri="{BB962C8B-B14F-4D97-AF65-F5344CB8AC3E}">
        <p14:creationId xmlns:p14="http://schemas.microsoft.com/office/powerpoint/2010/main" val="420528903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29</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Personal Training</a:t>
            </a:r>
            <a:endParaRPr lang="en-US"/>
          </a:p>
        </p:txBody>
      </p:sp>
      <p:sp>
        <p:nvSpPr>
          <p:cNvPr id="8" name="TextBox 7">
            <a:extLst>
              <a:ext uri="{FF2B5EF4-FFF2-40B4-BE49-F238E27FC236}">
                <a16:creationId xmlns:a16="http://schemas.microsoft.com/office/drawing/2014/main" id="{EAC4A754-5554-4C3C-ABF4-08584219A115}"/>
              </a:ext>
            </a:extLst>
          </p:cNvPr>
          <p:cNvSpPr txBox="1"/>
          <p:nvPr/>
        </p:nvSpPr>
        <p:spPr>
          <a:xfrm>
            <a:off x="352383" y="1215406"/>
            <a:ext cx="11495066" cy="55245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solidFill>
                  <a:srgbClr val="3E3D3C"/>
                </a:solidFill>
                <a:latin typeface="Sherman Sans"/>
                <a:ea typeface="+mn-lt"/>
                <a:cs typeface="+mn-lt"/>
              </a:rPr>
              <a:t>One on One Training</a:t>
            </a:r>
            <a:endParaRPr lang="en-US" sz="2600" dirty="0">
              <a:solidFill>
                <a:srgbClr val="3E3D3C"/>
              </a:solidFill>
              <a:latin typeface="Sherman Sans"/>
              <a:ea typeface="+mn-lt"/>
              <a:cs typeface="+mn-lt"/>
            </a:endParaRPr>
          </a:p>
          <a:p>
            <a:pPr marL="342900" indent="-342900">
              <a:buFont typeface="Arial"/>
              <a:buChar char="•"/>
            </a:pPr>
            <a:r>
              <a:rPr lang="en-US" sz="2300" dirty="0">
                <a:solidFill>
                  <a:srgbClr val="3E3D3C"/>
                </a:solidFill>
                <a:latin typeface="Sherman Sans"/>
                <a:ea typeface="+mn-lt"/>
                <a:cs typeface="+mn-lt"/>
              </a:rPr>
              <a:t>Comprehensive fitness programs, tailored to your personal goals and schedule</a:t>
            </a:r>
          </a:p>
          <a:p>
            <a:pPr marL="342900" indent="-342900">
              <a:buFont typeface="Arial"/>
              <a:buChar char="•"/>
            </a:pPr>
            <a:r>
              <a:rPr lang="en-US" sz="2300" dirty="0">
                <a:solidFill>
                  <a:srgbClr val="3E3D3C"/>
                </a:solidFill>
                <a:latin typeface="Sherman Sans"/>
                <a:ea typeface="+mn-lt"/>
                <a:cs typeface="+mn-lt"/>
              </a:rPr>
              <a:t>Customizable, private workouts for any skill level, including in-depth education &amp; motivation</a:t>
            </a:r>
          </a:p>
          <a:p>
            <a:pPr marL="342900" indent="-342900">
              <a:buFont typeface="Arial"/>
              <a:buChar char="•"/>
            </a:pPr>
            <a:r>
              <a:rPr lang="en-US" sz="2300" dirty="0">
                <a:solidFill>
                  <a:srgbClr val="3E3D3C"/>
                </a:solidFill>
                <a:latin typeface="Sherman Sans"/>
                <a:cs typeface="Calibri"/>
              </a:rPr>
              <a:t>5, 8, 12 or 18 session packages available (SU/ESF student and non-student pricing)</a:t>
            </a:r>
          </a:p>
          <a:p>
            <a:endParaRPr lang="en-US" sz="2400" b="1" dirty="0">
              <a:solidFill>
                <a:srgbClr val="3E3D3C"/>
              </a:solidFill>
              <a:latin typeface="Sherman Sans"/>
              <a:cs typeface="Calibri"/>
            </a:endParaRPr>
          </a:p>
          <a:p>
            <a:r>
              <a:rPr lang="en-US" sz="2600" b="1" dirty="0" err="1">
                <a:solidFill>
                  <a:srgbClr val="3E3D3C"/>
                </a:solidFill>
                <a:latin typeface="Sherman Sans"/>
                <a:cs typeface="Calibri" panose="020F0502020204030204"/>
              </a:rPr>
              <a:t>Cuse</a:t>
            </a:r>
            <a:r>
              <a:rPr lang="en-US" sz="2600" b="1" dirty="0">
                <a:solidFill>
                  <a:srgbClr val="3E3D3C"/>
                </a:solidFill>
                <a:latin typeface="Sherman Sans"/>
                <a:cs typeface="Calibri" panose="020F0502020204030204"/>
              </a:rPr>
              <a:t> Fit Chat</a:t>
            </a:r>
            <a:endParaRPr lang="en-US" sz="2600" b="1" dirty="0">
              <a:solidFill>
                <a:srgbClr val="3E3D3C"/>
              </a:solidFill>
              <a:latin typeface="Sherman Sans"/>
              <a:ea typeface="+mn-lt"/>
              <a:cs typeface="+mn-lt"/>
            </a:endParaRPr>
          </a:p>
          <a:p>
            <a:pPr marL="342900" indent="-342900">
              <a:buFont typeface="Arial"/>
              <a:buChar char="•"/>
            </a:pPr>
            <a:r>
              <a:rPr lang="en-US" sz="2300" dirty="0">
                <a:solidFill>
                  <a:srgbClr val="3E3D3C"/>
                </a:solidFill>
                <a:latin typeface="Sherman Sans"/>
                <a:cs typeface="Calibri" panose="020F0502020204030204"/>
              </a:rPr>
              <a:t>One-on-one video meetings designed to explore your fitness goals and how to achieve them</a:t>
            </a:r>
            <a:endParaRPr lang="en-US" sz="2300" dirty="0">
              <a:solidFill>
                <a:srgbClr val="3E3D3C"/>
              </a:solidFill>
              <a:latin typeface="Sherman Sans"/>
              <a:ea typeface="+mn-lt"/>
              <a:cs typeface="+mn-lt"/>
            </a:endParaRPr>
          </a:p>
          <a:p>
            <a:pPr marL="342900" indent="-342900">
              <a:buFont typeface="Arial"/>
              <a:buChar char="•"/>
            </a:pPr>
            <a:r>
              <a:rPr lang="en-US" sz="2300" dirty="0">
                <a:solidFill>
                  <a:srgbClr val="3E3D3C"/>
                </a:solidFill>
                <a:latin typeface="Sherman Sans"/>
                <a:cs typeface="Calibri" panose="020F0502020204030204"/>
              </a:rPr>
              <a:t>Free to SU &amp; ESF students, faculty, and staff</a:t>
            </a:r>
            <a:endParaRPr lang="en-US" sz="2300" dirty="0">
              <a:solidFill>
                <a:srgbClr val="3E3D3C"/>
              </a:solidFill>
              <a:latin typeface="Sherman Sans"/>
              <a:ea typeface="+mn-lt"/>
              <a:cs typeface="+mn-lt"/>
            </a:endParaRPr>
          </a:p>
          <a:p>
            <a:endParaRPr lang="en-US" sz="2300" dirty="0">
              <a:solidFill>
                <a:srgbClr val="3E3D3C"/>
              </a:solidFill>
              <a:latin typeface="Sherman Sans"/>
              <a:ea typeface="+mn-lt"/>
              <a:cs typeface="+mn-lt"/>
            </a:endParaRPr>
          </a:p>
          <a:p>
            <a:r>
              <a:rPr lang="en-US" sz="2600" b="1" dirty="0">
                <a:solidFill>
                  <a:srgbClr val="3E3D3C"/>
                </a:solidFill>
                <a:latin typeface="Sherman Sans"/>
                <a:cs typeface="Calibri" panose="020F0502020204030204"/>
              </a:rPr>
              <a:t>Fitness Center Orientations </a:t>
            </a:r>
            <a:endParaRPr lang="en-US" sz="2600" b="1" dirty="0">
              <a:solidFill>
                <a:srgbClr val="3E3D3C"/>
              </a:solidFill>
              <a:latin typeface="Sherman Sans"/>
              <a:ea typeface="+mn-lt"/>
              <a:cs typeface="+mn-lt"/>
            </a:endParaRPr>
          </a:p>
          <a:p>
            <a:pPr marL="342900" indent="-342900">
              <a:buFont typeface="Arial"/>
              <a:buChar char="•"/>
            </a:pPr>
            <a:r>
              <a:rPr lang="en-US" sz="2300" dirty="0">
                <a:solidFill>
                  <a:srgbClr val="3E3D3C"/>
                </a:solidFill>
                <a:latin typeface="Sherman Sans"/>
                <a:cs typeface="Calibri" panose="020F0502020204030204"/>
              </a:rPr>
              <a:t>Meet with a Barnes Center at The Arch personal trainer, for a one-time meeting to provide </a:t>
            </a:r>
          </a:p>
          <a:p>
            <a:pPr marL="342900" indent="-342900">
              <a:buFont typeface="Arial"/>
              <a:buChar char="•"/>
            </a:pPr>
            <a:r>
              <a:rPr lang="en-US" sz="2300" dirty="0">
                <a:solidFill>
                  <a:srgbClr val="3E3D3C"/>
                </a:solidFill>
                <a:latin typeface="Sherman Sans"/>
                <a:cs typeface="Calibri" panose="020F0502020204030204"/>
              </a:rPr>
              <a:t>Entry-level hands-on introduction to basic fitness equipment</a:t>
            </a:r>
            <a:endParaRPr lang="en-US" dirty="0">
              <a:solidFill>
                <a:srgbClr val="3E3D3C"/>
              </a:solidFill>
              <a:latin typeface="Sherman Sans"/>
              <a:cs typeface="Calibri" panose="020F0502020204030204"/>
            </a:endParaRPr>
          </a:p>
          <a:p>
            <a:pPr marL="342900" indent="-342900">
              <a:buFont typeface="Arial"/>
              <a:buChar char="•"/>
            </a:pPr>
            <a:r>
              <a:rPr lang="en-US" sz="2300" dirty="0">
                <a:solidFill>
                  <a:srgbClr val="3E3D3C"/>
                </a:solidFill>
                <a:latin typeface="Sherman Sans"/>
                <a:cs typeface="Calibri" panose="020F0502020204030204"/>
              </a:rPr>
              <a:t>Free to SU &amp; ESF students, faculty, and staff</a:t>
            </a:r>
            <a:endParaRPr lang="en-US" dirty="0">
              <a:solidFill>
                <a:srgbClr val="3E3D3C"/>
              </a:solidFill>
              <a:latin typeface="Sherman Sans"/>
              <a:cs typeface="Calibri"/>
            </a:endParaRPr>
          </a:p>
          <a:p>
            <a:endParaRPr lang="en-US" dirty="0">
              <a:solidFill>
                <a:srgbClr val="3E3D3C"/>
              </a:solidFill>
              <a:latin typeface="Sherman Sans"/>
              <a:cs typeface="Calibri"/>
            </a:endParaRPr>
          </a:p>
          <a:p>
            <a:endParaRPr lang="en-US" sz="2600" dirty="0">
              <a:solidFill>
                <a:srgbClr val="3E3D3C"/>
              </a:solidFill>
              <a:latin typeface="Sherman Sans"/>
              <a:cs typeface="Calibri"/>
            </a:endParaRPr>
          </a:p>
        </p:txBody>
      </p:sp>
    </p:spTree>
    <p:extLst>
      <p:ext uri="{BB962C8B-B14F-4D97-AF65-F5344CB8AC3E}">
        <p14:creationId xmlns:p14="http://schemas.microsoft.com/office/powerpoint/2010/main" val="3937911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21C8C4-ABD0-3D4D-85AB-D919FBC97361}"/>
              </a:ext>
            </a:extLst>
          </p:cNvPr>
          <p:cNvSpPr>
            <a:spLocks noGrp="1"/>
          </p:cNvSpPr>
          <p:nvPr>
            <p:ph type="sldNum" sz="quarter" idx="10"/>
          </p:nvPr>
        </p:nvSpPr>
        <p:spPr/>
        <p:txBody>
          <a:bodyPr/>
          <a:lstStyle/>
          <a:p>
            <a:fld id="{F343A32A-436A-8143-8894-653E98457856}" type="slidenum">
              <a:rPr lang="en-US" smtClean="0"/>
              <a:pPr/>
              <a:t>3</a:t>
            </a:fld>
            <a:endParaRPr lang="en-US"/>
          </a:p>
        </p:txBody>
      </p:sp>
      <p:sp>
        <p:nvSpPr>
          <p:cNvPr id="3" name="Title 2">
            <a:extLst>
              <a:ext uri="{FF2B5EF4-FFF2-40B4-BE49-F238E27FC236}">
                <a16:creationId xmlns:a16="http://schemas.microsoft.com/office/drawing/2014/main" id="{2683FE95-ED83-E64B-89BA-0BD1C8CB7078}"/>
              </a:ext>
            </a:extLst>
          </p:cNvPr>
          <p:cNvSpPr>
            <a:spLocks noGrp="1"/>
          </p:cNvSpPr>
          <p:nvPr>
            <p:ph type="title"/>
          </p:nvPr>
        </p:nvSpPr>
        <p:spPr/>
        <p:txBody>
          <a:bodyPr/>
          <a:lstStyle/>
          <a:p>
            <a:r>
              <a:rPr lang="en-US"/>
              <a:t>Staying Healthy: Keeping Myself Safe</a:t>
            </a:r>
          </a:p>
        </p:txBody>
      </p:sp>
      <p:sp>
        <p:nvSpPr>
          <p:cNvPr id="5" name="Text Placeholder 4">
            <a:extLst>
              <a:ext uri="{FF2B5EF4-FFF2-40B4-BE49-F238E27FC236}">
                <a16:creationId xmlns:a16="http://schemas.microsoft.com/office/drawing/2014/main" id="{21D6245F-CB68-CE4A-9AD4-1FC762BFD4ED}"/>
              </a:ext>
            </a:extLst>
          </p:cNvPr>
          <p:cNvSpPr>
            <a:spLocks noGrp="1"/>
          </p:cNvSpPr>
          <p:nvPr>
            <p:ph type="body" sz="quarter" idx="17"/>
          </p:nvPr>
        </p:nvSpPr>
        <p:spPr>
          <a:xfrm>
            <a:off x="457200" y="1264595"/>
            <a:ext cx="10924162" cy="4529595"/>
          </a:xfrm>
        </p:spPr>
        <p:txBody>
          <a:bodyPr lIns="91440" tIns="45720" rIns="91440" bIns="45720" anchor="t">
            <a:normAutofit/>
          </a:bodyPr>
          <a:lstStyle/>
          <a:p>
            <a:pPr marL="457200" indent="-457200">
              <a:buChar char="•"/>
            </a:pPr>
            <a:r>
              <a:rPr lang="en-US" sz="2600">
                <a:latin typeface="Sherman Sans Book"/>
              </a:rPr>
              <a:t>Provide documentation of COVID-19 vaccination or exemption to the Barnes Center prior to my return to campus.</a:t>
            </a:r>
            <a:endParaRPr lang="en-US"/>
          </a:p>
          <a:p>
            <a:pPr marL="457200" indent="-457200">
              <a:buChar char="•"/>
            </a:pPr>
            <a:r>
              <a:rPr lang="en-US" sz="2600">
                <a:latin typeface="Sherman Sans Book"/>
              </a:rPr>
              <a:t>Wear a mask and maintain 6 feet of distance from others if I am not vaccinated and am accessing campus with an approved medical or religious exemption.</a:t>
            </a:r>
            <a:endParaRPr lang="en-US" sz="2600"/>
          </a:p>
          <a:p>
            <a:pPr marL="457200" indent="-457200">
              <a:buChar char="•"/>
            </a:pPr>
            <a:r>
              <a:rPr lang="en-US" sz="2600">
                <a:latin typeface="Sherman Sans Book"/>
              </a:rPr>
              <a:t>Wash my hands regularly.</a:t>
            </a:r>
            <a:endParaRPr lang="en-US" sz="2600"/>
          </a:p>
          <a:p>
            <a:pPr marL="457200" indent="-457200">
              <a:buChar char="•"/>
            </a:pPr>
            <a:r>
              <a:rPr lang="en-US" sz="2600">
                <a:latin typeface="Sherman Sans Book"/>
              </a:rPr>
              <a:t>Monitor my health for symptoms of COVID-19 and notify the Barnes Center if I exhibit symptoms.</a:t>
            </a:r>
            <a:endParaRPr lang="en-US" sz="2600"/>
          </a:p>
        </p:txBody>
      </p:sp>
      <p:sp>
        <p:nvSpPr>
          <p:cNvPr id="6" name="Text Placeholder 5">
            <a:extLst>
              <a:ext uri="{FF2B5EF4-FFF2-40B4-BE49-F238E27FC236}">
                <a16:creationId xmlns:a16="http://schemas.microsoft.com/office/drawing/2014/main" id="{2840977F-9AB2-7149-B732-06A6EA508EC6}"/>
              </a:ext>
            </a:extLst>
          </p:cNvPr>
          <p:cNvSpPr>
            <a:spLocks noGrp="1"/>
          </p:cNvSpPr>
          <p:nvPr>
            <p:ph type="body" sz="quarter" idx="18"/>
          </p:nvPr>
        </p:nvSpPr>
        <p:spPr/>
        <p:txBody>
          <a:bodyPr/>
          <a:lstStyle/>
          <a:p>
            <a:r>
              <a:rPr lang="en-US"/>
              <a:t>Enrollment and the Student Experience</a:t>
            </a:r>
          </a:p>
        </p:txBody>
      </p:sp>
    </p:spTree>
    <p:extLst>
      <p:ext uri="{BB962C8B-B14F-4D97-AF65-F5344CB8AC3E}">
        <p14:creationId xmlns:p14="http://schemas.microsoft.com/office/powerpoint/2010/main" val="210281679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30</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Outdoor Adventure, Climbing Wall &amp; Esports</a:t>
            </a:r>
            <a:endParaRPr lang="en-US"/>
          </a:p>
        </p:txBody>
      </p:sp>
      <p:sp>
        <p:nvSpPr>
          <p:cNvPr id="3" name="TextBox 2">
            <a:extLst>
              <a:ext uri="{FF2B5EF4-FFF2-40B4-BE49-F238E27FC236}">
                <a16:creationId xmlns:a16="http://schemas.microsoft.com/office/drawing/2014/main" id="{07812285-4EFB-4062-8D96-7E39262F6C44}"/>
              </a:ext>
            </a:extLst>
          </p:cNvPr>
          <p:cNvSpPr txBox="1"/>
          <p:nvPr/>
        </p:nvSpPr>
        <p:spPr>
          <a:xfrm>
            <a:off x="321459" y="1228190"/>
            <a:ext cx="6345381" cy="47551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i="1" dirty="0">
                <a:solidFill>
                  <a:srgbClr val="3E3D3C"/>
                </a:solidFill>
                <a:latin typeface="Sherman Sans "/>
              </a:rPr>
              <a:t>Off Campus Adventure Trips</a:t>
            </a:r>
          </a:p>
          <a:p>
            <a:br>
              <a:rPr lang="en-US" sz="2400" dirty="0">
                <a:solidFill>
                  <a:srgbClr val="3E3D3C"/>
                </a:solidFill>
                <a:latin typeface="Sherman Sans "/>
              </a:rPr>
            </a:br>
            <a:r>
              <a:rPr lang="en-US" sz="2300" b="1" dirty="0">
                <a:solidFill>
                  <a:srgbClr val="3E3D3C"/>
                </a:solidFill>
                <a:latin typeface="Sherman Sans"/>
              </a:rPr>
              <a:t>Fall 2021</a:t>
            </a:r>
          </a:p>
          <a:p>
            <a:pPr marL="457200" indent="-457200">
              <a:buFont typeface="Arial"/>
              <a:buChar char="•"/>
            </a:pPr>
            <a:r>
              <a:rPr lang="en-US" sz="2300" dirty="0">
                <a:solidFill>
                  <a:srgbClr val="3E3D3C"/>
                </a:solidFill>
                <a:latin typeface="Sherman Sans"/>
                <a:ea typeface="+mn-lt"/>
                <a:cs typeface="+mn-lt"/>
              </a:rPr>
              <a:t>Outdoor Rock Climbing </a:t>
            </a:r>
          </a:p>
          <a:p>
            <a:pPr marL="457200" indent="-457200">
              <a:buFont typeface="Arial"/>
              <a:buChar char="•"/>
            </a:pPr>
            <a:r>
              <a:rPr lang="en-US" sz="2300" dirty="0">
                <a:solidFill>
                  <a:srgbClr val="3E3D3C"/>
                </a:solidFill>
                <a:latin typeface="Sherman Sans"/>
              </a:rPr>
              <a:t>Horseback Riding</a:t>
            </a:r>
          </a:p>
          <a:p>
            <a:pPr marL="457200" indent="-457200">
              <a:buFont typeface="Arial"/>
              <a:buChar char="•"/>
            </a:pPr>
            <a:r>
              <a:rPr lang="en-US" sz="2300" dirty="0">
                <a:solidFill>
                  <a:srgbClr val="3E3D3C"/>
                </a:solidFill>
                <a:latin typeface="Sherman Sans"/>
              </a:rPr>
              <a:t>Whitewater Rafting </a:t>
            </a:r>
          </a:p>
          <a:p>
            <a:pPr marL="457200" indent="-457200">
              <a:buFont typeface="Arial"/>
              <a:buChar char="•"/>
            </a:pPr>
            <a:r>
              <a:rPr lang="en-US" sz="2300" dirty="0">
                <a:solidFill>
                  <a:srgbClr val="3E3D3C"/>
                </a:solidFill>
                <a:latin typeface="Sherman Sans"/>
              </a:rPr>
              <a:t>Local Day Hiking</a:t>
            </a:r>
          </a:p>
          <a:p>
            <a:pPr marL="457200" indent="-457200">
              <a:buFont typeface="Arial"/>
              <a:buChar char="•"/>
            </a:pPr>
            <a:r>
              <a:rPr lang="en-US" sz="2300" dirty="0">
                <a:solidFill>
                  <a:srgbClr val="3E3D3C"/>
                </a:solidFill>
                <a:latin typeface="Sherman Sans"/>
              </a:rPr>
              <a:t>Zip Lining</a:t>
            </a:r>
          </a:p>
          <a:p>
            <a:pPr marL="457200" indent="-457200">
              <a:buFont typeface="Arial"/>
              <a:buChar char="•"/>
            </a:pPr>
            <a:r>
              <a:rPr lang="en-US" sz="2300" dirty="0">
                <a:solidFill>
                  <a:srgbClr val="3E3D3C"/>
                </a:solidFill>
                <a:latin typeface="Sherman Sans"/>
              </a:rPr>
              <a:t>Apple Picking </a:t>
            </a:r>
            <a:endParaRPr lang="en-US" sz="2300">
              <a:solidFill>
                <a:srgbClr val="3E3D3C"/>
              </a:solidFill>
              <a:latin typeface="Sherman Sans"/>
              <a:ea typeface="+mn-lt"/>
              <a:cs typeface="+mn-lt"/>
            </a:endParaRPr>
          </a:p>
          <a:p>
            <a:pPr marL="457200" indent="-457200">
              <a:buFont typeface="Arial"/>
              <a:buChar char="•"/>
            </a:pPr>
            <a:r>
              <a:rPr lang="en-US" sz="2300" dirty="0">
                <a:solidFill>
                  <a:srgbClr val="3E3D3C"/>
                </a:solidFill>
                <a:latin typeface="Sherman Sans"/>
              </a:rPr>
              <a:t>Mountain Coaster</a:t>
            </a:r>
          </a:p>
          <a:p>
            <a:pPr marL="457200" indent="-457200">
              <a:buFont typeface="Arial"/>
              <a:buChar char="•"/>
            </a:pPr>
            <a:r>
              <a:rPr lang="en-US" sz="2300" dirty="0">
                <a:solidFill>
                  <a:srgbClr val="3E3D3C"/>
                </a:solidFill>
                <a:latin typeface="Sherman Sans"/>
              </a:rPr>
              <a:t>Niagara Falls Hiking Trip</a:t>
            </a:r>
            <a:endParaRPr lang="en-US" sz="2300">
              <a:latin typeface="Sherman Sans"/>
              <a:cs typeface="Calibri"/>
            </a:endParaRPr>
          </a:p>
          <a:p>
            <a:pPr marL="457200" indent="-457200">
              <a:buFont typeface="Arial"/>
              <a:buChar char="•"/>
            </a:pPr>
            <a:r>
              <a:rPr lang="en-US" sz="2300" dirty="0" err="1">
                <a:solidFill>
                  <a:srgbClr val="3E3D3C"/>
                </a:solidFill>
                <a:latin typeface="Sherman Sans"/>
              </a:rPr>
              <a:t>Letchworth</a:t>
            </a:r>
            <a:r>
              <a:rPr lang="en-US" sz="2300" dirty="0">
                <a:solidFill>
                  <a:srgbClr val="3E3D3C"/>
                </a:solidFill>
                <a:latin typeface="Sherman Sans"/>
              </a:rPr>
              <a:t> State Park Hiking Trip</a:t>
            </a:r>
          </a:p>
          <a:p>
            <a:pPr marL="457200" indent="-457200">
              <a:buFont typeface="Arial"/>
              <a:buChar char="•"/>
            </a:pPr>
            <a:r>
              <a:rPr lang="en-US" sz="2300" dirty="0">
                <a:solidFill>
                  <a:srgbClr val="3E3D3C"/>
                </a:solidFill>
                <a:latin typeface="Sherman Sans"/>
              </a:rPr>
              <a:t>Watkins Glen Hiking Trip </a:t>
            </a:r>
          </a:p>
        </p:txBody>
      </p:sp>
      <p:sp>
        <p:nvSpPr>
          <p:cNvPr id="4" name="TextBox 3">
            <a:extLst>
              <a:ext uri="{FF2B5EF4-FFF2-40B4-BE49-F238E27FC236}">
                <a16:creationId xmlns:a16="http://schemas.microsoft.com/office/drawing/2014/main" id="{445E53C8-AF0F-4AA9-BEFC-52802EE95680}"/>
              </a:ext>
            </a:extLst>
          </p:cNvPr>
          <p:cNvSpPr txBox="1"/>
          <p:nvPr/>
        </p:nvSpPr>
        <p:spPr>
          <a:xfrm>
            <a:off x="7044623" y="1968748"/>
            <a:ext cx="4838699"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1" dirty="0">
                <a:solidFill>
                  <a:srgbClr val="3E3D3C"/>
                </a:solidFill>
                <a:latin typeface="Sherman Sans"/>
              </a:rPr>
              <a:t>Barnes Center at The Arch</a:t>
            </a:r>
            <a:endParaRPr lang="en-US">
              <a:solidFill>
                <a:srgbClr val="3E3D3C"/>
              </a:solidFill>
              <a:latin typeface="Sherman Sans"/>
              <a:cs typeface="Calibri"/>
            </a:endParaRPr>
          </a:p>
          <a:p>
            <a:pPr marL="457200" indent="-457200">
              <a:buFont typeface="Arial"/>
              <a:buChar char="•"/>
            </a:pPr>
            <a:r>
              <a:rPr lang="en-US" sz="2600" dirty="0">
                <a:solidFill>
                  <a:srgbClr val="3E3D3C"/>
                </a:solidFill>
                <a:latin typeface="Sherman Sans"/>
              </a:rPr>
              <a:t>Esports Room</a:t>
            </a:r>
            <a:endParaRPr lang="en-US">
              <a:solidFill>
                <a:srgbClr val="3E3D3C"/>
              </a:solidFill>
              <a:latin typeface="Sherman Sans"/>
              <a:cs typeface="Calibri"/>
            </a:endParaRPr>
          </a:p>
          <a:p>
            <a:pPr marL="457200" indent="-457200">
              <a:buFont typeface="Arial"/>
              <a:buChar char="•"/>
            </a:pPr>
            <a:r>
              <a:rPr lang="en-US" sz="2800" dirty="0">
                <a:solidFill>
                  <a:srgbClr val="3E3D3C"/>
                </a:solidFill>
                <a:latin typeface="Sherman Sans"/>
              </a:rPr>
              <a:t>Climbing Wall</a:t>
            </a:r>
          </a:p>
          <a:p>
            <a:r>
              <a:rPr lang="en-US" sz="2600" dirty="0">
                <a:solidFill>
                  <a:srgbClr val="3E3D3C"/>
                </a:solidFill>
                <a:latin typeface="Sherman Sans"/>
              </a:rPr>
              <a:t>   </a:t>
            </a:r>
            <a:endParaRPr lang="en-US">
              <a:latin typeface="Sherman Sans"/>
              <a:cs typeface="Calibri" panose="020F0502020204030204"/>
            </a:endParaRPr>
          </a:p>
          <a:p>
            <a:r>
              <a:rPr lang="en-US" sz="2600" b="1" i="1" dirty="0">
                <a:solidFill>
                  <a:srgbClr val="3E3D3C"/>
                </a:solidFill>
                <a:latin typeface="Sherman Sans"/>
              </a:rPr>
              <a:t>South Campus</a:t>
            </a:r>
            <a:endParaRPr lang="en-US" sz="2600" b="1" i="1">
              <a:solidFill>
                <a:srgbClr val="3E3D3C"/>
              </a:solidFill>
              <a:latin typeface="Sherman Sans"/>
              <a:cs typeface="Calibri"/>
            </a:endParaRPr>
          </a:p>
          <a:p>
            <a:pPr marL="457200" indent="-457200">
              <a:buFont typeface="Arial"/>
              <a:buChar char="•"/>
            </a:pPr>
            <a:r>
              <a:rPr lang="en-US" sz="2600" dirty="0">
                <a:solidFill>
                  <a:srgbClr val="3E3D3C"/>
                </a:solidFill>
                <a:latin typeface="Sherman Sans"/>
              </a:rPr>
              <a:t>Outdoor Challenge Course</a:t>
            </a:r>
          </a:p>
          <a:p>
            <a:pPr marL="457200" indent="-457200">
              <a:buFont typeface="Arial"/>
              <a:buChar char="•"/>
            </a:pPr>
            <a:r>
              <a:rPr lang="en-US" sz="2600" dirty="0">
                <a:solidFill>
                  <a:srgbClr val="3E3D3C"/>
                </a:solidFill>
                <a:latin typeface="Sherman Sans"/>
              </a:rPr>
              <a:t>Zip Lines</a:t>
            </a:r>
          </a:p>
        </p:txBody>
      </p:sp>
    </p:spTree>
    <p:extLst>
      <p:ext uri="{BB962C8B-B14F-4D97-AF65-F5344CB8AC3E}">
        <p14:creationId xmlns:p14="http://schemas.microsoft.com/office/powerpoint/2010/main" val="25733122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31</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a:xfrm>
            <a:off x="284843" y="126938"/>
            <a:ext cx="11277600" cy="632988"/>
          </a:xfrm>
        </p:spPr>
        <p:txBody>
          <a:bodyPr lIns="91440" tIns="45720" rIns="91440" bIns="45720" anchor="t"/>
          <a:lstStyle/>
          <a:p>
            <a:r>
              <a:rPr lang="en-US">
                <a:latin typeface="Sherman Serif Book"/>
              </a:rPr>
              <a:t>Intramural Sports </a:t>
            </a:r>
          </a:p>
        </p:txBody>
      </p:sp>
      <p:sp>
        <p:nvSpPr>
          <p:cNvPr id="5" name="TextBox 4">
            <a:extLst>
              <a:ext uri="{FF2B5EF4-FFF2-40B4-BE49-F238E27FC236}">
                <a16:creationId xmlns:a16="http://schemas.microsoft.com/office/drawing/2014/main" id="{B99348AD-3021-47C4-80A5-F638E396F56B}"/>
              </a:ext>
            </a:extLst>
          </p:cNvPr>
          <p:cNvSpPr txBox="1"/>
          <p:nvPr/>
        </p:nvSpPr>
        <p:spPr>
          <a:xfrm>
            <a:off x="1559296" y="1611663"/>
            <a:ext cx="368951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i="1" dirty="0">
                <a:solidFill>
                  <a:srgbClr val="3E3D3C"/>
                </a:solidFill>
                <a:latin typeface="Sherman Sans"/>
                <a:cs typeface="Calibri"/>
              </a:rPr>
              <a:t>Major Sports</a:t>
            </a:r>
          </a:p>
          <a:p>
            <a:endParaRPr lang="en-US" sz="2600" i="1" dirty="0">
              <a:solidFill>
                <a:srgbClr val="3E3D3C"/>
              </a:solidFill>
              <a:latin typeface="Sherman Sans"/>
              <a:cs typeface="Calibri"/>
            </a:endParaRPr>
          </a:p>
          <a:p>
            <a:pPr marL="342900" indent="-342900">
              <a:buFont typeface="Arial"/>
              <a:buChar char="•"/>
            </a:pPr>
            <a:r>
              <a:rPr lang="en-US" sz="2600" dirty="0">
                <a:solidFill>
                  <a:srgbClr val="3E3D3C"/>
                </a:solidFill>
                <a:latin typeface="Sherman Sans"/>
                <a:cs typeface="Calibri"/>
              </a:rPr>
              <a:t>Flag Football</a:t>
            </a:r>
            <a:endParaRPr lang="en-US" sz="2600">
              <a:solidFill>
                <a:srgbClr val="000000"/>
              </a:solidFill>
              <a:latin typeface="Calibri"/>
              <a:cs typeface="Calibri"/>
            </a:endParaRPr>
          </a:p>
          <a:p>
            <a:pPr marL="342900" indent="-342900">
              <a:buFont typeface="Arial"/>
              <a:buChar char="•"/>
            </a:pPr>
            <a:r>
              <a:rPr lang="en-US" sz="2600" dirty="0">
                <a:solidFill>
                  <a:srgbClr val="3E3D3C"/>
                </a:solidFill>
                <a:latin typeface="Sherman Sans"/>
                <a:cs typeface="Calibri"/>
              </a:rPr>
              <a:t>Outdoor Soccer</a:t>
            </a:r>
            <a:endParaRPr lang="en-US" sz="2600">
              <a:cs typeface="Calibri" panose="020F0502020204030204"/>
            </a:endParaRPr>
          </a:p>
          <a:p>
            <a:pPr marL="342900" indent="-342900">
              <a:buFont typeface="Arial"/>
              <a:buChar char="•"/>
            </a:pPr>
            <a:r>
              <a:rPr lang="en-US" sz="2600" dirty="0">
                <a:solidFill>
                  <a:srgbClr val="3E3D3C"/>
                </a:solidFill>
                <a:latin typeface="Sherman Sans"/>
                <a:cs typeface="Calibri"/>
              </a:rPr>
              <a:t>Indoor Volleyball </a:t>
            </a:r>
          </a:p>
          <a:p>
            <a:pPr marL="342900" indent="-342900">
              <a:buFont typeface="Arial"/>
              <a:buChar char="•"/>
            </a:pPr>
            <a:r>
              <a:rPr lang="en-US" sz="2600" dirty="0">
                <a:solidFill>
                  <a:srgbClr val="3E3D3C"/>
                </a:solidFill>
                <a:latin typeface="Sherman Sans"/>
                <a:cs typeface="Calibri"/>
              </a:rPr>
              <a:t>Handball</a:t>
            </a:r>
            <a:endParaRPr lang="en-US" sz="2600">
              <a:cs typeface="Calibri" panose="020F0502020204030204"/>
            </a:endParaRPr>
          </a:p>
          <a:p>
            <a:pPr marL="342900" indent="-342900">
              <a:buFont typeface="Arial"/>
              <a:buChar char="•"/>
            </a:pPr>
            <a:r>
              <a:rPr lang="en-US" sz="2600" dirty="0">
                <a:solidFill>
                  <a:srgbClr val="3E3D3C"/>
                </a:solidFill>
                <a:latin typeface="Sherman Sans"/>
                <a:cs typeface="Calibri"/>
              </a:rPr>
              <a:t>Golf League</a:t>
            </a:r>
            <a:endParaRPr lang="en-US" sz="2600">
              <a:cs typeface="Calibri" panose="020F0502020204030204"/>
            </a:endParaRPr>
          </a:p>
          <a:p>
            <a:pPr marL="342900" indent="-342900">
              <a:buFont typeface="Arial"/>
              <a:buChar char="•"/>
            </a:pPr>
            <a:r>
              <a:rPr lang="en-US" sz="2600" dirty="0">
                <a:solidFill>
                  <a:srgbClr val="3E3D3C"/>
                </a:solidFill>
                <a:latin typeface="Sherman Sans"/>
                <a:cs typeface="Calibri"/>
              </a:rPr>
              <a:t>Fantasy Football</a:t>
            </a:r>
            <a:endParaRPr lang="en-US" sz="2600" dirty="0">
              <a:solidFill>
                <a:srgbClr val="3E3D3C"/>
              </a:solidFill>
              <a:latin typeface="Sherman Sans"/>
              <a:ea typeface="+mn-lt"/>
              <a:cs typeface="+mn-lt"/>
            </a:endParaRPr>
          </a:p>
        </p:txBody>
      </p:sp>
      <p:sp>
        <p:nvSpPr>
          <p:cNvPr id="3" name="TextBox 2">
            <a:extLst>
              <a:ext uri="{FF2B5EF4-FFF2-40B4-BE49-F238E27FC236}">
                <a16:creationId xmlns:a16="http://schemas.microsoft.com/office/drawing/2014/main" id="{D5CE55C0-5FB2-4526-87A9-33886A4A86A6}"/>
              </a:ext>
            </a:extLst>
          </p:cNvPr>
          <p:cNvSpPr txBox="1"/>
          <p:nvPr/>
        </p:nvSpPr>
        <p:spPr>
          <a:xfrm>
            <a:off x="7402534" y="1616199"/>
            <a:ext cx="345406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i="1" dirty="0">
                <a:solidFill>
                  <a:srgbClr val="3E3D3C"/>
                </a:solidFill>
                <a:latin typeface="Sherman Sans"/>
                <a:cs typeface="Segoe UI"/>
              </a:rPr>
              <a:t>Minor Sports</a:t>
            </a:r>
          </a:p>
          <a:p>
            <a:endParaRPr lang="en-US" sz="2600" i="1" dirty="0">
              <a:solidFill>
                <a:srgbClr val="3E3D3C"/>
              </a:solidFill>
              <a:latin typeface="Sherman Sans"/>
              <a:cs typeface="Segoe UI"/>
            </a:endParaRPr>
          </a:p>
          <a:p>
            <a:pPr marL="342900" indent="-342900">
              <a:buFont typeface="Arial"/>
              <a:buChar char="•"/>
            </a:pPr>
            <a:r>
              <a:rPr lang="en-US" sz="2600" dirty="0">
                <a:solidFill>
                  <a:srgbClr val="3E3D3C"/>
                </a:solidFill>
                <a:latin typeface="Sherman Sans"/>
                <a:cs typeface="Segoe UI"/>
              </a:rPr>
              <a:t>Sand Volleyball </a:t>
            </a:r>
            <a:endParaRPr lang="en-US" sz="2600">
              <a:ea typeface="+mn-lt"/>
              <a:cs typeface="+mn-lt"/>
            </a:endParaRPr>
          </a:p>
          <a:p>
            <a:pPr marL="342900" indent="-342900">
              <a:buFont typeface="Arial"/>
              <a:buChar char="•"/>
            </a:pPr>
            <a:r>
              <a:rPr lang="en-US" sz="2600" dirty="0">
                <a:solidFill>
                  <a:srgbClr val="3E3D3C"/>
                </a:solidFill>
                <a:latin typeface="Sherman Sans"/>
                <a:cs typeface="Segoe UI"/>
              </a:rPr>
              <a:t>Futsal</a:t>
            </a:r>
          </a:p>
          <a:p>
            <a:pPr marL="342900" indent="-342900">
              <a:buFont typeface="Arial"/>
              <a:buChar char="•"/>
            </a:pPr>
            <a:r>
              <a:rPr lang="en-US" sz="2600" dirty="0">
                <a:solidFill>
                  <a:srgbClr val="3E3D3C"/>
                </a:solidFill>
                <a:latin typeface="Sherman Sans"/>
                <a:cs typeface="Segoe UI"/>
              </a:rPr>
              <a:t>Madden 21 </a:t>
            </a:r>
            <a:endParaRPr lang="en-US" sz="2600">
              <a:cs typeface="Calibri" panose="020F0502020204030204"/>
            </a:endParaRPr>
          </a:p>
          <a:p>
            <a:pPr marL="342900" indent="-342900">
              <a:buFont typeface="Arial"/>
              <a:buChar char="•"/>
            </a:pPr>
            <a:r>
              <a:rPr lang="en-US" sz="2600" dirty="0">
                <a:solidFill>
                  <a:srgbClr val="3E3D3C"/>
                </a:solidFill>
                <a:latin typeface="Sherman Sans"/>
                <a:cs typeface="Segoe UI"/>
              </a:rPr>
              <a:t>NBA 2K</a:t>
            </a:r>
          </a:p>
          <a:p>
            <a:pPr marL="342900" indent="-342900">
              <a:buFont typeface="Arial"/>
              <a:buChar char="•"/>
            </a:pPr>
            <a:r>
              <a:rPr lang="en-US" sz="2600" dirty="0">
                <a:solidFill>
                  <a:srgbClr val="3E3D3C"/>
                </a:solidFill>
                <a:latin typeface="Sherman Sans"/>
                <a:cs typeface="Segoe UI"/>
              </a:rPr>
              <a:t>Mario Kart</a:t>
            </a:r>
          </a:p>
          <a:p>
            <a:pPr marL="342900" indent="-342900">
              <a:buFont typeface="Arial"/>
              <a:buChar char="•"/>
            </a:pPr>
            <a:r>
              <a:rPr lang="en-US" sz="2600" dirty="0">
                <a:solidFill>
                  <a:srgbClr val="3E3D3C"/>
                </a:solidFill>
                <a:latin typeface="Sherman Sans"/>
                <a:cs typeface="Segoe UI"/>
              </a:rPr>
              <a:t>3v3 Basketball</a:t>
            </a:r>
          </a:p>
          <a:p>
            <a:pPr marL="342900" indent="-342900">
              <a:buFont typeface="Arial"/>
              <a:buChar char="•"/>
            </a:pPr>
            <a:r>
              <a:rPr lang="en-US" sz="2600" dirty="0" err="1">
                <a:solidFill>
                  <a:srgbClr val="3E3D3C"/>
                </a:solidFill>
                <a:latin typeface="Sherman Sans"/>
                <a:cs typeface="Segoe UI"/>
              </a:rPr>
              <a:t>Spikeball</a:t>
            </a:r>
            <a:endParaRPr lang="en-US" sz="2600" dirty="0">
              <a:solidFill>
                <a:srgbClr val="3E3D3C"/>
              </a:solidFill>
              <a:latin typeface="Sherman Sans"/>
              <a:cs typeface="Segoe UI"/>
            </a:endParaRPr>
          </a:p>
          <a:p>
            <a:pPr marL="342900" indent="-342900">
              <a:buFont typeface="Arial"/>
              <a:buChar char="•"/>
            </a:pPr>
            <a:r>
              <a:rPr lang="en-US" sz="2600" dirty="0">
                <a:solidFill>
                  <a:srgbClr val="3E3D3C"/>
                </a:solidFill>
                <a:latin typeface="Sherman Sans"/>
                <a:cs typeface="Segoe UI"/>
              </a:rPr>
              <a:t>Cornhole/Kan Jam</a:t>
            </a:r>
          </a:p>
        </p:txBody>
      </p:sp>
      <p:sp>
        <p:nvSpPr>
          <p:cNvPr id="8" name="TextBox 1">
            <a:extLst>
              <a:ext uri="{FF2B5EF4-FFF2-40B4-BE49-F238E27FC236}">
                <a16:creationId xmlns:a16="http://schemas.microsoft.com/office/drawing/2014/main" id="{B4B52186-72B3-4B8C-814F-6F06319F8919}"/>
              </a:ext>
            </a:extLst>
          </p:cNvPr>
          <p:cNvSpPr txBox="1"/>
          <p:nvPr/>
        </p:nvSpPr>
        <p:spPr>
          <a:xfrm>
            <a:off x="161471" y="923470"/>
            <a:ext cx="11869056" cy="527836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1" dirty="0">
                <a:solidFill>
                  <a:srgbClr val="3E3D3C"/>
                </a:solidFill>
                <a:latin typeface="Sherman Sans"/>
              </a:rPr>
              <a:t>Fall 2021</a:t>
            </a:r>
            <a:endParaRPr lang="en-US" sz="2600">
              <a:latin typeface="Sherman Sans"/>
              <a:ea typeface="+mn-lt"/>
              <a:cs typeface="+mn-lt"/>
            </a:endParaRPr>
          </a:p>
          <a:p>
            <a:pPr algn="l"/>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endParaRPr lang="en-US" b="1" dirty="0">
              <a:solidFill>
                <a:srgbClr val="3E3D3C"/>
              </a:solidFill>
              <a:latin typeface="Sherman Sans"/>
              <a:cs typeface="Calibri"/>
            </a:endParaRPr>
          </a:p>
          <a:p>
            <a:pPr algn="ctr"/>
            <a:r>
              <a:rPr lang="en-US" sz="2300" dirty="0">
                <a:solidFill>
                  <a:srgbClr val="3E3D3C"/>
                </a:solidFill>
                <a:latin typeface="Sherman Sans"/>
                <a:cs typeface="Calibri"/>
              </a:rPr>
              <a:t>*Programs are subject to change</a:t>
            </a:r>
            <a:endParaRPr lang="en-US" sz="2300">
              <a:solidFill>
                <a:srgbClr val="000000"/>
              </a:solidFill>
              <a:latin typeface="Sherman Sans"/>
              <a:cs typeface="Calibri"/>
            </a:endParaRPr>
          </a:p>
        </p:txBody>
      </p:sp>
    </p:spTree>
    <p:extLst>
      <p:ext uri="{BB962C8B-B14F-4D97-AF65-F5344CB8AC3E}">
        <p14:creationId xmlns:p14="http://schemas.microsoft.com/office/powerpoint/2010/main" val="26426758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32</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Sport Clubs</a:t>
            </a:r>
            <a:endParaRPr lang="en-US"/>
          </a:p>
        </p:txBody>
      </p:sp>
      <p:sp>
        <p:nvSpPr>
          <p:cNvPr id="5" name="TextBox 4">
            <a:extLst>
              <a:ext uri="{FF2B5EF4-FFF2-40B4-BE49-F238E27FC236}">
                <a16:creationId xmlns:a16="http://schemas.microsoft.com/office/drawing/2014/main" id="{B99348AD-3021-47C4-80A5-F638E396F56B}"/>
              </a:ext>
            </a:extLst>
          </p:cNvPr>
          <p:cNvSpPr txBox="1"/>
          <p:nvPr/>
        </p:nvSpPr>
        <p:spPr>
          <a:xfrm>
            <a:off x="915225" y="1384878"/>
            <a:ext cx="534958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600" dirty="0">
                <a:solidFill>
                  <a:srgbClr val="3E3D3C"/>
                </a:solidFill>
                <a:latin typeface="Sherman Sans"/>
              </a:rPr>
              <a:t>Aikido</a:t>
            </a:r>
            <a:endParaRPr lang="en-US" sz="2600">
              <a:latin typeface="Sherman Sans"/>
            </a:endParaRPr>
          </a:p>
          <a:p>
            <a:pPr marL="457200" indent="-457200">
              <a:buFont typeface="Arial"/>
              <a:buChar char="•"/>
            </a:pPr>
            <a:r>
              <a:rPr lang="en-US" sz="2600" dirty="0">
                <a:solidFill>
                  <a:srgbClr val="3E3D3C"/>
                </a:solidFill>
                <a:latin typeface="Sherman Sans"/>
              </a:rPr>
              <a:t>Badminton</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Ballroom and Swing</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Baseball</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Basketball </a:t>
            </a:r>
            <a:r>
              <a:rPr lang="en-US" sz="2600" dirty="0">
                <a:solidFill>
                  <a:srgbClr val="3E3D3C"/>
                </a:solidFill>
                <a:latin typeface="Sherman Sans"/>
                <a:ea typeface="+mn-lt"/>
                <a:cs typeface="+mn-lt"/>
              </a:rPr>
              <a:t>(Men’s and Women’s)</a:t>
            </a:r>
            <a:endParaRPr lang="en-US" sz="2600">
              <a:solidFill>
                <a:srgbClr val="3E3D3C"/>
              </a:solidFill>
              <a:latin typeface="Sherman Sans"/>
              <a:ea typeface="+mn-lt"/>
              <a:cs typeface="+mn-lt"/>
            </a:endParaRPr>
          </a:p>
          <a:p>
            <a:pPr marL="457200" indent="-457200">
              <a:buFont typeface="Arial"/>
              <a:buChar char="•"/>
            </a:pPr>
            <a:r>
              <a:rPr lang="en-US" sz="2600" dirty="0">
                <a:solidFill>
                  <a:srgbClr val="3E3D3C"/>
                </a:solidFill>
                <a:latin typeface="Sherman Sans"/>
              </a:rPr>
              <a:t>Bowling</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Boxing</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Cricket</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Curling</a:t>
            </a:r>
          </a:p>
          <a:p>
            <a:pPr marL="457200" indent="-457200">
              <a:buFont typeface="Arial"/>
              <a:buChar char="•"/>
            </a:pPr>
            <a:r>
              <a:rPr lang="en-US" sz="2600" dirty="0">
                <a:solidFill>
                  <a:srgbClr val="3E3D3C"/>
                </a:solidFill>
                <a:latin typeface="Sherman Sans"/>
              </a:rPr>
              <a:t>Equestrian (English and Western)</a:t>
            </a:r>
            <a:endParaRPr lang="en-US" sz="2600" dirty="0">
              <a:ea typeface="+mn-lt"/>
              <a:cs typeface="+mn-lt"/>
            </a:endParaRPr>
          </a:p>
        </p:txBody>
      </p:sp>
      <p:sp>
        <p:nvSpPr>
          <p:cNvPr id="8" name="TextBox 7">
            <a:extLst>
              <a:ext uri="{FF2B5EF4-FFF2-40B4-BE49-F238E27FC236}">
                <a16:creationId xmlns:a16="http://schemas.microsoft.com/office/drawing/2014/main" id="{80636532-F820-4BD6-9AF9-9A98B2827351}"/>
              </a:ext>
            </a:extLst>
          </p:cNvPr>
          <p:cNvSpPr txBox="1"/>
          <p:nvPr/>
        </p:nvSpPr>
        <p:spPr>
          <a:xfrm>
            <a:off x="6578272" y="1388999"/>
            <a:ext cx="521722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600" dirty="0">
                <a:solidFill>
                  <a:srgbClr val="3E3D3C"/>
                </a:solidFill>
                <a:latin typeface="Sherman Sans"/>
              </a:rPr>
              <a:t>Fencing</a:t>
            </a:r>
            <a:endParaRPr lang="en-US" sz="2600" dirty="0">
              <a:solidFill>
                <a:srgbClr val="3E3D3C"/>
              </a:solidFill>
              <a:latin typeface="Sherman Sans"/>
              <a:cs typeface="Calibri"/>
            </a:endParaRPr>
          </a:p>
          <a:p>
            <a:pPr marL="457200" indent="-457200">
              <a:buFont typeface="Arial"/>
              <a:buChar char="•"/>
            </a:pPr>
            <a:r>
              <a:rPr lang="en-US" sz="2600" dirty="0">
                <a:solidFill>
                  <a:srgbClr val="3E3D3C"/>
                </a:solidFill>
                <a:latin typeface="Sherman Sans"/>
              </a:rPr>
              <a:t>Field Hockey</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Golf</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Gymnastics (</a:t>
            </a:r>
            <a:r>
              <a:rPr lang="en-US" sz="2600" dirty="0">
                <a:solidFill>
                  <a:srgbClr val="3E3D3C"/>
                </a:solidFill>
                <a:latin typeface="Sherman Sans"/>
                <a:ea typeface="+mn-lt"/>
                <a:cs typeface="+mn-lt"/>
              </a:rPr>
              <a:t>Men’s and Women’s)</a:t>
            </a:r>
            <a:endParaRPr lang="en-US" sz="2600">
              <a:solidFill>
                <a:srgbClr val="3E3D3C"/>
              </a:solidFill>
              <a:latin typeface="Sherman Sans"/>
              <a:ea typeface="+mn-lt"/>
              <a:cs typeface="+mn-lt"/>
            </a:endParaRPr>
          </a:p>
          <a:p>
            <a:pPr marL="457200" indent="-457200">
              <a:buFont typeface="Arial"/>
              <a:buChar char="•"/>
            </a:pPr>
            <a:r>
              <a:rPr lang="en-US" sz="2600" dirty="0">
                <a:solidFill>
                  <a:srgbClr val="3E3D3C"/>
                </a:solidFill>
                <a:latin typeface="Sherman Sans"/>
              </a:rPr>
              <a:t>Ice Hockey (</a:t>
            </a:r>
            <a:r>
              <a:rPr lang="en-US" sz="2600" dirty="0">
                <a:solidFill>
                  <a:srgbClr val="3E3D3C"/>
                </a:solidFill>
                <a:latin typeface="Sherman Sans"/>
                <a:ea typeface="+mn-lt"/>
                <a:cs typeface="+mn-lt"/>
              </a:rPr>
              <a:t>Men’s and Women’s)</a:t>
            </a:r>
            <a:endParaRPr lang="en-US" sz="2600">
              <a:solidFill>
                <a:srgbClr val="3E3D3C"/>
              </a:solidFill>
              <a:latin typeface="Sherman Sans"/>
              <a:ea typeface="+mn-lt"/>
              <a:cs typeface="+mn-lt"/>
            </a:endParaRPr>
          </a:p>
          <a:p>
            <a:pPr marL="457200" indent="-457200">
              <a:buFont typeface="Arial"/>
              <a:buChar char="•"/>
            </a:pPr>
            <a:r>
              <a:rPr lang="en-US" sz="2600" dirty="0">
                <a:solidFill>
                  <a:srgbClr val="3E3D3C"/>
                </a:solidFill>
                <a:latin typeface="Sherman Sans"/>
              </a:rPr>
              <a:t>Kendo</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Lacrosse (</a:t>
            </a:r>
            <a:r>
              <a:rPr lang="en-US" sz="2600" dirty="0">
                <a:solidFill>
                  <a:srgbClr val="3E3D3C"/>
                </a:solidFill>
                <a:latin typeface="Sherman Sans"/>
                <a:ea typeface="+mn-lt"/>
                <a:cs typeface="+mn-lt"/>
              </a:rPr>
              <a:t>Men’s and Women’s)</a:t>
            </a:r>
            <a:endParaRPr lang="en-US" sz="2600">
              <a:solidFill>
                <a:srgbClr val="3E3D3C"/>
              </a:solidFill>
              <a:latin typeface="Sherman Sans"/>
              <a:ea typeface="+mn-lt"/>
              <a:cs typeface="+mn-lt"/>
            </a:endParaRPr>
          </a:p>
          <a:p>
            <a:pPr marL="457200" indent="-457200">
              <a:buFont typeface="Arial"/>
              <a:buChar char="•"/>
            </a:pPr>
            <a:r>
              <a:rPr lang="en-US" sz="2600" dirty="0">
                <a:solidFill>
                  <a:srgbClr val="3E3D3C"/>
                </a:solidFill>
                <a:latin typeface="Sherman Sans"/>
              </a:rPr>
              <a:t>Orange Barbell</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cs typeface="Calibri"/>
              </a:rPr>
              <a:t>Outing</a:t>
            </a:r>
          </a:p>
          <a:p>
            <a:pPr marL="457200" indent="-457200">
              <a:buFont typeface="Arial"/>
              <a:buChar char="•"/>
            </a:pPr>
            <a:r>
              <a:rPr lang="en-US" sz="2600" dirty="0">
                <a:solidFill>
                  <a:srgbClr val="3E3D3C"/>
                </a:solidFill>
                <a:latin typeface="Sherman Sans"/>
                <a:cs typeface="Calibri"/>
              </a:rPr>
              <a:t>Quidditch</a:t>
            </a:r>
            <a:endParaRPr lang="en-US" dirty="0">
              <a:cs typeface="Calibri" panose="020F0502020204030204"/>
            </a:endParaRPr>
          </a:p>
        </p:txBody>
      </p:sp>
    </p:spTree>
    <p:extLst>
      <p:ext uri="{BB962C8B-B14F-4D97-AF65-F5344CB8AC3E}">
        <p14:creationId xmlns:p14="http://schemas.microsoft.com/office/powerpoint/2010/main" val="394691356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33</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Sport Clubs</a:t>
            </a:r>
            <a:endParaRPr lang="en-US"/>
          </a:p>
        </p:txBody>
      </p:sp>
      <p:sp>
        <p:nvSpPr>
          <p:cNvPr id="5" name="TextBox 4">
            <a:extLst>
              <a:ext uri="{FF2B5EF4-FFF2-40B4-BE49-F238E27FC236}">
                <a16:creationId xmlns:a16="http://schemas.microsoft.com/office/drawing/2014/main" id="{B99348AD-3021-47C4-80A5-F638E396F56B}"/>
              </a:ext>
            </a:extLst>
          </p:cNvPr>
          <p:cNvSpPr txBox="1"/>
          <p:nvPr/>
        </p:nvSpPr>
        <p:spPr>
          <a:xfrm>
            <a:off x="833582" y="1584449"/>
            <a:ext cx="534958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600" dirty="0">
                <a:solidFill>
                  <a:srgbClr val="3E3D3C"/>
                </a:solidFill>
                <a:latin typeface="Sherman Sans"/>
                <a:ea typeface="+mn-lt"/>
                <a:cs typeface="+mn-lt"/>
              </a:rPr>
              <a:t>Rock Climbing</a:t>
            </a:r>
            <a:endParaRPr lang="en-US" sz="2600" dirty="0">
              <a:solidFill>
                <a:srgbClr val="3E3D3C"/>
              </a:solidFill>
              <a:latin typeface="Sherman Sans"/>
              <a:cs typeface="Calibri"/>
            </a:endParaRPr>
          </a:p>
          <a:p>
            <a:pPr marL="457200" indent="-457200">
              <a:buFont typeface="Arial"/>
              <a:buChar char="•"/>
            </a:pPr>
            <a:r>
              <a:rPr lang="en-US" sz="2600" dirty="0">
                <a:solidFill>
                  <a:srgbClr val="3E3D3C"/>
                </a:solidFill>
                <a:latin typeface="Sherman Sans"/>
                <a:ea typeface="+mn-lt"/>
                <a:cs typeface="+mn-lt"/>
              </a:rPr>
              <a:t>Roller Hockey</a:t>
            </a:r>
            <a:endParaRPr lang="en-US" sz="2600">
              <a:solidFill>
                <a:srgbClr val="3E3D3C"/>
              </a:solidFill>
              <a:latin typeface="Sherman Sans"/>
              <a:cs typeface="Calibri"/>
            </a:endParaRPr>
          </a:p>
          <a:p>
            <a:pPr marL="457200" indent="-457200">
              <a:buFont typeface="Arial"/>
              <a:buChar char="•"/>
            </a:pPr>
            <a:r>
              <a:rPr lang="en-US" sz="2600" dirty="0">
                <a:solidFill>
                  <a:srgbClr val="3E3D3C"/>
                </a:solidFill>
                <a:latin typeface="Sherman Sans"/>
                <a:ea typeface="+mn-lt"/>
                <a:cs typeface="+mn-lt"/>
              </a:rPr>
              <a:t>Rugby (Men’s and Women’s)</a:t>
            </a:r>
            <a:endParaRPr lang="en-US" sz="2600">
              <a:solidFill>
                <a:srgbClr val="3E3D3C"/>
              </a:solidFill>
              <a:latin typeface="Sherman Sans"/>
              <a:cs typeface="Calibri"/>
            </a:endParaRPr>
          </a:p>
          <a:p>
            <a:pPr marL="457200" indent="-457200">
              <a:buFont typeface="Arial"/>
              <a:buChar char="•"/>
            </a:pPr>
            <a:r>
              <a:rPr lang="en-US" sz="2600" dirty="0">
                <a:solidFill>
                  <a:srgbClr val="3E3D3C"/>
                </a:solidFill>
                <a:latin typeface="Sherman Sans"/>
                <a:ea typeface="+mn-lt"/>
                <a:cs typeface="+mn-lt"/>
              </a:rPr>
              <a:t>Running</a:t>
            </a:r>
            <a:endParaRPr lang="en-US" sz="2600">
              <a:solidFill>
                <a:srgbClr val="3E3D3C"/>
              </a:solidFill>
              <a:latin typeface="Sherman Sans"/>
              <a:cs typeface="Calibri"/>
            </a:endParaRPr>
          </a:p>
          <a:p>
            <a:pPr marL="457200" indent="-457200">
              <a:buFont typeface="Arial"/>
              <a:buChar char="•"/>
            </a:pPr>
            <a:r>
              <a:rPr lang="en-US" sz="2600" dirty="0">
                <a:solidFill>
                  <a:srgbClr val="3E3D3C"/>
                </a:solidFill>
                <a:latin typeface="Sherman Sans"/>
                <a:ea typeface="+mn-lt"/>
                <a:cs typeface="+mn-lt"/>
              </a:rPr>
              <a:t>Sailing</a:t>
            </a:r>
            <a:endParaRPr lang="en-US" sz="2600">
              <a:solidFill>
                <a:srgbClr val="3E3D3C"/>
              </a:solidFill>
              <a:latin typeface="Sherman Sans"/>
              <a:cs typeface="Calibri"/>
            </a:endParaRPr>
          </a:p>
          <a:p>
            <a:pPr marL="457200" indent="-457200">
              <a:buFont typeface="Arial"/>
              <a:buChar char="•"/>
            </a:pPr>
            <a:r>
              <a:rPr lang="en-US" sz="2600" dirty="0">
                <a:solidFill>
                  <a:srgbClr val="3E3D3C"/>
                </a:solidFill>
                <a:latin typeface="Sherman Sans"/>
                <a:ea typeface="+mn-lt"/>
                <a:cs typeface="+mn-lt"/>
              </a:rPr>
              <a:t>Ski Racing</a:t>
            </a:r>
            <a:endParaRPr lang="en-US" sz="2600">
              <a:solidFill>
                <a:srgbClr val="3E3D3C"/>
              </a:solidFill>
              <a:latin typeface="Sherman Sans"/>
              <a:cs typeface="Calibri"/>
            </a:endParaRPr>
          </a:p>
          <a:p>
            <a:pPr marL="457200" indent="-457200">
              <a:buFont typeface="Arial"/>
              <a:buChar char="•"/>
            </a:pPr>
            <a:r>
              <a:rPr lang="en-US" sz="2600" dirty="0">
                <a:solidFill>
                  <a:srgbClr val="3E3D3C"/>
                </a:solidFill>
                <a:latin typeface="Sherman Sans"/>
                <a:ea typeface="+mn-lt"/>
                <a:cs typeface="+mn-lt"/>
              </a:rPr>
              <a:t>Soccer (Men’s and Women’s)</a:t>
            </a:r>
            <a:endParaRPr lang="en-US" sz="2600">
              <a:solidFill>
                <a:srgbClr val="3E3D3C"/>
              </a:solidFill>
              <a:latin typeface="Sherman Sans"/>
              <a:cs typeface="Calibri"/>
            </a:endParaRPr>
          </a:p>
          <a:p>
            <a:pPr marL="457200" indent="-457200">
              <a:buFont typeface="Arial"/>
              <a:buChar char="•"/>
            </a:pPr>
            <a:r>
              <a:rPr lang="en-US" sz="2600" dirty="0">
                <a:solidFill>
                  <a:srgbClr val="3E3D3C"/>
                </a:solidFill>
                <a:latin typeface="Sherman Sans"/>
                <a:ea typeface="+mn-lt"/>
                <a:cs typeface="+mn-lt"/>
              </a:rPr>
              <a:t>Softball</a:t>
            </a:r>
          </a:p>
          <a:p>
            <a:pPr marL="457200" indent="-457200">
              <a:buFont typeface="Arial"/>
              <a:buChar char="•"/>
            </a:pPr>
            <a:r>
              <a:rPr lang="en-US" sz="2600" dirty="0" err="1">
                <a:solidFill>
                  <a:srgbClr val="3E3D3C"/>
                </a:solidFill>
                <a:latin typeface="Sherman Sans"/>
                <a:cs typeface="Calibri"/>
              </a:rPr>
              <a:t>Spikeball</a:t>
            </a:r>
            <a:endParaRPr lang="en-US" dirty="0" err="1">
              <a:cs typeface="Calibri" panose="020F0502020204030204"/>
            </a:endParaRPr>
          </a:p>
        </p:txBody>
      </p:sp>
      <p:sp>
        <p:nvSpPr>
          <p:cNvPr id="3" name="TextBox 2">
            <a:extLst>
              <a:ext uri="{FF2B5EF4-FFF2-40B4-BE49-F238E27FC236}">
                <a16:creationId xmlns:a16="http://schemas.microsoft.com/office/drawing/2014/main" id="{3DF59E2F-4382-4B5F-886B-5E391165686C}"/>
              </a:ext>
            </a:extLst>
          </p:cNvPr>
          <p:cNvSpPr txBox="1"/>
          <p:nvPr/>
        </p:nvSpPr>
        <p:spPr>
          <a:xfrm>
            <a:off x="6557655" y="1784844"/>
            <a:ext cx="5217636"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600" dirty="0">
                <a:solidFill>
                  <a:srgbClr val="3E3D3C"/>
                </a:solidFill>
                <a:latin typeface="Sherman Sans"/>
              </a:rPr>
              <a:t>Swimming</a:t>
            </a:r>
            <a:endParaRPr lang="en-US"/>
          </a:p>
          <a:p>
            <a:pPr marL="457200" indent="-457200">
              <a:buFont typeface="Arial"/>
              <a:buChar char="•"/>
            </a:pPr>
            <a:r>
              <a:rPr lang="en-US" sz="2600" dirty="0">
                <a:solidFill>
                  <a:srgbClr val="3E3D3C"/>
                </a:solidFill>
                <a:latin typeface="Sherman Sans"/>
              </a:rPr>
              <a:t>Synchronized Figure Skating</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Table Tennis</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Tennis</a:t>
            </a:r>
            <a:endParaRPr lang="en-US" sz="2600">
              <a:solidFill>
                <a:srgbClr val="3E3D3C"/>
              </a:solidFill>
              <a:latin typeface="Sherman Sans"/>
            </a:endParaRPr>
          </a:p>
          <a:p>
            <a:pPr marL="457200" indent="-457200">
              <a:buFont typeface="Arial"/>
              <a:buChar char="•"/>
            </a:pPr>
            <a:r>
              <a:rPr lang="en-US" sz="2600" dirty="0">
                <a:solidFill>
                  <a:srgbClr val="3E3D3C"/>
                </a:solidFill>
                <a:latin typeface="Sherman Sans"/>
              </a:rPr>
              <a:t>Ultimate (</a:t>
            </a:r>
            <a:r>
              <a:rPr lang="en-US" sz="2600" dirty="0">
                <a:solidFill>
                  <a:srgbClr val="3E3D3C"/>
                </a:solidFill>
                <a:latin typeface="Sherman Sans"/>
                <a:ea typeface="+mn-lt"/>
                <a:cs typeface="+mn-lt"/>
              </a:rPr>
              <a:t>Men’s and Women’s)</a:t>
            </a:r>
            <a:endParaRPr lang="en-US" sz="2600">
              <a:solidFill>
                <a:srgbClr val="3E3D3C"/>
              </a:solidFill>
              <a:latin typeface="Sherman Sans"/>
              <a:ea typeface="+mn-lt"/>
              <a:cs typeface="+mn-lt"/>
            </a:endParaRPr>
          </a:p>
          <a:p>
            <a:pPr marL="457200" indent="-457200">
              <a:buFont typeface="Arial"/>
              <a:buChar char="•"/>
            </a:pPr>
            <a:r>
              <a:rPr lang="en-US" sz="2600" dirty="0">
                <a:solidFill>
                  <a:srgbClr val="3E3D3C"/>
                </a:solidFill>
                <a:latin typeface="Sherman Sans"/>
              </a:rPr>
              <a:t>Volleyball (</a:t>
            </a:r>
            <a:r>
              <a:rPr lang="en-US" sz="2600" dirty="0">
                <a:solidFill>
                  <a:srgbClr val="3E3D3C"/>
                </a:solidFill>
                <a:latin typeface="Sherman Sans"/>
                <a:ea typeface="+mn-lt"/>
                <a:cs typeface="+mn-lt"/>
              </a:rPr>
              <a:t>Men’s and Women’s)</a:t>
            </a:r>
            <a:endParaRPr lang="en-US" sz="2600">
              <a:solidFill>
                <a:srgbClr val="3E3D3C"/>
              </a:solidFill>
              <a:latin typeface="Sherman Sans"/>
              <a:ea typeface="+mn-lt"/>
              <a:cs typeface="+mn-lt"/>
            </a:endParaRPr>
          </a:p>
          <a:p>
            <a:pPr marL="457200" indent="-457200">
              <a:buFont typeface="Arial"/>
              <a:buChar char="•"/>
            </a:pPr>
            <a:r>
              <a:rPr lang="en-US" sz="2600" dirty="0">
                <a:solidFill>
                  <a:srgbClr val="3E3D3C"/>
                </a:solidFill>
                <a:latin typeface="Sherman Sans"/>
              </a:rPr>
              <a:t>Water Polo (</a:t>
            </a:r>
            <a:r>
              <a:rPr lang="en-US" sz="2600" dirty="0">
                <a:solidFill>
                  <a:srgbClr val="3E3D3C"/>
                </a:solidFill>
                <a:latin typeface="Sherman Sans"/>
                <a:ea typeface="+mn-lt"/>
                <a:cs typeface="+mn-lt"/>
              </a:rPr>
              <a:t>Men’s and Women’s)</a:t>
            </a:r>
            <a:endParaRPr lang="en-US" sz="2600">
              <a:solidFill>
                <a:srgbClr val="3E3D3C"/>
              </a:solidFill>
              <a:latin typeface="Sherman Sans"/>
              <a:ea typeface="+mn-lt"/>
              <a:cs typeface="+mn-lt"/>
            </a:endParaRPr>
          </a:p>
          <a:p>
            <a:pPr marL="457200" indent="-457200">
              <a:buFont typeface="Arial"/>
              <a:buChar char="•"/>
            </a:pPr>
            <a:r>
              <a:rPr lang="en-US" sz="2600" dirty="0">
                <a:solidFill>
                  <a:srgbClr val="3E3D3C"/>
                </a:solidFill>
                <a:latin typeface="Sherman Sans"/>
              </a:rPr>
              <a:t>Wrestling	</a:t>
            </a:r>
          </a:p>
        </p:txBody>
      </p:sp>
    </p:spTree>
    <p:extLst>
      <p:ext uri="{BB962C8B-B14F-4D97-AF65-F5344CB8AC3E}">
        <p14:creationId xmlns:p14="http://schemas.microsoft.com/office/powerpoint/2010/main" val="95356684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34</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Tennity Ice Skating Pavilion </a:t>
            </a:r>
            <a:endParaRPr lang="en-US"/>
          </a:p>
        </p:txBody>
      </p:sp>
      <p:sp>
        <p:nvSpPr>
          <p:cNvPr id="3" name="TextBox 2">
            <a:extLst>
              <a:ext uri="{FF2B5EF4-FFF2-40B4-BE49-F238E27FC236}">
                <a16:creationId xmlns:a16="http://schemas.microsoft.com/office/drawing/2014/main" id="{07812285-4EFB-4062-8D96-7E39262F6C44}"/>
              </a:ext>
            </a:extLst>
          </p:cNvPr>
          <p:cNvSpPr txBox="1"/>
          <p:nvPr/>
        </p:nvSpPr>
        <p:spPr>
          <a:xfrm>
            <a:off x="7542316" y="1083046"/>
            <a:ext cx="457645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1" dirty="0">
                <a:solidFill>
                  <a:srgbClr val="3E3D3C"/>
                </a:solidFill>
                <a:ea typeface="+mn-lt"/>
                <a:cs typeface="+mn-lt"/>
              </a:rPr>
              <a:t>General Offerings</a:t>
            </a:r>
            <a:endParaRPr lang="en-US" sz="2600" i="1">
              <a:solidFill>
                <a:srgbClr val="3E3D3C"/>
              </a:solidFill>
              <a:ea typeface="+mn-lt"/>
              <a:cs typeface="+mn-lt"/>
            </a:endParaRPr>
          </a:p>
          <a:p>
            <a:pPr marL="457200" indent="-457200">
              <a:buFont typeface="Arial"/>
              <a:buChar char="•"/>
            </a:pPr>
            <a:r>
              <a:rPr lang="en-US" sz="2600" dirty="0">
                <a:solidFill>
                  <a:srgbClr val="3E3D3C"/>
                </a:solidFill>
                <a:ea typeface="+mn-lt"/>
                <a:cs typeface="+mn-lt"/>
              </a:rPr>
              <a:t>Broomball League</a:t>
            </a:r>
            <a:endParaRPr lang="en-US">
              <a:solidFill>
                <a:srgbClr val="3E3D3C"/>
              </a:solidFill>
              <a:cs typeface="Calibri"/>
            </a:endParaRPr>
          </a:p>
          <a:p>
            <a:pPr marL="457200" indent="-457200">
              <a:buFont typeface="Arial"/>
              <a:buChar char="•"/>
            </a:pPr>
            <a:r>
              <a:rPr lang="en-US" sz="2600" dirty="0">
                <a:solidFill>
                  <a:srgbClr val="3E3D3C"/>
                </a:solidFill>
                <a:ea typeface="+mn-lt"/>
                <a:cs typeface="+mn-lt"/>
              </a:rPr>
              <a:t>Curling League</a:t>
            </a:r>
            <a:endParaRPr lang="en-US">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Open Skate</a:t>
            </a:r>
            <a:endParaRPr lang="en-US">
              <a:solidFill>
                <a:srgbClr val="3E3D3C"/>
              </a:solidFill>
              <a:ea typeface="+mn-lt"/>
              <a:cs typeface="+mn-lt"/>
            </a:endParaRPr>
          </a:p>
          <a:p>
            <a:pPr marL="457200" indent="-457200">
              <a:buFont typeface="Arial"/>
              <a:buChar char="•"/>
            </a:pPr>
            <a:r>
              <a:rPr lang="en-US" sz="2600" dirty="0">
                <a:solidFill>
                  <a:srgbClr val="3E3D3C"/>
                </a:solidFill>
                <a:ea typeface="+mn-lt"/>
                <a:cs typeface="+mn-lt"/>
              </a:rPr>
              <a:t>Ice Skating Instruction</a:t>
            </a:r>
            <a:endParaRPr lang="en-US" sz="2600">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Private Lessons </a:t>
            </a:r>
            <a:endParaRPr lang="en-US">
              <a:solidFill>
                <a:srgbClr val="3E3D3C"/>
              </a:solidFill>
              <a:cs typeface="Calibri" panose="020F0502020204030204"/>
            </a:endParaRPr>
          </a:p>
          <a:p>
            <a:endParaRPr lang="en-US" sz="2600" dirty="0">
              <a:solidFill>
                <a:srgbClr val="3E3D3C"/>
              </a:solidFill>
              <a:ea typeface="+mn-lt"/>
              <a:cs typeface="+mn-lt"/>
            </a:endParaRPr>
          </a:p>
          <a:p>
            <a:r>
              <a:rPr lang="en-US" sz="2600" b="1" i="1" dirty="0">
                <a:solidFill>
                  <a:srgbClr val="3E3D3C"/>
                </a:solidFill>
                <a:ea typeface="+mn-lt"/>
                <a:cs typeface="+mn-lt"/>
              </a:rPr>
              <a:t>Hockey Offerings</a:t>
            </a:r>
            <a:endParaRPr lang="en-US" b="1" i="1">
              <a:solidFill>
                <a:srgbClr val="3E3D3C"/>
              </a:solidFill>
              <a:cs typeface="Calibri"/>
            </a:endParaRPr>
          </a:p>
          <a:p>
            <a:pPr marL="457200" indent="-457200">
              <a:buFont typeface="Arial"/>
              <a:buChar char="•"/>
            </a:pPr>
            <a:r>
              <a:rPr lang="en-US" sz="2600" dirty="0">
                <a:solidFill>
                  <a:srgbClr val="3E3D3C"/>
                </a:solidFill>
                <a:ea typeface="+mn-lt"/>
                <a:cs typeface="+mn-lt"/>
              </a:rPr>
              <a:t>Drop-In Ice Hockey</a:t>
            </a:r>
            <a:endParaRPr lang="en-US">
              <a:solidFill>
                <a:srgbClr val="3E3D3C"/>
              </a:solidFill>
              <a:ea typeface="+mn-lt"/>
              <a:cs typeface="+mn-lt"/>
            </a:endParaRPr>
          </a:p>
          <a:p>
            <a:pPr marL="457200" indent="-457200">
              <a:buFont typeface="Arial"/>
              <a:buChar char="•"/>
            </a:pPr>
            <a:r>
              <a:rPr lang="en-US" sz="2600" dirty="0">
                <a:solidFill>
                  <a:srgbClr val="3E3D3C"/>
                </a:solidFill>
                <a:ea typeface="+mn-lt"/>
                <a:cs typeface="+mn-lt"/>
              </a:rPr>
              <a:t>Sled and Ice Leagues</a:t>
            </a:r>
            <a:endParaRPr lang="en-US">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Open Sled Hockey</a:t>
            </a:r>
            <a:endParaRPr lang="en-US">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Skate &amp; Shoot</a:t>
            </a:r>
            <a:endParaRPr lang="en-US" dirty="0">
              <a:solidFill>
                <a:srgbClr val="3E3D3C"/>
              </a:solidFill>
              <a:cs typeface="Calibri" panose="020F0502020204030204"/>
            </a:endParaRPr>
          </a:p>
        </p:txBody>
      </p:sp>
      <p:sp>
        <p:nvSpPr>
          <p:cNvPr id="4" name="TextBox 3">
            <a:extLst>
              <a:ext uri="{FF2B5EF4-FFF2-40B4-BE49-F238E27FC236}">
                <a16:creationId xmlns:a16="http://schemas.microsoft.com/office/drawing/2014/main" id="{445E53C8-AF0F-4AA9-BEFC-52802EE95680}"/>
              </a:ext>
            </a:extLst>
          </p:cNvPr>
          <p:cNvSpPr txBox="1"/>
          <p:nvPr/>
        </p:nvSpPr>
        <p:spPr>
          <a:xfrm>
            <a:off x="1338695" y="2367891"/>
            <a:ext cx="4838699"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1" dirty="0">
                <a:solidFill>
                  <a:srgbClr val="3E3D3C"/>
                </a:solidFill>
                <a:ea typeface="+mn-lt"/>
                <a:cs typeface="+mn-lt"/>
              </a:rPr>
              <a:t>Facilities</a:t>
            </a:r>
            <a:endParaRPr lang="en-US">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Regulation-sized rink</a:t>
            </a:r>
            <a:endParaRPr lang="en-US">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A smaller studio sheet</a:t>
            </a:r>
            <a:endParaRPr lang="en-US">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Pro Shop</a:t>
            </a:r>
            <a:endParaRPr lang="en-US">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Skate rentals</a:t>
            </a:r>
            <a:endParaRPr lang="en-US">
              <a:solidFill>
                <a:srgbClr val="3E3D3C"/>
              </a:solidFill>
              <a:cs typeface="Calibri" panose="020F0502020204030204"/>
            </a:endParaRPr>
          </a:p>
          <a:p>
            <a:pPr marL="457200" indent="-457200">
              <a:buFont typeface="Arial"/>
              <a:buChar char="•"/>
            </a:pPr>
            <a:r>
              <a:rPr lang="en-US" sz="2600" dirty="0">
                <a:solidFill>
                  <a:srgbClr val="3E3D3C"/>
                </a:solidFill>
                <a:ea typeface="+mn-lt"/>
                <a:cs typeface="+mn-lt"/>
              </a:rPr>
              <a:t>Skate sharpening</a:t>
            </a:r>
            <a:endParaRPr lang="en-US" dirty="0">
              <a:solidFill>
                <a:srgbClr val="3E3D3C"/>
              </a:solidFill>
              <a:cs typeface="Calibri" panose="020F0502020204030204"/>
            </a:endParaRPr>
          </a:p>
        </p:txBody>
      </p:sp>
    </p:spTree>
    <p:extLst>
      <p:ext uri="{BB962C8B-B14F-4D97-AF65-F5344CB8AC3E}">
        <p14:creationId xmlns:p14="http://schemas.microsoft.com/office/powerpoint/2010/main" val="196887598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35</a:t>
            </a:fld>
            <a:endParaRPr lang="en-US"/>
          </a:p>
        </p:txBody>
      </p:sp>
      <p:sp>
        <p:nvSpPr>
          <p:cNvPr id="7" name="Text Placeholder 6"/>
          <p:cNvSpPr>
            <a:spLocks noGrp="1"/>
          </p:cNvSpPr>
          <p:nvPr>
            <p:ph type="body" sz="quarter" idx="19"/>
          </p:nvPr>
        </p:nvSpPr>
        <p:spPr/>
        <p:txBody>
          <a:bodyPr/>
          <a:lstStyle/>
          <a:p>
            <a:r>
              <a:rPr lang="en-US"/>
              <a:t>Enrollment and the Student Experience</a:t>
            </a:r>
          </a:p>
        </p:txBody>
      </p:sp>
      <p:sp>
        <p:nvSpPr>
          <p:cNvPr id="6" name="Title 1"/>
          <p:cNvSpPr>
            <a:spLocks noGrp="1"/>
          </p:cNvSpPr>
          <p:nvPr>
            <p:ph type="title"/>
          </p:nvPr>
        </p:nvSpPr>
        <p:spPr/>
        <p:txBody>
          <a:bodyPr lIns="91440" tIns="45720" rIns="91440" bIns="45720" anchor="t"/>
          <a:lstStyle/>
          <a:p>
            <a:r>
              <a:rPr lang="en-US">
                <a:latin typeface="Sherman Serif Book"/>
              </a:rPr>
              <a:t>Recreation at Drumlins Country Club </a:t>
            </a:r>
            <a:endParaRPr lang="en-US"/>
          </a:p>
        </p:txBody>
      </p:sp>
      <p:sp>
        <p:nvSpPr>
          <p:cNvPr id="3" name="TextBox 2">
            <a:extLst>
              <a:ext uri="{FF2B5EF4-FFF2-40B4-BE49-F238E27FC236}">
                <a16:creationId xmlns:a16="http://schemas.microsoft.com/office/drawing/2014/main" id="{07812285-4EFB-4062-8D96-7E39262F6C44}"/>
              </a:ext>
            </a:extLst>
          </p:cNvPr>
          <p:cNvSpPr txBox="1"/>
          <p:nvPr/>
        </p:nvSpPr>
        <p:spPr>
          <a:xfrm>
            <a:off x="285173" y="1191903"/>
            <a:ext cx="587243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0" kern="1200" dirty="0">
                <a:solidFill>
                  <a:srgbClr val="3E3D3C"/>
                </a:solidFill>
                <a:latin typeface="Sherman Sans"/>
                <a:ea typeface="Sherman Sans Book"/>
                <a:cs typeface="Sherman Sans Book"/>
              </a:rPr>
              <a:t>Tennis</a:t>
            </a:r>
            <a:r>
              <a:rPr lang="en-US" sz="2600" b="1" dirty="0">
                <a:solidFill>
                  <a:srgbClr val="3E3D3C"/>
                </a:solidFill>
                <a:latin typeface="Sherman Sans"/>
                <a:ea typeface="Sherman Sans Book"/>
                <a:cs typeface="Sherman Sans Book"/>
              </a:rPr>
              <a:t> </a:t>
            </a:r>
            <a:endParaRPr lang="en-US" sz="2600" b="1">
              <a:solidFill>
                <a:srgbClr val="3E3D3C"/>
              </a:solidFill>
              <a:latin typeface="Sherman Sans"/>
            </a:endParaRPr>
          </a:p>
          <a:p>
            <a:pPr marL="342900" indent="-342900">
              <a:buFont typeface="Arial"/>
              <a:buChar char="•"/>
            </a:pPr>
            <a:r>
              <a:rPr lang="en-US" sz="2300" dirty="0">
                <a:solidFill>
                  <a:srgbClr val="3E3D3C"/>
                </a:solidFill>
                <a:latin typeface="Sherman Sans"/>
                <a:ea typeface="+mn-lt"/>
                <a:cs typeface="+mn-lt"/>
              </a:rPr>
              <a:t>Instructional Tennis Clinics </a:t>
            </a:r>
          </a:p>
          <a:p>
            <a:pPr marL="342900" indent="-342900">
              <a:buFont typeface="Arial"/>
              <a:buChar char="•"/>
            </a:pPr>
            <a:r>
              <a:rPr lang="en-US" sz="2300" dirty="0">
                <a:solidFill>
                  <a:srgbClr val="3E3D3C"/>
                </a:solidFill>
                <a:latin typeface="Sherman Sans"/>
                <a:ea typeface="+mn-lt"/>
                <a:cs typeface="+mn-lt"/>
              </a:rPr>
              <a:t>Independent Tennis Play – Open Court &amp; Same Day </a:t>
            </a:r>
            <a:endParaRPr lang="en-US" sz="2300">
              <a:solidFill>
                <a:srgbClr val="3E3D3C"/>
              </a:solidFill>
              <a:latin typeface="Sherman Sans"/>
            </a:endParaRPr>
          </a:p>
          <a:p>
            <a:pPr marL="342900" indent="-342900">
              <a:buFont typeface="Arial"/>
              <a:buChar char="•"/>
            </a:pPr>
            <a:r>
              <a:rPr lang="en-US" sz="2300" dirty="0">
                <a:solidFill>
                  <a:srgbClr val="3E3D3C"/>
                </a:solidFill>
                <a:latin typeface="Sherman Sans"/>
                <a:cs typeface="Calibri"/>
              </a:rPr>
              <a:t>Pricing is available on the </a:t>
            </a:r>
            <a:r>
              <a:rPr lang="en-US" sz="2300" dirty="0">
                <a:solidFill>
                  <a:srgbClr val="3E3D3C"/>
                </a:solidFill>
                <a:latin typeface="Sherman Sans"/>
                <a:ea typeface="+mn-lt"/>
                <a:cs typeface="+mn-lt"/>
                <a:hlinkClick r:id="rId3"/>
              </a:rPr>
              <a:t>Drumlins website</a:t>
            </a:r>
          </a:p>
          <a:p>
            <a:endParaRPr lang="en-US" sz="2600" dirty="0">
              <a:solidFill>
                <a:srgbClr val="3E3D3C"/>
              </a:solidFill>
              <a:latin typeface="Sherman Sans"/>
              <a:ea typeface="Sherman Sans Book"/>
              <a:cs typeface="Calibri"/>
            </a:endParaRPr>
          </a:p>
          <a:p>
            <a:r>
              <a:rPr lang="en-US" sz="2600" b="1" dirty="0">
                <a:solidFill>
                  <a:srgbClr val="3E3D3C"/>
                </a:solidFill>
                <a:latin typeface="Sherman Sans"/>
                <a:ea typeface="Sherman Sans Book"/>
              </a:rPr>
              <a:t>Golf</a:t>
            </a:r>
          </a:p>
          <a:p>
            <a:pPr marL="342900" indent="-342900">
              <a:buFont typeface="Arial"/>
              <a:buChar char="•"/>
            </a:pPr>
            <a:r>
              <a:rPr lang="en-US" sz="2300" dirty="0">
                <a:solidFill>
                  <a:srgbClr val="3E3D3C"/>
                </a:solidFill>
                <a:latin typeface="Sherman Sans"/>
                <a:ea typeface="Sherman Sans Book"/>
                <a:cs typeface="Calibri"/>
              </a:rPr>
              <a:t>Monday-Sunday 8 a.m.-7 p.m. (West Course) </a:t>
            </a:r>
          </a:p>
          <a:p>
            <a:pPr marL="342900" indent="-342900">
              <a:buFont typeface="Arial"/>
              <a:buChar char="•"/>
            </a:pPr>
            <a:r>
              <a:rPr lang="en-US" sz="2300" dirty="0">
                <a:solidFill>
                  <a:srgbClr val="3E3D3C"/>
                </a:solidFill>
                <a:latin typeface="Sherman Sans"/>
                <a:ea typeface="Sherman Sans Book"/>
                <a:cs typeface="Calibri"/>
              </a:rPr>
              <a:t>Free golf for full time SU/ESF undergraduate students </a:t>
            </a:r>
          </a:p>
          <a:p>
            <a:pPr marL="342900" indent="-342900">
              <a:buFont typeface="Arial"/>
              <a:buChar char="•"/>
            </a:pPr>
            <a:r>
              <a:rPr lang="en-US" sz="2300" dirty="0">
                <a:solidFill>
                  <a:srgbClr val="3E3D3C"/>
                </a:solidFill>
                <a:latin typeface="Sherman Sans"/>
                <a:ea typeface="+mn-lt"/>
                <a:cs typeface="+mn-lt"/>
              </a:rPr>
              <a:t>Graduate Pricing available on the </a:t>
            </a:r>
            <a:r>
              <a:rPr lang="en-US" sz="2300" dirty="0">
                <a:solidFill>
                  <a:srgbClr val="3E3D3C"/>
                </a:solidFill>
                <a:latin typeface="Sherman Sans"/>
                <a:ea typeface="+mn-lt"/>
                <a:cs typeface="+mn-lt"/>
                <a:hlinkClick r:id="rId4"/>
              </a:rPr>
              <a:t>Drumlins website</a:t>
            </a:r>
            <a:endParaRPr lang="en-US" sz="2300" dirty="0">
              <a:solidFill>
                <a:srgbClr val="3E3D3C"/>
              </a:solidFill>
              <a:latin typeface="Sherman Sans"/>
              <a:cs typeface="Calibri"/>
            </a:endParaRPr>
          </a:p>
        </p:txBody>
      </p:sp>
      <p:sp>
        <p:nvSpPr>
          <p:cNvPr id="8" name="TextBox 7">
            <a:extLst>
              <a:ext uri="{FF2B5EF4-FFF2-40B4-BE49-F238E27FC236}">
                <a16:creationId xmlns:a16="http://schemas.microsoft.com/office/drawing/2014/main" id="{18A95970-4221-4881-80DE-14CF2E7CBEB7}"/>
              </a:ext>
            </a:extLst>
          </p:cNvPr>
          <p:cNvSpPr txBox="1"/>
          <p:nvPr/>
        </p:nvSpPr>
        <p:spPr>
          <a:xfrm>
            <a:off x="6308602" y="1591045"/>
            <a:ext cx="5600287" cy="36779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0" kern="1200" dirty="0">
                <a:solidFill>
                  <a:srgbClr val="3E3D3C"/>
                </a:solidFill>
                <a:latin typeface="Sherman Sans"/>
                <a:ea typeface="Sherman Sans Book"/>
                <a:cs typeface="Sherman Sans Book"/>
              </a:rPr>
              <a:t>Cross Country Skiing and </a:t>
            </a:r>
            <a:r>
              <a:rPr lang="en-US" sz="2600" b="1" dirty="0">
                <a:solidFill>
                  <a:srgbClr val="3E3D3C"/>
                </a:solidFill>
                <a:latin typeface="Sherman Sans"/>
                <a:ea typeface="Sherman Sans Book"/>
                <a:cs typeface="Sherman Sans Book"/>
              </a:rPr>
              <a:t>Snowshoeing</a:t>
            </a:r>
          </a:p>
          <a:p>
            <a:pPr marL="342900" indent="-342900">
              <a:buFont typeface="Arial"/>
              <a:buChar char="•"/>
            </a:pPr>
            <a:r>
              <a:rPr lang="en-US" sz="2300" dirty="0">
                <a:solidFill>
                  <a:srgbClr val="3E3D3C"/>
                </a:solidFill>
                <a:latin typeface="Sherman Sans"/>
                <a:ea typeface="Sherman Sans Book"/>
                <a:cs typeface="Sherman Sans Book"/>
              </a:rPr>
              <a:t>Winter Hours TBD</a:t>
            </a:r>
            <a:endParaRPr lang="en-US" sz="2300" dirty="0">
              <a:solidFill>
                <a:srgbClr val="3E3D3C"/>
              </a:solidFill>
              <a:latin typeface="Sherman Sans"/>
            </a:endParaRPr>
          </a:p>
          <a:p>
            <a:pPr marL="342900" indent="-342900">
              <a:buFont typeface="Arial"/>
              <a:buChar char="•"/>
            </a:pPr>
            <a:r>
              <a:rPr lang="en-US" sz="2300" kern="1200" dirty="0">
                <a:solidFill>
                  <a:srgbClr val="3E3D3C"/>
                </a:solidFill>
                <a:latin typeface="Sherman Sans"/>
                <a:ea typeface="Sherman Sans Book"/>
              </a:rPr>
              <a:t>All experience levels welcome and FREE equipment </a:t>
            </a:r>
            <a:r>
              <a:rPr lang="en-US" sz="2300" dirty="0">
                <a:solidFill>
                  <a:srgbClr val="3E3D3C"/>
                </a:solidFill>
                <a:latin typeface="Sherman Sans"/>
                <a:ea typeface="Sherman Sans Book"/>
              </a:rPr>
              <a:t>rentals</a:t>
            </a:r>
            <a:endParaRPr lang="en-US" sz="2300" kern="1200" dirty="0">
              <a:solidFill>
                <a:srgbClr val="3E3D3C"/>
              </a:solidFill>
              <a:latin typeface="Sherman Sans"/>
              <a:ea typeface="Sherman Sans Book"/>
              <a:cs typeface="Calibri"/>
            </a:endParaRPr>
          </a:p>
          <a:p>
            <a:endParaRPr lang="en-US" sz="2000" dirty="0">
              <a:solidFill>
                <a:srgbClr val="3E3D3C"/>
              </a:solidFill>
              <a:latin typeface="Sherman Sans"/>
              <a:ea typeface="+mn-lt"/>
              <a:cs typeface="+mn-lt"/>
            </a:endParaRPr>
          </a:p>
          <a:p>
            <a:r>
              <a:rPr lang="en-US" sz="2600" b="1" dirty="0">
                <a:solidFill>
                  <a:srgbClr val="3E3D3C"/>
                </a:solidFill>
                <a:latin typeface="Sherman Sans"/>
                <a:ea typeface="+mn-lt"/>
                <a:cs typeface="+mn-lt"/>
              </a:rPr>
              <a:t>Transportation</a:t>
            </a:r>
            <a:endParaRPr lang="en-US" sz="2600" b="1" u="sng" dirty="0">
              <a:solidFill>
                <a:srgbClr val="3E3D3C"/>
              </a:solidFill>
              <a:latin typeface="Sherman Sans"/>
              <a:ea typeface="+mn-lt"/>
              <a:cs typeface="+mn-lt"/>
            </a:endParaRPr>
          </a:p>
          <a:p>
            <a:pPr marL="342900" indent="-342900">
              <a:buFont typeface="Arial"/>
              <a:buChar char="•"/>
            </a:pPr>
            <a:r>
              <a:rPr lang="en-US" sz="2300" b="0" i="0" kern="1200" dirty="0">
                <a:solidFill>
                  <a:srgbClr val="3E3D3C"/>
                </a:solidFill>
                <a:latin typeface="Sherman Sans"/>
                <a:ea typeface="Sherman Sans Book"/>
                <a:cs typeface="Sherman Sans Book"/>
              </a:rPr>
              <a:t>The Centro Bus is free for SU and SUNY ESF I.D. holders</a:t>
            </a:r>
            <a:endParaRPr lang="en-US" sz="2300" b="1" u="sng" dirty="0">
              <a:solidFill>
                <a:srgbClr val="3E3D3C"/>
              </a:solidFill>
              <a:latin typeface="Sherman Sans"/>
              <a:ea typeface="Sherman Sans Book"/>
              <a:cs typeface="Sherman Sans Book"/>
            </a:endParaRPr>
          </a:p>
          <a:p>
            <a:pPr marL="342900" indent="-342900" algn="l">
              <a:buFont typeface="Arial"/>
              <a:buChar char="•"/>
            </a:pPr>
            <a:r>
              <a:rPr lang="en-US" sz="2300" b="0" i="0" kern="1200" dirty="0">
                <a:solidFill>
                  <a:srgbClr val="3E3D3C"/>
                </a:solidFill>
                <a:latin typeface="Sherman Sans"/>
                <a:ea typeface="Sherman Sans Book"/>
                <a:cs typeface="Sherman Sans Book"/>
              </a:rPr>
              <a:t>Visit the Centro website or the SU Parking and Transit Services website</a:t>
            </a:r>
            <a:endParaRPr lang="en-US" sz="2300" b="1" u="sng">
              <a:solidFill>
                <a:srgbClr val="3E3D3C"/>
              </a:solidFill>
              <a:latin typeface="Sherman Sans"/>
            </a:endParaRPr>
          </a:p>
        </p:txBody>
      </p:sp>
    </p:spTree>
    <p:extLst>
      <p:ext uri="{BB962C8B-B14F-4D97-AF65-F5344CB8AC3E}">
        <p14:creationId xmlns:p14="http://schemas.microsoft.com/office/powerpoint/2010/main" val="63462570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36</a:t>
            </a:fld>
            <a:endParaRPr lang="en-US"/>
          </a:p>
        </p:txBody>
      </p:sp>
      <p:sp>
        <p:nvSpPr>
          <p:cNvPr id="6" name="Text Placeholder 5"/>
          <p:cNvSpPr>
            <a:spLocks noGrp="1"/>
          </p:cNvSpPr>
          <p:nvPr>
            <p:ph type="body" sz="quarter" idx="18"/>
          </p:nvPr>
        </p:nvSpPr>
        <p:spPr>
          <a:xfrm>
            <a:off x="1988966" y="6334305"/>
            <a:ext cx="8907052" cy="665868"/>
          </a:xfrm>
        </p:spPr>
        <p:txBody>
          <a:bodyPr/>
          <a:lstStyle/>
          <a:p>
            <a:r>
              <a:rPr lang="en-US"/>
              <a:t>Enrollment and the Student Experience</a:t>
            </a:r>
          </a:p>
          <a:p>
            <a:endParaRPr lang="en-US"/>
          </a:p>
        </p:txBody>
      </p:sp>
      <p:sp>
        <p:nvSpPr>
          <p:cNvPr id="7" name="Title 1"/>
          <p:cNvSpPr>
            <a:spLocks noGrp="1"/>
          </p:cNvSpPr>
          <p:nvPr>
            <p:ph type="title"/>
          </p:nvPr>
        </p:nvSpPr>
        <p:spPr/>
        <p:txBody>
          <a:bodyPr/>
          <a:lstStyle/>
          <a:p>
            <a:r>
              <a:rPr lang="en-US"/>
              <a:t>Health and Wellness Resources</a:t>
            </a:r>
          </a:p>
        </p:txBody>
      </p:sp>
      <p:sp>
        <p:nvSpPr>
          <p:cNvPr id="8" name="Text Placeholder 8"/>
          <p:cNvSpPr>
            <a:spLocks noGrp="1"/>
          </p:cNvSpPr>
          <p:nvPr>
            <p:ph type="body" sz="quarter" idx="17"/>
          </p:nvPr>
        </p:nvSpPr>
        <p:spPr>
          <a:xfrm>
            <a:off x="591840" y="1433503"/>
            <a:ext cx="10438818" cy="4343399"/>
          </a:xfrm>
        </p:spPr>
        <p:txBody>
          <a:bodyPr lIns="91440" tIns="45720" rIns="91440" bIns="45720" anchor="t"/>
          <a:lstStyle/>
          <a:p>
            <a:r>
              <a:rPr lang="en-US" sz="2800" b="1">
                <a:latin typeface="Sherman Sans Book"/>
                <a:ea typeface="Sherman Sans Book" pitchFamily="50" charset="0"/>
              </a:rPr>
              <a:t>Vaccine Clinics and Screenings </a:t>
            </a:r>
            <a:endParaRPr lang="en-US" sz="2800" b="1">
              <a:latin typeface="Sherman Sans Book" pitchFamily="50" charset="0"/>
              <a:ea typeface="Sherman Sans Book" pitchFamily="50" charset="0"/>
            </a:endParaRPr>
          </a:p>
          <a:p>
            <a:pPr marL="457200" indent="-457200">
              <a:buFont typeface="Arial" panose="020B0604020202020204" pitchFamily="34" charset="0"/>
              <a:buChar char="•"/>
            </a:pPr>
            <a:r>
              <a:rPr lang="en-US" sz="2800">
                <a:latin typeface="Sherman Sans Book"/>
                <a:ea typeface="Sherman Sans Book" pitchFamily="50" charset="0"/>
              </a:rPr>
              <a:t> </a:t>
            </a:r>
            <a:r>
              <a:rPr lang="en-US" sz="2600">
                <a:latin typeface="Sherman Sans Book"/>
                <a:ea typeface="Sherman Sans Book" pitchFamily="50" charset="0"/>
              </a:rPr>
              <a:t>Flu shots, STI/STD, HPV</a:t>
            </a:r>
          </a:p>
          <a:p>
            <a:r>
              <a:rPr lang="en-US" sz="2600">
                <a:latin typeface="Sherman Sans Book"/>
                <a:ea typeface="Sherman Sans Book" pitchFamily="50" charset="0"/>
              </a:rPr>
              <a:t>					</a:t>
            </a:r>
            <a:endParaRPr lang="en-US" sz="3000">
              <a:latin typeface="Sherman Sans Book"/>
              <a:ea typeface="Sherman Sans Book" pitchFamily="50" charset="0"/>
            </a:endParaRPr>
          </a:p>
          <a:p>
            <a:r>
              <a:rPr lang="en-US" sz="2800" b="1">
                <a:latin typeface="Sherman Sans Book"/>
                <a:ea typeface="Sherman Sans Book" pitchFamily="50" charset="0"/>
              </a:rPr>
              <a:t>Safer Sex Express </a:t>
            </a:r>
            <a:endParaRPr lang="en-US" sz="2800" b="1">
              <a:latin typeface="Sherman Sans Book" pitchFamily="50" charset="0"/>
              <a:ea typeface="Sherman Sans Book" pitchFamily="50" charset="0"/>
            </a:endParaRPr>
          </a:p>
          <a:p>
            <a:pPr marL="457200" indent="-457200">
              <a:buFont typeface="Arial" panose="020B0604020202020204" pitchFamily="34" charset="0"/>
              <a:buChar char="•"/>
            </a:pPr>
            <a:r>
              <a:rPr lang="en-US" sz="2600">
                <a:latin typeface="Sherman Sans Book"/>
                <a:ea typeface="Sherman Sans Book" pitchFamily="50" charset="0"/>
              </a:rPr>
              <a:t>Confidentially delivered.</a:t>
            </a:r>
          </a:p>
          <a:p>
            <a:endParaRPr lang="en-US" sz="2600">
              <a:latin typeface="Sherman Sans Book" pitchFamily="50" charset="0"/>
              <a:ea typeface="Sherman Sans Book" pitchFamily="50" charset="0"/>
            </a:endParaRPr>
          </a:p>
          <a:p>
            <a:pPr>
              <a:spcBef>
                <a:spcPts val="0"/>
              </a:spcBef>
            </a:pPr>
            <a:r>
              <a:rPr lang="en-US" sz="2800" b="1">
                <a:latin typeface="Sherman Sans Book"/>
                <a:ea typeface="Sherman Sans Book" pitchFamily="50" charset="0"/>
              </a:rPr>
              <a:t>Crowley Family </a:t>
            </a:r>
            <a:r>
              <a:rPr lang="en-US" sz="2800" b="1" err="1">
                <a:latin typeface="Sherman Sans Book"/>
                <a:ea typeface="Sherman Sans Book" pitchFamily="50" charset="0"/>
              </a:rPr>
              <a:t>MindSpa</a:t>
            </a:r>
            <a:endParaRPr lang="en-US" sz="2800" b="1">
              <a:latin typeface="Sherman Sans Book"/>
              <a:ea typeface="Sherman Sans Book" pitchFamily="50" charset="0"/>
            </a:endParaRPr>
          </a:p>
          <a:p>
            <a:pPr marL="457200" lvl="2" indent="-457200">
              <a:spcBef>
                <a:spcPts val="1000"/>
              </a:spcBef>
              <a:buFont typeface="Arial" panose="020B0604020202020204" pitchFamily="34" charset="0"/>
              <a:buChar char="•"/>
            </a:pPr>
            <a:r>
              <a:rPr lang="en-US" sz="2600">
                <a:solidFill>
                  <a:srgbClr val="3E3D3C"/>
                </a:solidFill>
                <a:latin typeface="Sherman Sans Book"/>
                <a:ea typeface="Sherman Sans Book" pitchFamily="50" charset="0"/>
                <a:cs typeface="Sherman Sans Book" charset="0"/>
              </a:rPr>
              <a:t>Monday - Thursday10am-7pm</a:t>
            </a:r>
          </a:p>
          <a:p>
            <a:pPr marL="457200" lvl="2" indent="-457200">
              <a:buFont typeface="Arial" panose="020B0604020202020204" pitchFamily="34" charset="0"/>
              <a:buChar char="•"/>
            </a:pPr>
            <a:r>
              <a:rPr lang="en-US" sz="2600">
                <a:solidFill>
                  <a:srgbClr val="3E3D3C"/>
                </a:solidFill>
                <a:latin typeface="Sherman Sans Book"/>
                <a:ea typeface="Sherman Sans Book" pitchFamily="50" charset="0"/>
              </a:rPr>
              <a:t>Friday- 10am-5pm</a:t>
            </a:r>
            <a:endParaRPr lang="en-US" sz="2600">
              <a:latin typeface="Sherman Sans Book" pitchFamily="50" charset="0"/>
              <a:ea typeface="Sherman Sans Book" pitchFamily="50" charset="0"/>
            </a:endParaRPr>
          </a:p>
          <a:p>
            <a:pPr marL="457200" indent="-457200">
              <a:buFont typeface="Arial" panose="020B0604020202020204" pitchFamily="34" charset="0"/>
              <a:buChar char="•"/>
            </a:pPr>
            <a:endParaRPr lang="en-US" sz="2600">
              <a:latin typeface="Sherman Sans Book" pitchFamily="50" charset="0"/>
            </a:endParaRPr>
          </a:p>
          <a:p>
            <a:endParaRPr lang="en-US" sz="2200"/>
          </a:p>
        </p:txBody>
      </p:sp>
    </p:spTree>
    <p:extLst>
      <p:ext uri="{BB962C8B-B14F-4D97-AF65-F5344CB8AC3E}">
        <p14:creationId xmlns:p14="http://schemas.microsoft.com/office/powerpoint/2010/main" val="358537279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37</a:t>
            </a:fld>
            <a:endParaRPr lang="en-US"/>
          </a:p>
        </p:txBody>
      </p:sp>
      <p:sp>
        <p:nvSpPr>
          <p:cNvPr id="6" name="Text Placeholder 5"/>
          <p:cNvSpPr>
            <a:spLocks noGrp="1"/>
          </p:cNvSpPr>
          <p:nvPr>
            <p:ph type="body" sz="quarter" idx="18"/>
          </p:nvPr>
        </p:nvSpPr>
        <p:spPr>
          <a:xfrm>
            <a:off x="1988966" y="6334305"/>
            <a:ext cx="8907052" cy="665868"/>
          </a:xfrm>
        </p:spPr>
        <p:txBody>
          <a:bodyPr/>
          <a:lstStyle/>
          <a:p>
            <a:r>
              <a:rPr lang="en-US"/>
              <a:t>Enrollment and the Student Experience</a:t>
            </a:r>
          </a:p>
          <a:p>
            <a:endParaRPr lang="en-US"/>
          </a:p>
        </p:txBody>
      </p:sp>
      <p:sp>
        <p:nvSpPr>
          <p:cNvPr id="10" name="Title 1"/>
          <p:cNvSpPr>
            <a:spLocks noGrp="1"/>
          </p:cNvSpPr>
          <p:nvPr>
            <p:ph type="title"/>
          </p:nvPr>
        </p:nvSpPr>
        <p:spPr/>
        <p:txBody>
          <a:bodyPr/>
          <a:lstStyle/>
          <a:p>
            <a:r>
              <a:rPr lang="en-US"/>
              <a:t>Health and Wellness Resources</a:t>
            </a:r>
          </a:p>
        </p:txBody>
      </p:sp>
      <p:sp>
        <p:nvSpPr>
          <p:cNvPr id="11" name="Text Placeholder 8"/>
          <p:cNvSpPr>
            <a:spLocks noGrp="1"/>
          </p:cNvSpPr>
          <p:nvPr>
            <p:ph type="body" sz="quarter" idx="17"/>
          </p:nvPr>
        </p:nvSpPr>
        <p:spPr>
          <a:xfrm>
            <a:off x="549097" y="1005496"/>
            <a:ext cx="7544315" cy="5122930"/>
          </a:xfrm>
        </p:spPr>
        <p:txBody>
          <a:bodyPr lIns="91440" tIns="45720" rIns="91440" bIns="45720" anchor="t"/>
          <a:lstStyle/>
          <a:p>
            <a:pPr lvl="1">
              <a:spcBef>
                <a:spcPts val="0"/>
              </a:spcBef>
            </a:pPr>
            <a:endParaRPr lang="en-US" sz="2800">
              <a:solidFill>
                <a:srgbClr val="3E3D3C"/>
              </a:solidFill>
              <a:latin typeface="Sherman Sans Book" pitchFamily="50" charset="0"/>
              <a:ea typeface="Sherman Sans Book" pitchFamily="50" charset="0"/>
            </a:endParaRPr>
          </a:p>
          <a:p>
            <a:pPr lvl="1">
              <a:spcBef>
                <a:spcPts val="0"/>
              </a:spcBef>
            </a:pPr>
            <a:r>
              <a:rPr lang="en-US" sz="2800" b="1">
                <a:solidFill>
                  <a:srgbClr val="3E3D3C"/>
                </a:solidFill>
                <a:latin typeface="Sherman Sans Book"/>
                <a:ea typeface="Sherman Sans Book" pitchFamily="50" charset="0"/>
              </a:rPr>
              <a:t>Health Hub</a:t>
            </a:r>
          </a:p>
          <a:p>
            <a:pPr lvl="1">
              <a:spcBef>
                <a:spcPts val="0"/>
              </a:spcBef>
            </a:pPr>
            <a:endParaRPr lang="en-US" sz="2800" b="1">
              <a:solidFill>
                <a:srgbClr val="3E3D3C"/>
              </a:solidFill>
              <a:latin typeface="Sherman Sans Book" pitchFamily="50" charset="0"/>
              <a:ea typeface="Sherman Sans Book" pitchFamily="50" charset="0"/>
            </a:endParaRPr>
          </a:p>
          <a:p>
            <a:pPr lvl="1">
              <a:spcBef>
                <a:spcPts val="0"/>
              </a:spcBef>
            </a:pPr>
            <a:r>
              <a:rPr lang="en-US" sz="2800" b="1">
                <a:solidFill>
                  <a:srgbClr val="3E3D3C"/>
                </a:solidFill>
                <a:latin typeface="Sherman Sans Book"/>
                <a:ea typeface="Sherman Sans Book" pitchFamily="50" charset="0"/>
              </a:rPr>
              <a:t>Pet Therapy Program</a:t>
            </a:r>
          </a:p>
          <a:p>
            <a:pPr lvl="1">
              <a:spcBef>
                <a:spcPts val="0"/>
              </a:spcBef>
            </a:pPr>
            <a:endParaRPr lang="en-US" sz="2800">
              <a:solidFill>
                <a:srgbClr val="3E3D3C"/>
              </a:solidFill>
              <a:latin typeface="Sherman Sans Book" pitchFamily="50" charset="0"/>
              <a:ea typeface="Sherman Sans Book" pitchFamily="50" charset="0"/>
            </a:endParaRPr>
          </a:p>
          <a:p>
            <a:pPr lvl="1">
              <a:spcBef>
                <a:spcPts val="0"/>
              </a:spcBef>
            </a:pPr>
            <a:r>
              <a:rPr lang="en-US" sz="2800" b="1" err="1">
                <a:solidFill>
                  <a:srgbClr val="3E3D3C"/>
                </a:solidFill>
                <a:latin typeface="Sherman Sans Book"/>
                <a:ea typeface="Sherman Sans Book" pitchFamily="50" charset="0"/>
              </a:rPr>
              <a:t>Sanvello</a:t>
            </a:r>
            <a:r>
              <a:rPr lang="en-US" sz="2800" b="1">
                <a:solidFill>
                  <a:srgbClr val="3E3D3C"/>
                </a:solidFill>
                <a:latin typeface="Sherman Sans Book"/>
                <a:ea typeface="Sherman Sans Book" pitchFamily="50" charset="0"/>
              </a:rPr>
              <a:t> App</a:t>
            </a:r>
          </a:p>
          <a:p>
            <a:pPr lvl="1">
              <a:spcBef>
                <a:spcPts val="0"/>
              </a:spcBef>
            </a:pPr>
            <a:endParaRPr lang="en-US" sz="2800">
              <a:solidFill>
                <a:srgbClr val="3E3D3C"/>
              </a:solidFill>
              <a:latin typeface="Sherman Sans Book" pitchFamily="50" charset="0"/>
              <a:ea typeface="Sherman Sans Book" pitchFamily="50" charset="0"/>
            </a:endParaRPr>
          </a:p>
          <a:p>
            <a:pPr lvl="1">
              <a:spcBef>
                <a:spcPts val="0"/>
              </a:spcBef>
            </a:pPr>
            <a:r>
              <a:rPr lang="en-US" sz="2800" b="1">
                <a:solidFill>
                  <a:srgbClr val="3E3D3C"/>
                </a:solidFill>
                <a:latin typeface="Sherman Sans Book"/>
                <a:ea typeface="Sherman Sans Book" pitchFamily="50" charset="0"/>
              </a:rPr>
              <a:t>Soul Series: </a:t>
            </a:r>
          </a:p>
          <a:p>
            <a:pPr lvl="1">
              <a:spcBef>
                <a:spcPts val="0"/>
              </a:spcBef>
            </a:pPr>
            <a:r>
              <a:rPr lang="en-US" sz="2800" err="1">
                <a:solidFill>
                  <a:srgbClr val="3E3D3C"/>
                </a:solidFill>
                <a:latin typeface="Sherman Sans Book"/>
                <a:ea typeface="Sherman Sans Book" pitchFamily="50" charset="0"/>
              </a:rPr>
              <a:t>SoulTalk</a:t>
            </a:r>
            <a:r>
              <a:rPr lang="en-US" sz="2800">
                <a:solidFill>
                  <a:srgbClr val="3E3D3C"/>
                </a:solidFill>
                <a:latin typeface="Sherman Sans Book"/>
                <a:ea typeface="Sherman Sans Book" pitchFamily="50" charset="0"/>
              </a:rPr>
              <a:t> </a:t>
            </a:r>
            <a:endParaRPr lang="en-US" sz="2800">
              <a:solidFill>
                <a:srgbClr val="3E3D3C"/>
              </a:solidFill>
              <a:latin typeface="Sherman Sans Book" pitchFamily="50" charset="0"/>
              <a:ea typeface="Sherman Sans Book" pitchFamily="50" charset="0"/>
            </a:endParaRPr>
          </a:p>
          <a:p>
            <a:pPr marL="1257300" lvl="2" indent="-342900">
              <a:buFont typeface="Arial" panose="020B0604020202020204" pitchFamily="34" charset="0"/>
              <a:buChar char="•"/>
            </a:pPr>
            <a:r>
              <a:rPr lang="en-US" sz="2000">
                <a:solidFill>
                  <a:srgbClr val="3E3D3C"/>
                </a:solidFill>
                <a:latin typeface="Sherman Sans Book"/>
                <a:ea typeface="Sherman Sans Book" pitchFamily="50" charset="0"/>
              </a:rPr>
              <a:t>Thursdays 7-8pm, Meditation room</a:t>
            </a:r>
          </a:p>
          <a:p>
            <a:pPr lvl="1"/>
            <a:r>
              <a:rPr lang="en-US" sz="2800" err="1">
                <a:solidFill>
                  <a:srgbClr val="3E3D3C"/>
                </a:solidFill>
                <a:latin typeface="Sherman Sans Book"/>
                <a:ea typeface="Sherman Sans Book" pitchFamily="50" charset="0"/>
              </a:rPr>
              <a:t>SoulScape</a:t>
            </a:r>
            <a:endParaRPr lang="en-US" sz="2800" err="1">
              <a:solidFill>
                <a:srgbClr val="3E3D3C"/>
              </a:solidFill>
              <a:latin typeface="Sherman Sans Book" pitchFamily="50" charset="0"/>
              <a:ea typeface="Sherman Sans Book" pitchFamily="50" charset="0"/>
            </a:endParaRPr>
          </a:p>
          <a:p>
            <a:pPr marL="800100" lvl="1" indent="-342900">
              <a:buFont typeface="Arial" panose="020B0604020202020204" pitchFamily="34" charset="0"/>
              <a:buChar char="•"/>
            </a:pPr>
            <a:endParaRPr lang="en-US" sz="2800">
              <a:solidFill>
                <a:srgbClr val="3E3D3C"/>
              </a:solidFill>
              <a:latin typeface="Sherman Sans Book"/>
              <a:ea typeface="Sherman Sans Book" pitchFamily="50" charset="0"/>
            </a:endParaRPr>
          </a:p>
          <a:p>
            <a:pPr lvl="1"/>
            <a:r>
              <a:rPr lang="en-US" sz="2800" b="1">
                <a:solidFill>
                  <a:srgbClr val="3E3D3C"/>
                </a:solidFill>
                <a:latin typeface="Sherman Sans Book"/>
                <a:ea typeface="Sherman Sans Book" pitchFamily="50" charset="0"/>
              </a:rPr>
              <a:t>Wellness Leadership Institute</a:t>
            </a:r>
          </a:p>
          <a:p>
            <a:pPr marL="1257300" lvl="2" indent="-342900">
              <a:buFont typeface="Arial" panose="020B0604020202020204" pitchFamily="34" charset="0"/>
              <a:buChar char="•"/>
            </a:pPr>
            <a:endParaRPr lang="en-US" sz="2800">
              <a:solidFill>
                <a:srgbClr val="3E3D3C"/>
              </a:solidFill>
              <a:latin typeface="Sherman Sans Book" pitchFamily="50" charset="0"/>
              <a:ea typeface="Sherman Sans Book" pitchFamily="50" charset="0"/>
            </a:endParaRPr>
          </a:p>
        </p:txBody>
      </p:sp>
    </p:spTree>
    <p:extLst>
      <p:ext uri="{BB962C8B-B14F-4D97-AF65-F5344CB8AC3E}">
        <p14:creationId xmlns:p14="http://schemas.microsoft.com/office/powerpoint/2010/main" val="312724191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38</a:t>
            </a:fld>
            <a:endParaRPr lang="en-US"/>
          </a:p>
        </p:txBody>
      </p:sp>
      <p:sp>
        <p:nvSpPr>
          <p:cNvPr id="6" name="Text Placeholder 5"/>
          <p:cNvSpPr>
            <a:spLocks noGrp="1"/>
          </p:cNvSpPr>
          <p:nvPr>
            <p:ph type="body" sz="quarter" idx="18"/>
          </p:nvPr>
        </p:nvSpPr>
        <p:spPr>
          <a:xfrm>
            <a:off x="1988966" y="6334305"/>
            <a:ext cx="8907052" cy="665868"/>
          </a:xfrm>
        </p:spPr>
        <p:txBody>
          <a:bodyPr/>
          <a:lstStyle/>
          <a:p>
            <a:r>
              <a:rPr lang="en-US"/>
              <a:t>Enrollment and the Student Experience</a:t>
            </a:r>
          </a:p>
          <a:p>
            <a:endParaRPr lang="en-US"/>
          </a:p>
        </p:txBody>
      </p:sp>
      <p:sp>
        <p:nvSpPr>
          <p:cNvPr id="10" name="Title 1"/>
          <p:cNvSpPr>
            <a:spLocks noGrp="1"/>
          </p:cNvSpPr>
          <p:nvPr>
            <p:ph type="title"/>
          </p:nvPr>
        </p:nvSpPr>
        <p:spPr/>
        <p:txBody>
          <a:bodyPr/>
          <a:lstStyle/>
          <a:p>
            <a:r>
              <a:rPr lang="en-US" err="1"/>
              <a:t>Sanvello</a:t>
            </a:r>
            <a:r>
              <a:rPr lang="en-US"/>
              <a:t> App</a:t>
            </a:r>
          </a:p>
        </p:txBody>
      </p:sp>
      <p:pic>
        <p:nvPicPr>
          <p:cNvPr id="5" name="Picture 4"/>
          <p:cNvPicPr>
            <a:picLocks noChangeAspect="1"/>
          </p:cNvPicPr>
          <p:nvPr/>
        </p:nvPicPr>
        <p:blipFill>
          <a:blip r:embed="rId3"/>
          <a:stretch>
            <a:fillRect/>
          </a:stretch>
        </p:blipFill>
        <p:spPr>
          <a:xfrm>
            <a:off x="1024921" y="990440"/>
            <a:ext cx="9871097" cy="4978281"/>
          </a:xfrm>
          <a:prstGeom prst="rect">
            <a:avLst/>
          </a:prstGeom>
        </p:spPr>
      </p:pic>
    </p:spTree>
    <p:extLst>
      <p:ext uri="{BB962C8B-B14F-4D97-AF65-F5344CB8AC3E}">
        <p14:creationId xmlns:p14="http://schemas.microsoft.com/office/powerpoint/2010/main" val="27002826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39</a:t>
            </a:fld>
            <a:endParaRPr lang="en-US"/>
          </a:p>
        </p:txBody>
      </p:sp>
      <p:sp>
        <p:nvSpPr>
          <p:cNvPr id="6" name="Text Placeholder 5"/>
          <p:cNvSpPr>
            <a:spLocks noGrp="1"/>
          </p:cNvSpPr>
          <p:nvPr>
            <p:ph type="body" sz="quarter" idx="18"/>
          </p:nvPr>
        </p:nvSpPr>
        <p:spPr>
          <a:xfrm>
            <a:off x="1988966" y="6334305"/>
            <a:ext cx="8907052" cy="665868"/>
          </a:xfrm>
        </p:spPr>
        <p:txBody>
          <a:bodyPr/>
          <a:lstStyle/>
          <a:p>
            <a:r>
              <a:rPr lang="en-US"/>
              <a:t>Enrollment and the Student Experience</a:t>
            </a:r>
          </a:p>
          <a:p>
            <a:endParaRPr lang="en-US"/>
          </a:p>
        </p:txBody>
      </p:sp>
      <p:sp>
        <p:nvSpPr>
          <p:cNvPr id="7" name="Title 1"/>
          <p:cNvSpPr>
            <a:spLocks noGrp="1"/>
          </p:cNvSpPr>
          <p:nvPr>
            <p:ph type="title"/>
          </p:nvPr>
        </p:nvSpPr>
        <p:spPr/>
        <p:txBody>
          <a:bodyPr/>
          <a:lstStyle/>
          <a:p>
            <a:r>
              <a:rPr lang="en-US"/>
              <a:t>Alcohol and Other Substances </a:t>
            </a:r>
          </a:p>
        </p:txBody>
      </p:sp>
      <p:sp>
        <p:nvSpPr>
          <p:cNvPr id="8" name="Text Placeholder 2"/>
          <p:cNvSpPr>
            <a:spLocks noGrp="1"/>
          </p:cNvSpPr>
          <p:nvPr>
            <p:ph type="body" sz="quarter" idx="17"/>
          </p:nvPr>
        </p:nvSpPr>
        <p:spPr>
          <a:xfrm>
            <a:off x="374073" y="1335740"/>
            <a:ext cx="6951517" cy="4763321"/>
          </a:xfrm>
        </p:spPr>
        <p:txBody>
          <a:bodyPr/>
          <a:lstStyle/>
          <a:p>
            <a:pPr marL="342900" indent="-342900">
              <a:buFont typeface="Arial" panose="020B0604020202020204" pitchFamily="34" charset="0"/>
              <a:buChar char="•"/>
            </a:pPr>
            <a:r>
              <a:rPr lang="en-US" sz="2600">
                <a:latin typeface="Sherman Sans Book" pitchFamily="50" charset="0"/>
                <a:ea typeface="Sherman Sans Book" pitchFamily="50" charset="0"/>
              </a:rPr>
              <a:t>More than a third of first-year</a:t>
            </a:r>
            <a:br>
              <a:rPr lang="en-US" sz="2600">
                <a:latin typeface="Sherman Sans Book" pitchFamily="50" charset="0"/>
                <a:ea typeface="Sherman Sans Book" pitchFamily="50" charset="0"/>
              </a:rPr>
            </a:br>
            <a:r>
              <a:rPr lang="en-US" sz="2600">
                <a:latin typeface="Sherman Sans Book" pitchFamily="50" charset="0"/>
                <a:ea typeface="Sherman Sans Book" pitchFamily="50" charset="0"/>
              </a:rPr>
              <a:t>college students do not drink alcohol. </a:t>
            </a:r>
          </a:p>
          <a:p>
            <a:endParaRPr lang="en-US" sz="2600">
              <a:latin typeface="Sherman Sans Book" pitchFamily="50" charset="0"/>
              <a:ea typeface="Sherman Sans Book" pitchFamily="50" charset="0"/>
            </a:endParaRPr>
          </a:p>
          <a:p>
            <a:pPr marL="342900" indent="-342900">
              <a:buFont typeface="Arial" panose="020B0604020202020204" pitchFamily="34" charset="0"/>
              <a:buChar char="•"/>
            </a:pPr>
            <a:r>
              <a:rPr lang="en-US" sz="2600">
                <a:latin typeface="Sherman Sans Book" pitchFamily="50" charset="0"/>
                <a:ea typeface="Sherman Sans Book" pitchFamily="50" charset="0"/>
              </a:rPr>
              <a:t>All drinks are not created equal.</a:t>
            </a:r>
          </a:p>
          <a:p>
            <a:endParaRPr lang="en-US" sz="2600">
              <a:latin typeface="Sherman Sans Book" pitchFamily="50" charset="0"/>
              <a:ea typeface="Sherman Sans Book" pitchFamily="50" charset="0"/>
            </a:endParaRPr>
          </a:p>
          <a:p>
            <a:pPr marL="342900" indent="-342900">
              <a:buFont typeface="Arial" panose="020B0604020202020204" pitchFamily="34" charset="0"/>
              <a:buChar char="•"/>
            </a:pPr>
            <a:r>
              <a:rPr lang="en-US" sz="2600">
                <a:latin typeface="Sherman Sans Book" pitchFamily="50" charset="0"/>
                <a:ea typeface="Sherman Sans Book" pitchFamily="50" charset="0"/>
              </a:rPr>
              <a:t>Be a friend, always plan a safe way home. </a:t>
            </a:r>
          </a:p>
          <a:p>
            <a:endParaRPr lang="en-US" sz="2600">
              <a:latin typeface="Sherman Sans Book" pitchFamily="50" charset="0"/>
              <a:ea typeface="Sherman Sans Book" pitchFamily="50" charset="0"/>
            </a:endParaRPr>
          </a:p>
          <a:p>
            <a:pPr marL="342900" indent="-342900">
              <a:buFont typeface="Arial" panose="020B0604020202020204" pitchFamily="34" charset="0"/>
              <a:buChar char="•"/>
            </a:pPr>
            <a:r>
              <a:rPr lang="en-US" sz="2600">
                <a:latin typeface="Sherman Sans Book" pitchFamily="50" charset="0"/>
                <a:ea typeface="Sherman Sans Book" pitchFamily="50" charset="0"/>
              </a:rPr>
              <a:t>It’s always OK to call for help- Dept. Public Safety 315.443.2224.</a:t>
            </a:r>
          </a:p>
          <a:p>
            <a:endParaRPr lang="en-US" sz="250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560" b="7110"/>
          <a:stretch/>
        </p:blipFill>
        <p:spPr>
          <a:xfrm>
            <a:off x="7582531" y="1039091"/>
            <a:ext cx="3921624" cy="2283177"/>
          </a:xfrm>
          <a:prstGeom prst="rect">
            <a:avLst/>
          </a:prstGeom>
        </p:spPr>
      </p:pic>
      <p:pic>
        <p:nvPicPr>
          <p:cNvPr id="11" name="Picture 2" descr="http://www.poppot.org/wp-content/uploads/2014/10/Potent-Weed-e1425960274972.png?x479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508" y="3511955"/>
            <a:ext cx="2637669" cy="263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8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C8A2E0-6EB8-D742-A482-4DC0CA7D0DED}"/>
              </a:ext>
            </a:extLst>
          </p:cNvPr>
          <p:cNvSpPr>
            <a:spLocks noGrp="1"/>
          </p:cNvSpPr>
          <p:nvPr>
            <p:ph type="sldNum" sz="quarter" idx="10"/>
          </p:nvPr>
        </p:nvSpPr>
        <p:spPr/>
        <p:txBody>
          <a:bodyPr/>
          <a:lstStyle/>
          <a:p>
            <a:fld id="{F343A32A-436A-8143-8894-653E98457856}" type="slidenum">
              <a:rPr lang="en-US" smtClean="0"/>
              <a:pPr/>
              <a:t>4</a:t>
            </a:fld>
            <a:endParaRPr lang="en-US"/>
          </a:p>
        </p:txBody>
      </p:sp>
      <p:sp>
        <p:nvSpPr>
          <p:cNvPr id="3" name="Title 2">
            <a:extLst>
              <a:ext uri="{FF2B5EF4-FFF2-40B4-BE49-F238E27FC236}">
                <a16:creationId xmlns:a16="http://schemas.microsoft.com/office/drawing/2014/main" id="{E6177605-5D9E-3B41-B4FB-6CEDB45E5A1B}"/>
              </a:ext>
            </a:extLst>
          </p:cNvPr>
          <p:cNvSpPr>
            <a:spLocks noGrp="1"/>
          </p:cNvSpPr>
          <p:nvPr>
            <p:ph type="title"/>
          </p:nvPr>
        </p:nvSpPr>
        <p:spPr/>
        <p:txBody>
          <a:bodyPr/>
          <a:lstStyle/>
          <a:p>
            <a:r>
              <a:rPr lang="en-US"/>
              <a:t>Staying Healthy: Keeping the Orange Community Safe</a:t>
            </a:r>
          </a:p>
        </p:txBody>
      </p:sp>
      <p:sp>
        <p:nvSpPr>
          <p:cNvPr id="5" name="Text Placeholder 4">
            <a:extLst>
              <a:ext uri="{FF2B5EF4-FFF2-40B4-BE49-F238E27FC236}">
                <a16:creationId xmlns:a16="http://schemas.microsoft.com/office/drawing/2014/main" id="{275D42F8-8107-B445-9D25-EB159BEDF61B}"/>
              </a:ext>
            </a:extLst>
          </p:cNvPr>
          <p:cNvSpPr>
            <a:spLocks noGrp="1"/>
          </p:cNvSpPr>
          <p:nvPr>
            <p:ph type="body" sz="quarter" idx="17"/>
          </p:nvPr>
        </p:nvSpPr>
        <p:spPr>
          <a:xfrm>
            <a:off x="457200" y="1246063"/>
            <a:ext cx="11488366" cy="4673904"/>
          </a:xfrm>
        </p:spPr>
        <p:txBody>
          <a:bodyPr lIns="91440" tIns="45720" rIns="91440" bIns="45720" anchor="t">
            <a:normAutofit/>
          </a:bodyPr>
          <a:lstStyle/>
          <a:p>
            <a:pPr marL="571500" indent="-571500">
              <a:buChar char="•"/>
            </a:pPr>
            <a:r>
              <a:rPr lang="en-US" sz="2600">
                <a:latin typeface="Sherman Sans Book"/>
              </a:rPr>
              <a:t>Wear a mask in certain designated spaces on campus such as the Barnes Center Health office and Flanagan Gymnasium health clinic.</a:t>
            </a:r>
            <a:endParaRPr lang="en-US" sz="2600"/>
          </a:p>
          <a:p>
            <a:pPr marL="571500" indent="-571500">
              <a:buChar char="•"/>
            </a:pPr>
            <a:r>
              <a:rPr lang="en-US" sz="2600">
                <a:latin typeface="Sherman Sans Book"/>
              </a:rPr>
              <a:t>Comply with </a:t>
            </a:r>
            <a:r>
              <a:rPr lang="en-US" sz="2600">
                <a:latin typeface="Sherman Sans Book"/>
                <a:hlinkClick r:id="rId3"/>
              </a:rPr>
              <a:t>New York State travel guidelines</a:t>
            </a:r>
            <a:r>
              <a:rPr lang="en-US" sz="2600">
                <a:latin typeface="Sherman Sans Book"/>
              </a:rPr>
              <a:t> for any personal travel.</a:t>
            </a:r>
            <a:endParaRPr lang="en-US" sz="2600"/>
          </a:p>
          <a:p>
            <a:pPr marL="571500" indent="-571500">
              <a:buChar char="•"/>
            </a:pPr>
            <a:r>
              <a:rPr lang="en-US" sz="2600">
                <a:latin typeface="Sherman Sans Book"/>
              </a:rPr>
              <a:t>Adhere to all directives and University guidance if I need to be quarantined or isolated.</a:t>
            </a:r>
            <a:endParaRPr lang="en-US" sz="2600"/>
          </a:p>
          <a:p>
            <a:pPr marL="571500" indent="-571500">
              <a:buChar char="•"/>
            </a:pPr>
            <a:r>
              <a:rPr lang="en-US" sz="2600">
                <a:latin typeface="Sherman Sans Book"/>
              </a:rPr>
              <a:t>Don’t attend in-person classes or participate in activities if exhibiting any symptoms of the COVID-19 virus, are awaiting clinical test results, or test positive for the virus.</a:t>
            </a:r>
            <a:endParaRPr lang="en-US" sz="2600"/>
          </a:p>
          <a:p>
            <a:pPr marL="571500" indent="-571500">
              <a:buChar char="•"/>
            </a:pPr>
            <a:r>
              <a:rPr lang="en-US" sz="2600">
                <a:latin typeface="Sherman Sans Book"/>
              </a:rPr>
              <a:t>Participate in any testing required throughout the summer.</a:t>
            </a:r>
          </a:p>
          <a:p>
            <a:endParaRPr lang="en-US"/>
          </a:p>
        </p:txBody>
      </p:sp>
      <p:sp>
        <p:nvSpPr>
          <p:cNvPr id="6" name="Text Placeholder 5">
            <a:extLst>
              <a:ext uri="{FF2B5EF4-FFF2-40B4-BE49-F238E27FC236}">
                <a16:creationId xmlns:a16="http://schemas.microsoft.com/office/drawing/2014/main" id="{B9381859-840E-7F45-AE9E-974766B320D7}"/>
              </a:ext>
            </a:extLst>
          </p:cNvPr>
          <p:cNvSpPr>
            <a:spLocks noGrp="1"/>
          </p:cNvSpPr>
          <p:nvPr>
            <p:ph type="body" sz="quarter" idx="18"/>
          </p:nvPr>
        </p:nvSpPr>
        <p:spPr/>
        <p:txBody>
          <a:bodyPr/>
          <a:lstStyle/>
          <a:p>
            <a:r>
              <a:rPr lang="en-US"/>
              <a:t>Enrollment and the Student Experience</a:t>
            </a:r>
          </a:p>
        </p:txBody>
      </p:sp>
    </p:spTree>
    <p:extLst>
      <p:ext uri="{BB962C8B-B14F-4D97-AF65-F5344CB8AC3E}">
        <p14:creationId xmlns:p14="http://schemas.microsoft.com/office/powerpoint/2010/main" val="82740185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40</a:t>
            </a:fld>
            <a:endParaRPr lang="en-US"/>
          </a:p>
        </p:txBody>
      </p:sp>
      <p:sp>
        <p:nvSpPr>
          <p:cNvPr id="6" name="Text Placeholder 5"/>
          <p:cNvSpPr>
            <a:spLocks noGrp="1"/>
          </p:cNvSpPr>
          <p:nvPr>
            <p:ph type="body" sz="quarter" idx="18"/>
          </p:nvPr>
        </p:nvSpPr>
        <p:spPr>
          <a:xfrm>
            <a:off x="1988966" y="6334305"/>
            <a:ext cx="8907052" cy="665868"/>
          </a:xfrm>
        </p:spPr>
        <p:txBody>
          <a:bodyPr/>
          <a:lstStyle/>
          <a:p>
            <a:r>
              <a:rPr lang="en-US"/>
              <a:t>Enrollment and the Student Experience</a:t>
            </a:r>
          </a:p>
          <a:p>
            <a:endParaRPr lang="en-US"/>
          </a:p>
        </p:txBody>
      </p:sp>
      <p:sp>
        <p:nvSpPr>
          <p:cNvPr id="7" name="Title 1"/>
          <p:cNvSpPr>
            <a:spLocks noGrp="1"/>
          </p:cNvSpPr>
          <p:nvPr>
            <p:ph type="title"/>
          </p:nvPr>
        </p:nvSpPr>
        <p:spPr/>
        <p:txBody>
          <a:bodyPr/>
          <a:lstStyle/>
          <a:p>
            <a:r>
              <a:rPr lang="en-US"/>
              <a:t>Be Involved</a:t>
            </a:r>
          </a:p>
        </p:txBody>
      </p:sp>
      <p:sp>
        <p:nvSpPr>
          <p:cNvPr id="10" name="Text Placeholder 2"/>
          <p:cNvSpPr txBox="1">
            <a:spLocks/>
          </p:cNvSpPr>
          <p:nvPr/>
        </p:nvSpPr>
        <p:spPr>
          <a:xfrm>
            <a:off x="317029" y="1346826"/>
            <a:ext cx="6772978" cy="330364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4400" b="0" i="0" kern="1200">
                <a:solidFill>
                  <a:srgbClr val="3E3D3C"/>
                </a:solidFill>
                <a:latin typeface="Sherman Sans Book" charset="0"/>
                <a:ea typeface="Sherman Sans Book" charset="0"/>
                <a:cs typeface="Sherman Sans Boo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600">
                <a:latin typeface="Sherman Sans Book"/>
                <a:ea typeface="Sherman Sans Book" pitchFamily="50" charset="0"/>
              </a:rPr>
              <a:t>Apply to become a Peer Educator!</a:t>
            </a:r>
            <a:endParaRPr lang="en-US" sz="2600" b="1">
              <a:latin typeface="Sherman Sans Book"/>
              <a:ea typeface="Sherman Sans Book" pitchFamily="50" charset="0"/>
            </a:endParaRPr>
          </a:p>
          <a:p>
            <a:r>
              <a:rPr lang="en-US" sz="2600">
                <a:latin typeface="Sherman Sans Book"/>
                <a:ea typeface="Sherman Sans Book" pitchFamily="50" charset="0"/>
              </a:rPr>
              <a:t>     - Be Wise </a:t>
            </a:r>
          </a:p>
          <a:p>
            <a:r>
              <a:rPr lang="en-US" sz="2600">
                <a:latin typeface="Sherman Sans Book"/>
                <a:ea typeface="Sherman Sans Book" pitchFamily="50" charset="0"/>
              </a:rPr>
              <a:t>     - Encouraging Healthy Relationships &amp;             Sexuality</a:t>
            </a:r>
            <a:endParaRPr lang="en-US"/>
          </a:p>
          <a:p>
            <a:r>
              <a:rPr lang="en-US" sz="2600">
                <a:latin typeface="Sherman Sans Book"/>
                <a:ea typeface="Sherman Sans Book" pitchFamily="50" charset="0"/>
              </a:rPr>
              <a:t>     - Students Advocating for Mental Health </a:t>
            </a:r>
            <a:br>
              <a:rPr lang="en-US" sz="2600">
                <a:latin typeface="Sherman Sans Book" pitchFamily="50" charset="0"/>
                <a:ea typeface="Sherman Sans Book" pitchFamily="50" charset="0"/>
              </a:rPr>
            </a:br>
            <a:r>
              <a:rPr lang="en-US" sz="2600">
                <a:latin typeface="Sherman Sans Book"/>
                <a:ea typeface="Sherman Sans Book" pitchFamily="50" charset="0"/>
              </a:rPr>
              <a:t>       Empowerment</a:t>
            </a:r>
          </a:p>
          <a:p>
            <a:pPr marL="342900" indent="-342900">
              <a:buFont typeface="Arial" panose="020B0604020202020204" pitchFamily="34" charset="0"/>
              <a:buChar char="•"/>
            </a:pPr>
            <a:endParaRPr lang="en-US" sz="2600">
              <a:latin typeface="Sherman Sans Book" pitchFamily="50" charset="0"/>
              <a:ea typeface="Sherman Sans Book" pitchFamily="50" charset="0"/>
            </a:endParaRPr>
          </a:p>
          <a:p>
            <a:pPr marL="342900" indent="-342900">
              <a:buFont typeface="Arial" panose="020B0604020202020204" pitchFamily="34" charset="0"/>
              <a:buChar char="•"/>
            </a:pPr>
            <a:r>
              <a:rPr lang="en-US" sz="2600">
                <a:latin typeface="Sherman Sans Book"/>
                <a:ea typeface="Sherman Sans Book" pitchFamily="50" charset="0"/>
              </a:rPr>
              <a:t>Student Employment Opportunities (Handshake)</a:t>
            </a:r>
          </a:p>
          <a:p>
            <a:endParaRPr lang="en-US" sz="100">
              <a:latin typeface="Trebuchet MS" panose="020B0603020202020204" pitchFamily="34" charset="0"/>
            </a:endParaRPr>
          </a:p>
          <a:p>
            <a:pPr marL="342900" indent="-342900">
              <a:buFont typeface="Arial" panose="020B0604020202020204" pitchFamily="34" charset="0"/>
              <a:buChar char="•"/>
            </a:pPr>
            <a:endParaRPr lang="en-US" sz="2000">
              <a:latin typeface="Trebuchet MS" panose="020B0603020202020204" pitchFamily="34" charset="0"/>
            </a:endParaRPr>
          </a:p>
        </p:txBody>
      </p:sp>
      <p:pic>
        <p:nvPicPr>
          <p:cNvPr id="4" name="Picture 4" descr="A group of people posing for a photo&#10;&#10;Description automatically generated">
            <a:extLst>
              <a:ext uri="{FF2B5EF4-FFF2-40B4-BE49-F238E27FC236}">
                <a16:creationId xmlns:a16="http://schemas.microsoft.com/office/drawing/2014/main" id="{5F50D1EE-2BF0-4CFA-B3AE-F60339522345}"/>
              </a:ext>
            </a:extLst>
          </p:cNvPr>
          <p:cNvPicPr>
            <a:picLocks noChangeAspect="1"/>
          </p:cNvPicPr>
          <p:nvPr/>
        </p:nvPicPr>
        <p:blipFill>
          <a:blip r:embed="rId3"/>
          <a:stretch>
            <a:fillRect/>
          </a:stretch>
        </p:blipFill>
        <p:spPr>
          <a:xfrm>
            <a:off x="7049906" y="3001545"/>
            <a:ext cx="4338091" cy="2916054"/>
          </a:xfrm>
          <a:prstGeom prst="rect">
            <a:avLst/>
          </a:prstGeom>
        </p:spPr>
      </p:pic>
    </p:spTree>
    <p:extLst>
      <p:ext uri="{BB962C8B-B14F-4D97-AF65-F5344CB8AC3E}">
        <p14:creationId xmlns:p14="http://schemas.microsoft.com/office/powerpoint/2010/main" val="158499854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z="1100" smtClean="0"/>
              <a:pPr/>
              <a:t>41</a:t>
            </a:fld>
            <a:endParaRPr lang="en-US" sz="1100"/>
          </a:p>
        </p:txBody>
      </p:sp>
      <p:sp>
        <p:nvSpPr>
          <p:cNvPr id="3" name="Title 2"/>
          <p:cNvSpPr>
            <a:spLocks noGrp="1"/>
          </p:cNvSpPr>
          <p:nvPr>
            <p:ph type="title"/>
          </p:nvPr>
        </p:nvSpPr>
        <p:spPr/>
        <p:txBody>
          <a:bodyPr lIns="91440" tIns="45720" rIns="91440" bIns="45720" anchor="t"/>
          <a:lstStyle/>
          <a:p>
            <a:r>
              <a:rPr lang="en-US">
                <a:latin typeface="Sherman Serif Book"/>
              </a:rPr>
              <a:t>Campus Resources </a:t>
            </a:r>
            <a:endParaRPr lang="en-US"/>
          </a:p>
        </p:txBody>
      </p:sp>
      <p:sp>
        <p:nvSpPr>
          <p:cNvPr id="5" name="Text Placeholder 4"/>
          <p:cNvSpPr>
            <a:spLocks noGrp="1"/>
          </p:cNvSpPr>
          <p:nvPr>
            <p:ph type="body" sz="quarter" idx="17"/>
          </p:nvPr>
        </p:nvSpPr>
        <p:spPr>
          <a:xfrm>
            <a:off x="457200" y="1243562"/>
            <a:ext cx="6868390" cy="4968761"/>
          </a:xfrm>
        </p:spPr>
        <p:txBody>
          <a:bodyPr lIns="91440" tIns="45720" rIns="91440" bIns="45720" anchor="t"/>
          <a:lstStyle/>
          <a:p>
            <a:pPr>
              <a:spcBef>
                <a:spcPts val="0"/>
              </a:spcBef>
            </a:pPr>
            <a:r>
              <a:rPr lang="en-US" sz="2400" b="1">
                <a:latin typeface="Sherman Sans Book"/>
                <a:ea typeface="Sherman Sans Book" pitchFamily="50" charset="0"/>
              </a:rPr>
              <a:t>Health Care, Counseling and Pharmacy</a:t>
            </a:r>
          </a:p>
          <a:p>
            <a:pPr marL="365760" indent="-182880">
              <a:lnSpc>
                <a:spcPct val="100000"/>
              </a:lnSpc>
              <a:spcBef>
                <a:spcPts val="0"/>
              </a:spcBef>
              <a:buFont typeface="Arial" panose="020B0604020202020204" pitchFamily="34" charset="0"/>
              <a:buChar char="•"/>
            </a:pPr>
            <a:r>
              <a:rPr lang="en-US" sz="2400">
                <a:latin typeface="Sherman Sans Book"/>
                <a:ea typeface="Sherman Sans Book" pitchFamily="50" charset="0"/>
              </a:rPr>
              <a:t>Monday - Friday: 8:30 a.m. – 5 p.m.</a:t>
            </a:r>
          </a:p>
          <a:p>
            <a:pPr marL="365760" indent="-182880">
              <a:lnSpc>
                <a:spcPct val="100000"/>
              </a:lnSpc>
              <a:spcBef>
                <a:spcPts val="0"/>
              </a:spcBef>
              <a:buFont typeface="Arial" panose="020B0604020202020204" pitchFamily="34" charset="0"/>
              <a:buChar char="•"/>
            </a:pPr>
            <a:r>
              <a:rPr lang="en-US" sz="2400">
                <a:latin typeface="Sherman Sans Book"/>
                <a:ea typeface="Sherman Sans Book" pitchFamily="50" charset="0"/>
              </a:rPr>
              <a:t>Saturday: 10 a.m. - 2 p.m.</a:t>
            </a:r>
            <a:endParaRPr lang="en-US" sz="2400" b="1" u="sng">
              <a:latin typeface="Sherman Sans Book"/>
              <a:ea typeface="Sherman Sans Book" pitchFamily="50" charset="0"/>
            </a:endParaRPr>
          </a:p>
          <a:p>
            <a:pPr marL="365760" indent="-182880">
              <a:lnSpc>
                <a:spcPct val="100000"/>
              </a:lnSpc>
              <a:spcBef>
                <a:spcPts val="0"/>
              </a:spcBef>
              <a:buFont typeface="Arial" panose="020B0604020202020204" pitchFamily="34" charset="0"/>
              <a:buChar char="•"/>
            </a:pPr>
            <a:r>
              <a:rPr lang="en-US" sz="2400">
                <a:latin typeface="Sherman Sans Book"/>
                <a:ea typeface="Sherman Sans Book" pitchFamily="50" charset="0"/>
              </a:rPr>
              <a:t>Sunday: 10 a.m. - 2 p.m. (Healthcare and Pharmacy only)</a:t>
            </a:r>
            <a:endParaRPr lang="en-US" sz="2400" b="1" u="sng">
              <a:latin typeface="Sherman Sans Book"/>
              <a:ea typeface="Sherman Sans Book" pitchFamily="50" charset="0"/>
            </a:endParaRPr>
          </a:p>
          <a:p>
            <a:pPr marL="182880">
              <a:lnSpc>
                <a:spcPct val="100000"/>
              </a:lnSpc>
              <a:spcBef>
                <a:spcPts val="0"/>
              </a:spcBef>
            </a:pPr>
            <a:endParaRPr lang="en-US" sz="2400">
              <a:latin typeface="Sherman Sans Book" pitchFamily="50" charset="0"/>
              <a:ea typeface="Sherman Sans Book" pitchFamily="50" charset="0"/>
            </a:endParaRPr>
          </a:p>
          <a:p>
            <a:pPr>
              <a:buFont typeface="Arial" panose="020B0604020202020204" pitchFamily="34" charset="0"/>
              <a:buChar char="•"/>
            </a:pPr>
            <a:r>
              <a:rPr lang="en-US" sz="2400" b="1">
                <a:latin typeface="Sherman Sans Book"/>
                <a:ea typeface="Sherman Sans Book" pitchFamily="50" charset="0"/>
              </a:rPr>
              <a:t>Disability Cultural Center</a:t>
            </a:r>
            <a:endParaRPr lang="en-US" sz="2400" b="1" u="sng">
              <a:latin typeface="Sherman Sans Book"/>
              <a:ea typeface="Sherman Sans Book" pitchFamily="50" charset="0"/>
            </a:endParaRPr>
          </a:p>
          <a:p>
            <a:pPr lvl="1">
              <a:buFont typeface="Arial" panose="020B0604020202020204" pitchFamily="34" charset="0"/>
              <a:buChar char="•"/>
            </a:pPr>
            <a:r>
              <a:rPr lang="en-US">
                <a:solidFill>
                  <a:srgbClr val="3E3D3C"/>
                </a:solidFill>
                <a:latin typeface="Sherman Sans Book"/>
                <a:ea typeface="Sherman Sans Book" pitchFamily="50" charset="0"/>
              </a:rPr>
              <a:t>Email: </a:t>
            </a:r>
            <a:r>
              <a:rPr lang="en-US">
                <a:solidFill>
                  <a:srgbClr val="3E3D3C"/>
                </a:solidFill>
                <a:latin typeface="Sherman Sans Book"/>
                <a:ea typeface="Sherman Sans Book" pitchFamily="50" charset="0"/>
                <a:hlinkClick r:id="rId3">
                  <a:extLst>
                    <a:ext uri="{A12FA001-AC4F-418D-AE19-62706E023703}">
                      <ahyp:hlinkClr xmlns:ahyp="http://schemas.microsoft.com/office/drawing/2018/hyperlinkcolor" val="tx"/>
                    </a:ext>
                  </a:extLst>
                </a:hlinkClick>
              </a:rPr>
              <a:t>sudcc@syr.edu</a:t>
            </a:r>
            <a:r>
              <a:rPr lang="en-US">
                <a:solidFill>
                  <a:srgbClr val="3E3D3C"/>
                </a:solidFill>
                <a:latin typeface="Sherman Sans Book"/>
                <a:ea typeface="Sherman Sans Book" pitchFamily="50" charset="0"/>
              </a:rPr>
              <a:t> </a:t>
            </a:r>
            <a:endParaRPr lang="en-US">
              <a:solidFill>
                <a:srgbClr val="3E3D3C"/>
              </a:solidFill>
              <a:cs typeface="Calibri"/>
            </a:endParaRPr>
          </a:p>
          <a:p>
            <a:pPr lvl="1">
              <a:buFont typeface="Arial" panose="020B0604020202020204" pitchFamily="34" charset="0"/>
              <a:buChar char="•"/>
            </a:pPr>
            <a:r>
              <a:rPr lang="en-US">
                <a:solidFill>
                  <a:srgbClr val="3E3D3C"/>
                </a:solidFill>
                <a:latin typeface="Sherman Sans Book"/>
                <a:ea typeface="Sherman Sans Book" pitchFamily="50" charset="0"/>
              </a:rPr>
              <a:t>Phone: 315-443-0228</a:t>
            </a:r>
            <a:endParaRPr lang="en-US">
              <a:solidFill>
                <a:srgbClr val="3E3D3C"/>
              </a:solidFill>
              <a:cs typeface="Calibri"/>
            </a:endParaRPr>
          </a:p>
          <a:p>
            <a:pPr lvl="1"/>
            <a:endParaRPr lang="en-US">
              <a:solidFill>
                <a:srgbClr val="3E3D3C"/>
              </a:solidFill>
              <a:latin typeface="Sherman Sans Book"/>
              <a:ea typeface="Sherman Sans Book" pitchFamily="50" charset="0"/>
            </a:endParaRPr>
          </a:p>
          <a:p>
            <a:pPr>
              <a:buFont typeface="Arial" panose="020B0604020202020204" pitchFamily="34" charset="0"/>
              <a:buChar char="•"/>
            </a:pPr>
            <a:r>
              <a:rPr lang="en-US" sz="2400" b="1">
                <a:latin typeface="Sherman Sans Book"/>
                <a:ea typeface="Sherman Sans Book" pitchFamily="50" charset="0"/>
              </a:rPr>
              <a:t>The Office of Multicultural Affairs</a:t>
            </a:r>
            <a:endParaRPr lang="en-US" sz="2400" b="1"/>
          </a:p>
          <a:p>
            <a:pPr lvl="1">
              <a:buFont typeface="Arial" panose="020B0604020202020204" pitchFamily="34" charset="0"/>
              <a:buChar char="•"/>
            </a:pPr>
            <a:r>
              <a:rPr lang="en-US">
                <a:solidFill>
                  <a:srgbClr val="3E3D3C"/>
                </a:solidFill>
                <a:latin typeface="Sherman Sans Book"/>
                <a:ea typeface="Sherman Sans Book" pitchFamily="50" charset="0"/>
              </a:rPr>
              <a:t>Email: </a:t>
            </a:r>
            <a:r>
              <a:rPr lang="en-US">
                <a:solidFill>
                  <a:srgbClr val="3E3D3C"/>
                </a:solidFill>
                <a:latin typeface="Sherman Sans Book"/>
                <a:ea typeface="Sherman Sans Book" pitchFamily="50" charset="0"/>
                <a:hlinkClick r:id="rId4">
                  <a:extLst>
                    <a:ext uri="{A12FA001-AC4F-418D-AE19-62706E023703}">
                      <ahyp:hlinkClr xmlns:ahyp="http://schemas.microsoft.com/office/drawing/2018/hyperlinkcolor" val="tx"/>
                    </a:ext>
                  </a:extLst>
                </a:hlinkClick>
              </a:rPr>
              <a:t>oma@syr.edu</a:t>
            </a:r>
            <a:r>
              <a:rPr lang="en-US">
                <a:solidFill>
                  <a:srgbClr val="3E3D3C"/>
                </a:solidFill>
                <a:latin typeface="Sherman Sans Book"/>
                <a:ea typeface="Sherman Sans Book" pitchFamily="50" charset="0"/>
              </a:rPr>
              <a:t> </a:t>
            </a:r>
            <a:endParaRPr lang="en-US">
              <a:solidFill>
                <a:srgbClr val="3E3D3C"/>
              </a:solidFill>
              <a:cs typeface="Calibri"/>
            </a:endParaRPr>
          </a:p>
          <a:p>
            <a:pPr lvl="1">
              <a:buFont typeface="Arial" panose="020B0604020202020204" pitchFamily="34" charset="0"/>
              <a:buChar char="•"/>
            </a:pPr>
            <a:r>
              <a:rPr lang="en-US">
                <a:solidFill>
                  <a:srgbClr val="3E3D3C"/>
                </a:solidFill>
                <a:latin typeface="Sherman Sans Book"/>
                <a:ea typeface="Sherman Sans Book" pitchFamily="50" charset="0"/>
              </a:rPr>
              <a:t>Phone: 315-443-9676</a:t>
            </a:r>
            <a:endParaRPr lang="en-US">
              <a:solidFill>
                <a:srgbClr val="3E3D3C"/>
              </a:solidFill>
              <a:cs typeface="Calibri" panose="020F0502020204030204"/>
            </a:endParaRPr>
          </a:p>
          <a:p>
            <a:pPr marL="182880">
              <a:lnSpc>
                <a:spcPct val="100000"/>
              </a:lnSpc>
              <a:spcBef>
                <a:spcPts val="0"/>
              </a:spcBef>
            </a:pPr>
            <a:endParaRPr lang="en-US" sz="2500">
              <a:latin typeface="Sherman Sans Book" pitchFamily="50" charset="0"/>
              <a:ea typeface="Sherman Sans Book" pitchFamily="50" charset="0"/>
            </a:endParaRPr>
          </a:p>
          <a:p>
            <a:pPr>
              <a:spcBef>
                <a:spcPts val="0"/>
              </a:spcBef>
            </a:pPr>
            <a:endParaRPr lang="en-US" sz="2600" b="1">
              <a:solidFill>
                <a:srgbClr val="3E3D3C"/>
              </a:solidFill>
              <a:latin typeface="Sherman Sans Book" pitchFamily="50" charset="0"/>
            </a:endParaRPr>
          </a:p>
          <a:p>
            <a:pPr marL="342900" indent="-342900">
              <a:spcBef>
                <a:spcPts val="0"/>
              </a:spcBef>
              <a:buFont typeface="Arial" panose="020B0604020202020204" pitchFamily="34" charset="0"/>
              <a:buChar char="•"/>
            </a:pPr>
            <a:endParaRPr lang="en-US" sz="2500">
              <a:latin typeface="Sherman Sans Book" pitchFamily="50" charset="0"/>
              <a:ea typeface="Sherman Sans Book" pitchFamily="50" charset="0"/>
            </a:endParaRPr>
          </a:p>
          <a:p>
            <a:pPr marL="182880">
              <a:lnSpc>
                <a:spcPct val="100000"/>
              </a:lnSpc>
              <a:spcBef>
                <a:spcPts val="0"/>
              </a:spcBef>
            </a:pPr>
            <a:endParaRPr lang="en-US" sz="1400">
              <a:latin typeface="Sherman Sans Book" pitchFamily="50" charset="0"/>
              <a:ea typeface="Sherman Sans Book" pitchFamily="50" charset="0"/>
            </a:endParaRPr>
          </a:p>
        </p:txBody>
      </p:sp>
      <p:sp>
        <p:nvSpPr>
          <p:cNvPr id="7" name="Text Placeholder 5"/>
          <p:cNvSpPr>
            <a:spLocks noGrp="1"/>
          </p:cNvSpPr>
          <p:nvPr>
            <p:ph type="body" sz="quarter" idx="18"/>
          </p:nvPr>
        </p:nvSpPr>
        <p:spPr/>
        <p:txBody>
          <a:bodyPr/>
          <a:lstStyle/>
          <a:p>
            <a:r>
              <a:rPr lang="en-US"/>
              <a:t>Enrollment and the Student Experience</a:t>
            </a:r>
          </a:p>
        </p:txBody>
      </p:sp>
      <p:sp>
        <p:nvSpPr>
          <p:cNvPr id="4" name="Text Placeholder 4">
            <a:extLst>
              <a:ext uri="{FF2B5EF4-FFF2-40B4-BE49-F238E27FC236}">
                <a16:creationId xmlns:a16="http://schemas.microsoft.com/office/drawing/2014/main" id="{64B3453F-8BB4-4245-AA25-DD77A130B34E}"/>
              </a:ext>
            </a:extLst>
          </p:cNvPr>
          <p:cNvSpPr txBox="1">
            <a:spLocks/>
          </p:cNvSpPr>
          <p:nvPr/>
        </p:nvSpPr>
        <p:spPr>
          <a:xfrm>
            <a:off x="6518223" y="3582028"/>
            <a:ext cx="5206981" cy="232262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4400" b="0" i="0" kern="1200">
                <a:solidFill>
                  <a:srgbClr val="3E3D3C"/>
                </a:solidFill>
                <a:latin typeface="Sherman Sans Book" charset="0"/>
                <a:ea typeface="Sherman Sans Book" charset="0"/>
                <a:cs typeface="Sherman Sans Boo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Char char="•"/>
            </a:pPr>
            <a:r>
              <a:rPr lang="en-US" sz="2400" b="1">
                <a:latin typeface="Sherman Sans Book"/>
              </a:rPr>
              <a:t>LGBTQ+ Resource Center</a:t>
            </a:r>
            <a:endParaRPr lang="en-US" sz="2400" b="1"/>
          </a:p>
          <a:p>
            <a:pPr marL="742950" lvl="1" indent="-285750">
              <a:buFont typeface="Arial"/>
              <a:buChar char="•"/>
            </a:pPr>
            <a:r>
              <a:rPr lang="en-US">
                <a:solidFill>
                  <a:srgbClr val="3E3D3C"/>
                </a:solidFill>
                <a:latin typeface="Sherman Sans Book"/>
                <a:ea typeface="Sherman Sans Book" pitchFamily="50" charset="0"/>
              </a:rPr>
              <a:t>Email: </a:t>
            </a:r>
            <a:r>
              <a:rPr lang="en-US">
                <a:solidFill>
                  <a:srgbClr val="3E3D3C"/>
                </a:solidFill>
                <a:latin typeface="Sherman Sans Book"/>
                <a:ea typeface="Sherman Sans Book" pitchFamily="50" charset="0"/>
                <a:hlinkClick r:id="rId5">
                  <a:extLst>
                    <a:ext uri="{A12FA001-AC4F-418D-AE19-62706E023703}">
                      <ahyp:hlinkClr xmlns:ahyp="http://schemas.microsoft.com/office/drawing/2018/hyperlinkcolor" val="tx"/>
                    </a:ext>
                  </a:extLst>
                </a:hlinkClick>
              </a:rPr>
              <a:t>lgbt@syr.edu</a:t>
            </a:r>
            <a:endParaRPr lang="en-US">
              <a:solidFill>
                <a:srgbClr val="3E3D3C"/>
              </a:solidFill>
              <a:cs typeface="Calibri"/>
            </a:endParaRPr>
          </a:p>
          <a:p>
            <a:pPr marL="742950" lvl="1" indent="-285750">
              <a:buFont typeface="Arial"/>
              <a:buChar char="•"/>
            </a:pPr>
            <a:r>
              <a:rPr lang="en-US">
                <a:solidFill>
                  <a:srgbClr val="3E3D3C"/>
                </a:solidFill>
                <a:latin typeface="Sherman Sans Book"/>
                <a:ea typeface="Sherman Sans Book" pitchFamily="50" charset="0"/>
              </a:rPr>
              <a:t>Phone: 315-443-3983</a:t>
            </a:r>
            <a:endParaRPr lang="en-US">
              <a:solidFill>
                <a:srgbClr val="3E3D3C"/>
              </a:solidFill>
              <a:cs typeface="Calibri"/>
            </a:endParaRPr>
          </a:p>
          <a:p>
            <a:pPr marL="285750" indent="-285750">
              <a:buFont typeface="Arial"/>
              <a:buChar char="•"/>
            </a:pPr>
            <a:r>
              <a:rPr lang="en-US" sz="2400" b="1">
                <a:latin typeface="Sherman Sans Book"/>
                <a:ea typeface="Sherman Sans Book" pitchFamily="50" charset="0"/>
              </a:rPr>
              <a:t>Dean of Students</a:t>
            </a:r>
            <a:endParaRPr lang="en-US" sz="2400" b="1"/>
          </a:p>
          <a:p>
            <a:pPr marL="742950" lvl="1" indent="-285750">
              <a:buFont typeface="Arial"/>
              <a:buChar char="•"/>
            </a:pPr>
            <a:r>
              <a:rPr lang="en-US">
                <a:solidFill>
                  <a:srgbClr val="3E3D3C"/>
                </a:solidFill>
                <a:latin typeface="Sherman Sans Book"/>
                <a:ea typeface="Sherman Sans Book" pitchFamily="50" charset="0"/>
              </a:rPr>
              <a:t>Email: </a:t>
            </a:r>
            <a:r>
              <a:rPr lang="en-US">
                <a:solidFill>
                  <a:srgbClr val="3E3D3C"/>
                </a:solidFill>
                <a:latin typeface="Sherman Sans Book"/>
                <a:ea typeface="Sherman Sans Book" pitchFamily="50" charset="0"/>
                <a:hlinkClick r:id="rId6">
                  <a:extLst>
                    <a:ext uri="{A12FA001-AC4F-418D-AE19-62706E023703}">
                      <ahyp:hlinkClr xmlns:ahyp="http://schemas.microsoft.com/office/drawing/2018/hyperlinkcolor" val="tx"/>
                    </a:ext>
                  </a:extLst>
                </a:hlinkClick>
              </a:rPr>
              <a:t>DOS@syr.edu</a:t>
            </a:r>
            <a:endParaRPr lang="en-US">
              <a:solidFill>
                <a:srgbClr val="3E3D3C"/>
              </a:solidFill>
              <a:cs typeface="Calibri"/>
            </a:endParaRPr>
          </a:p>
          <a:p>
            <a:pPr marL="742950" lvl="1" indent="-285750">
              <a:buFont typeface="Arial"/>
              <a:buChar char="•"/>
            </a:pPr>
            <a:r>
              <a:rPr lang="en-US">
                <a:solidFill>
                  <a:srgbClr val="3E3D3C"/>
                </a:solidFill>
                <a:latin typeface="Sherman Sans Book"/>
                <a:ea typeface="Sherman Sans Book" pitchFamily="50" charset="0"/>
              </a:rPr>
              <a:t>315-443-4357</a:t>
            </a:r>
            <a:endParaRPr lang="en-US">
              <a:solidFill>
                <a:srgbClr val="3E3D3C"/>
              </a:solidFill>
              <a:cs typeface="Calibri"/>
            </a:endParaRPr>
          </a:p>
          <a:p>
            <a:pPr>
              <a:spcBef>
                <a:spcPts val="0"/>
              </a:spcBef>
            </a:pPr>
            <a:endParaRPr lang="en-US" sz="2400" b="1">
              <a:latin typeface="Sherman Sans Book"/>
              <a:ea typeface="Sherman Sans Book" pitchFamily="50" charset="0"/>
            </a:endParaRPr>
          </a:p>
          <a:p>
            <a:endParaRPr lang="en-US" sz="2400">
              <a:latin typeface="Sherman Sans Book" pitchFamily="50" charset="0"/>
              <a:ea typeface="Sherman Sans Book" pitchFamily="50" charset="0"/>
            </a:endParaRPr>
          </a:p>
          <a:p>
            <a:pPr lvl="1">
              <a:buFont typeface="Arial" panose="020B0604020202020204" pitchFamily="34" charset="0"/>
              <a:buChar char="•"/>
            </a:pPr>
            <a:endParaRPr lang="en-US">
              <a:solidFill>
                <a:srgbClr val="3E3D3C"/>
              </a:solidFill>
              <a:latin typeface="Sherman Sans Book"/>
              <a:cs typeface="Calibri" panose="020F0502020204030204"/>
            </a:endParaRPr>
          </a:p>
          <a:p>
            <a:pPr marL="182880">
              <a:lnSpc>
                <a:spcPct val="100000"/>
              </a:lnSpc>
              <a:spcBef>
                <a:spcPts val="0"/>
              </a:spcBef>
            </a:pPr>
            <a:endParaRPr lang="en-US" sz="2400">
              <a:latin typeface="Sherman Sans Book" pitchFamily="50" charset="0"/>
              <a:ea typeface="Sherman Sans Book" pitchFamily="50" charset="0"/>
            </a:endParaRPr>
          </a:p>
          <a:p>
            <a:pPr>
              <a:spcBef>
                <a:spcPts val="0"/>
              </a:spcBef>
            </a:pPr>
            <a:endParaRPr lang="en-US" sz="2400" b="1">
              <a:latin typeface="Sherman Sans Book" pitchFamily="50" charset="0"/>
            </a:endParaRPr>
          </a:p>
          <a:p>
            <a:pPr marL="342900" indent="-342900">
              <a:spcBef>
                <a:spcPts val="0"/>
              </a:spcBef>
              <a:buFont typeface="Arial" panose="020B0604020202020204" pitchFamily="34" charset="0"/>
              <a:buChar char="•"/>
            </a:pPr>
            <a:endParaRPr lang="en-US" sz="2400">
              <a:latin typeface="Sherman Sans Book" pitchFamily="50" charset="0"/>
              <a:ea typeface="Sherman Sans Book" pitchFamily="50" charset="0"/>
            </a:endParaRPr>
          </a:p>
          <a:p>
            <a:pPr marL="182880">
              <a:lnSpc>
                <a:spcPct val="100000"/>
              </a:lnSpc>
              <a:spcBef>
                <a:spcPts val="0"/>
              </a:spcBef>
            </a:pPr>
            <a:endParaRPr lang="en-US" sz="2400">
              <a:latin typeface="Sherman Sans Book" pitchFamily="50" charset="0"/>
              <a:ea typeface="Sherman Sans Book" pitchFamily="50" charset="0"/>
            </a:endParaRPr>
          </a:p>
        </p:txBody>
      </p:sp>
    </p:spTree>
    <p:extLst>
      <p:ext uri="{BB962C8B-B14F-4D97-AF65-F5344CB8AC3E}">
        <p14:creationId xmlns:p14="http://schemas.microsoft.com/office/powerpoint/2010/main" val="280229519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z="1100" smtClean="0"/>
              <a:pPr/>
              <a:t>42</a:t>
            </a:fld>
            <a:endParaRPr lang="en-US" sz="1100"/>
          </a:p>
        </p:txBody>
      </p:sp>
      <p:sp>
        <p:nvSpPr>
          <p:cNvPr id="3" name="Title 2"/>
          <p:cNvSpPr>
            <a:spLocks noGrp="1"/>
          </p:cNvSpPr>
          <p:nvPr>
            <p:ph type="title"/>
          </p:nvPr>
        </p:nvSpPr>
        <p:spPr/>
        <p:txBody>
          <a:bodyPr lIns="91440" tIns="45720" rIns="91440" bIns="45720" anchor="t"/>
          <a:lstStyle/>
          <a:p>
            <a:r>
              <a:rPr lang="en-US">
                <a:latin typeface="Sherman Serif Book"/>
              </a:rPr>
              <a:t>Campus Resources </a:t>
            </a:r>
            <a:endParaRPr lang="en-US"/>
          </a:p>
        </p:txBody>
      </p:sp>
      <p:sp>
        <p:nvSpPr>
          <p:cNvPr id="5" name="Text Placeholder 4"/>
          <p:cNvSpPr>
            <a:spLocks noGrp="1"/>
          </p:cNvSpPr>
          <p:nvPr>
            <p:ph type="body" sz="quarter" idx="17"/>
          </p:nvPr>
        </p:nvSpPr>
        <p:spPr>
          <a:xfrm>
            <a:off x="457200" y="1243562"/>
            <a:ext cx="5644194" cy="4508686"/>
          </a:xfrm>
        </p:spPr>
        <p:txBody>
          <a:bodyPr lIns="91440" tIns="45720" rIns="91440" bIns="45720" anchor="t"/>
          <a:lstStyle/>
          <a:p>
            <a:pPr marL="285750" indent="-285750">
              <a:buChar char="•"/>
            </a:pPr>
            <a:r>
              <a:rPr lang="en-US" sz="2400" b="1">
                <a:latin typeface="Sherman Sans Book"/>
                <a:ea typeface="Sherman Sans Book" pitchFamily="50" charset="0"/>
              </a:rPr>
              <a:t>Office of Equal Opportunity, Inclusion, and Resolution Services/Title IX</a:t>
            </a:r>
            <a:endParaRPr lang="en-US" sz="2400" b="1"/>
          </a:p>
          <a:p>
            <a:pPr marL="742950" lvl="1" indent="-285750">
              <a:buFont typeface="Arial"/>
              <a:buChar char="•"/>
            </a:pPr>
            <a:r>
              <a:rPr lang="en-US">
                <a:solidFill>
                  <a:srgbClr val="3E3D3C"/>
                </a:solidFill>
                <a:latin typeface="Sherman Sans Book"/>
                <a:ea typeface="Sherman Sans Book" pitchFamily="50" charset="0"/>
              </a:rPr>
              <a:t>Email</a:t>
            </a:r>
            <a:r>
              <a:rPr lang="en-US" sz="2400">
                <a:solidFill>
                  <a:srgbClr val="3E3D3C"/>
                </a:solidFill>
                <a:latin typeface="Sherman Sans Book"/>
                <a:ea typeface="Sherman Sans Book" pitchFamily="50" charset="0"/>
              </a:rPr>
              <a:t>: </a:t>
            </a:r>
            <a:r>
              <a:rPr lang="en-US">
                <a:solidFill>
                  <a:srgbClr val="3E3D3C"/>
                </a:solidFill>
                <a:latin typeface="Sherman Sans Book"/>
                <a:ea typeface="Sherman Sans Book" pitchFamily="50" charset="0"/>
                <a:hlinkClick r:id="rId3">
                  <a:extLst>
                    <a:ext uri="{A12FA001-AC4F-418D-AE19-62706E023703}">
                      <ahyp:hlinkClr xmlns:ahyp="http://schemas.microsoft.com/office/drawing/2018/hyperlinkcolor" val="tx"/>
                    </a:ext>
                  </a:extLst>
                </a:hlinkClick>
              </a:rPr>
              <a:t>EqualOpp@syr</a:t>
            </a:r>
            <a:r>
              <a:rPr lang="en-US" sz="2400">
                <a:solidFill>
                  <a:srgbClr val="3E3D3C"/>
                </a:solidFill>
                <a:latin typeface="Sherman Sans Book"/>
                <a:ea typeface="Sherman Sans Book" pitchFamily="50" charset="0"/>
                <a:hlinkClick r:id="rId3">
                  <a:extLst>
                    <a:ext uri="{A12FA001-AC4F-418D-AE19-62706E023703}">
                      <ahyp:hlinkClr xmlns:ahyp="http://schemas.microsoft.com/office/drawing/2018/hyperlinkcolor" val="tx"/>
                    </a:ext>
                  </a:extLst>
                </a:hlinkClick>
              </a:rPr>
              <a:t>.</a:t>
            </a:r>
            <a:r>
              <a:rPr lang="en-US">
                <a:solidFill>
                  <a:srgbClr val="3E3D3C"/>
                </a:solidFill>
                <a:latin typeface="Sherman Sans Book"/>
                <a:ea typeface="Sherman Sans Book" pitchFamily="50" charset="0"/>
                <a:hlinkClick r:id="rId3">
                  <a:extLst>
                    <a:ext uri="{A12FA001-AC4F-418D-AE19-62706E023703}">
                      <ahyp:hlinkClr xmlns:ahyp="http://schemas.microsoft.com/office/drawing/2018/hyperlinkcolor" val="tx"/>
                    </a:ext>
                  </a:extLst>
                </a:hlinkClick>
              </a:rPr>
              <a:t>edu</a:t>
            </a:r>
            <a:endParaRPr lang="en-US">
              <a:solidFill>
                <a:srgbClr val="3E3D3C"/>
              </a:solidFill>
              <a:latin typeface="Sherman Sans Book"/>
              <a:cs typeface="Calibri"/>
            </a:endParaRPr>
          </a:p>
          <a:p>
            <a:pPr marL="742950" lvl="1" indent="-285750">
              <a:buFont typeface="Arial"/>
              <a:buChar char="•"/>
            </a:pPr>
            <a:r>
              <a:rPr lang="en-US">
                <a:solidFill>
                  <a:srgbClr val="3E3D3C"/>
                </a:solidFill>
                <a:latin typeface="Sherman Sans Book"/>
                <a:ea typeface="Sherman Sans Book" pitchFamily="50" charset="0"/>
              </a:rPr>
              <a:t>Phone</a:t>
            </a:r>
            <a:r>
              <a:rPr lang="en-US" sz="2400">
                <a:solidFill>
                  <a:srgbClr val="3E3D3C"/>
                </a:solidFill>
                <a:latin typeface="Sherman Sans Book"/>
                <a:ea typeface="Sherman Sans Book" pitchFamily="50" charset="0"/>
              </a:rPr>
              <a:t>: </a:t>
            </a:r>
            <a:r>
              <a:rPr lang="en-US">
                <a:solidFill>
                  <a:srgbClr val="3E3D3C"/>
                </a:solidFill>
                <a:latin typeface="Sherman Sans Book"/>
                <a:ea typeface="Sherman Sans Book" pitchFamily="50" charset="0"/>
              </a:rPr>
              <a:t>315-443-4018</a:t>
            </a:r>
            <a:endParaRPr lang="en-US">
              <a:solidFill>
                <a:srgbClr val="3E3D3C"/>
              </a:solidFill>
              <a:latin typeface="Sherman Sans Book"/>
              <a:cs typeface="Calibri"/>
            </a:endParaRPr>
          </a:p>
          <a:p>
            <a:pPr marL="742950" lvl="1" indent="-285750">
              <a:buFont typeface="Arial"/>
              <a:buChar char="•"/>
            </a:pPr>
            <a:r>
              <a:rPr lang="en-US">
                <a:solidFill>
                  <a:srgbClr val="3E3D3C"/>
                </a:solidFill>
                <a:latin typeface="Sherman Sans Book"/>
                <a:ea typeface="Sherman Sans Book" pitchFamily="50" charset="0"/>
              </a:rPr>
              <a:t>Email: </a:t>
            </a:r>
            <a:r>
              <a:rPr lang="en-US">
                <a:solidFill>
                  <a:srgbClr val="3E3D3C"/>
                </a:solidFill>
                <a:latin typeface="Sherman Sans Book"/>
                <a:ea typeface="Sherman Sans Book" pitchFamily="50" charset="0"/>
                <a:hlinkClick r:id="rId4">
                  <a:extLst>
                    <a:ext uri="{A12FA001-AC4F-418D-AE19-62706E023703}">
                      <ahyp:hlinkClr xmlns:ahyp="http://schemas.microsoft.com/office/drawing/2018/hyperlinkcolor" val="tx"/>
                    </a:ext>
                  </a:extLst>
                </a:hlinkClick>
              </a:rPr>
              <a:t>TitleIX@syr.edu</a:t>
            </a:r>
            <a:r>
              <a:rPr lang="en-US">
                <a:solidFill>
                  <a:srgbClr val="3E3D3C"/>
                </a:solidFill>
                <a:latin typeface="Sherman Sans Book"/>
                <a:ea typeface="Sherman Sans Book" pitchFamily="50" charset="0"/>
              </a:rPr>
              <a:t> </a:t>
            </a:r>
            <a:endParaRPr lang="en-US">
              <a:solidFill>
                <a:srgbClr val="3E3D3C"/>
              </a:solidFill>
              <a:latin typeface="Sherman Sans Book"/>
              <a:cs typeface="Calibri"/>
            </a:endParaRPr>
          </a:p>
          <a:p>
            <a:pPr lvl="1"/>
            <a:endParaRPr lang="en-US">
              <a:solidFill>
                <a:srgbClr val="3E3D3C"/>
              </a:solidFill>
              <a:latin typeface="Sherman Sans Book"/>
            </a:endParaRPr>
          </a:p>
          <a:p>
            <a:pPr marL="285750" indent="-285750">
              <a:buFont typeface="Arial"/>
              <a:buChar char="•"/>
            </a:pPr>
            <a:r>
              <a:rPr lang="en-US" sz="2400" b="1">
                <a:latin typeface="Sherman Sans Book"/>
              </a:rPr>
              <a:t>Hendricks Chapel</a:t>
            </a:r>
            <a:endParaRPr lang="en-US" sz="2400" b="1"/>
          </a:p>
          <a:p>
            <a:pPr marL="742950" lvl="1" indent="-285750">
              <a:buFont typeface="Arial"/>
              <a:buChar char="•"/>
            </a:pPr>
            <a:r>
              <a:rPr lang="en-US">
                <a:solidFill>
                  <a:srgbClr val="3E3D3C"/>
                </a:solidFill>
                <a:latin typeface="Sherman Sans Book"/>
                <a:ea typeface="Sherman Sans Book" pitchFamily="50" charset="0"/>
              </a:rPr>
              <a:t>Email: </a:t>
            </a:r>
            <a:r>
              <a:rPr lang="en-US">
                <a:solidFill>
                  <a:srgbClr val="3E3D3C"/>
                </a:solidFill>
                <a:latin typeface="Sherman Sans Book"/>
                <a:ea typeface="Sherman Sans Book" pitchFamily="50" charset="0"/>
                <a:hlinkClick r:id="rId5">
                  <a:extLst>
                    <a:ext uri="{A12FA001-AC4F-418D-AE19-62706E023703}">
                      <ahyp:hlinkClr xmlns:ahyp="http://schemas.microsoft.com/office/drawing/2018/hyperlinkcolor" val="tx"/>
                    </a:ext>
                  </a:extLst>
                </a:hlinkClick>
              </a:rPr>
              <a:t>chapel@syr.edu</a:t>
            </a:r>
            <a:endParaRPr lang="en-US">
              <a:solidFill>
                <a:srgbClr val="3E3D3C"/>
              </a:solidFill>
              <a:latin typeface="Sherman Sans Book"/>
              <a:cs typeface="Calibri"/>
            </a:endParaRPr>
          </a:p>
          <a:p>
            <a:pPr marL="742950" lvl="1" indent="-285750">
              <a:buFont typeface="Arial"/>
              <a:buChar char="•"/>
            </a:pPr>
            <a:r>
              <a:rPr lang="en-US">
                <a:solidFill>
                  <a:srgbClr val="3E3D3C"/>
                </a:solidFill>
                <a:latin typeface="Sherman Sans Book"/>
                <a:ea typeface="Sherman Sans Book" pitchFamily="50" charset="0"/>
              </a:rPr>
              <a:t>Phone: 315-443-2901</a:t>
            </a:r>
            <a:endParaRPr lang="en-US">
              <a:solidFill>
                <a:srgbClr val="3E3D3C"/>
              </a:solidFill>
            </a:endParaRPr>
          </a:p>
          <a:p>
            <a:pPr>
              <a:spcBef>
                <a:spcPts val="0"/>
              </a:spcBef>
            </a:pPr>
            <a:endParaRPr lang="en-US" b="1">
              <a:solidFill>
                <a:srgbClr val="3E3D3C"/>
              </a:solidFill>
              <a:latin typeface="Sherman Sans Book"/>
              <a:cs typeface="Calibri" panose="020F0502020204030204"/>
            </a:endParaRPr>
          </a:p>
          <a:p>
            <a:pPr marL="182880">
              <a:lnSpc>
                <a:spcPct val="100000"/>
              </a:lnSpc>
              <a:spcBef>
                <a:spcPts val="0"/>
              </a:spcBef>
            </a:pPr>
            <a:endParaRPr lang="en-US" sz="2500">
              <a:latin typeface="Sherman Sans Book" pitchFamily="50" charset="0"/>
              <a:ea typeface="Sherman Sans Book" pitchFamily="50" charset="0"/>
            </a:endParaRPr>
          </a:p>
          <a:p>
            <a:pPr>
              <a:spcBef>
                <a:spcPts val="0"/>
              </a:spcBef>
            </a:pPr>
            <a:endParaRPr lang="en-US" sz="2600" b="1">
              <a:solidFill>
                <a:srgbClr val="3E3D3C"/>
              </a:solidFill>
              <a:latin typeface="Sherman Sans Book" pitchFamily="50" charset="0"/>
            </a:endParaRPr>
          </a:p>
          <a:p>
            <a:pPr marL="342900" indent="-342900">
              <a:spcBef>
                <a:spcPts val="0"/>
              </a:spcBef>
              <a:buFont typeface="Arial" panose="020B0604020202020204" pitchFamily="34" charset="0"/>
              <a:buChar char="•"/>
            </a:pPr>
            <a:endParaRPr lang="en-US" sz="2500">
              <a:latin typeface="Sherman Sans Book" pitchFamily="50" charset="0"/>
              <a:ea typeface="Sherman Sans Book" pitchFamily="50" charset="0"/>
            </a:endParaRPr>
          </a:p>
          <a:p>
            <a:pPr marL="182880">
              <a:lnSpc>
                <a:spcPct val="100000"/>
              </a:lnSpc>
              <a:spcBef>
                <a:spcPts val="0"/>
              </a:spcBef>
            </a:pPr>
            <a:endParaRPr lang="en-US" sz="1400">
              <a:latin typeface="Sherman Sans Book" pitchFamily="50" charset="0"/>
              <a:ea typeface="Sherman Sans Book" pitchFamily="50" charset="0"/>
            </a:endParaRPr>
          </a:p>
        </p:txBody>
      </p:sp>
      <p:sp>
        <p:nvSpPr>
          <p:cNvPr id="7" name="Text Placeholder 5"/>
          <p:cNvSpPr>
            <a:spLocks noGrp="1"/>
          </p:cNvSpPr>
          <p:nvPr>
            <p:ph type="body" sz="quarter" idx="18"/>
          </p:nvPr>
        </p:nvSpPr>
        <p:spPr/>
        <p:txBody>
          <a:bodyPr/>
          <a:lstStyle/>
          <a:p>
            <a:r>
              <a:rPr lang="en-US"/>
              <a:t>Enrollment and the Student Experience</a:t>
            </a:r>
          </a:p>
        </p:txBody>
      </p:sp>
      <p:sp>
        <p:nvSpPr>
          <p:cNvPr id="4" name="Text Placeholder 4">
            <a:extLst>
              <a:ext uri="{FF2B5EF4-FFF2-40B4-BE49-F238E27FC236}">
                <a16:creationId xmlns:a16="http://schemas.microsoft.com/office/drawing/2014/main" id="{64B3453F-8BB4-4245-AA25-DD77A130B34E}"/>
              </a:ext>
            </a:extLst>
          </p:cNvPr>
          <p:cNvSpPr txBox="1">
            <a:spLocks/>
          </p:cNvSpPr>
          <p:nvPr/>
        </p:nvSpPr>
        <p:spPr>
          <a:xfrm>
            <a:off x="6093502" y="1246061"/>
            <a:ext cx="5219472" cy="4496194"/>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4400" b="0" i="0" kern="1200">
                <a:solidFill>
                  <a:srgbClr val="3E3D3C"/>
                </a:solidFill>
                <a:latin typeface="Sherman Sans Book" charset="0"/>
                <a:ea typeface="Sherman Sans Book" charset="0"/>
                <a:cs typeface="Sherman Sans Boo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har char="•"/>
            </a:pPr>
            <a:r>
              <a:rPr lang="en-US" sz="2400" b="1">
                <a:latin typeface="Sherman Sans Book"/>
              </a:rPr>
              <a:t>Center for International Resources</a:t>
            </a:r>
            <a:endParaRPr lang="en-US" sz="2400" b="1"/>
          </a:p>
          <a:p>
            <a:pPr lvl="1">
              <a:buFont typeface="Arial"/>
              <a:buChar char="•"/>
            </a:pPr>
            <a:r>
              <a:rPr lang="en-US">
                <a:solidFill>
                  <a:srgbClr val="3E3D3C"/>
                </a:solidFill>
                <a:latin typeface="Sherman Sans Book"/>
                <a:ea typeface="Sherman Sans Book" pitchFamily="50" charset="0"/>
              </a:rPr>
              <a:t>Email: </a:t>
            </a:r>
            <a:r>
              <a:rPr lang="en-US">
                <a:solidFill>
                  <a:srgbClr val="3E3D3C"/>
                </a:solidFill>
                <a:latin typeface="Sherman Sans Book"/>
                <a:ea typeface="Sherman Sans Book" pitchFamily="50" charset="0"/>
                <a:hlinkClick r:id="rId6">
                  <a:extLst>
                    <a:ext uri="{A12FA001-AC4F-418D-AE19-62706E023703}">
                      <ahyp:hlinkClr xmlns:ahyp="http://schemas.microsoft.com/office/drawing/2018/hyperlinkcolor" val="tx"/>
                    </a:ext>
                  </a:extLst>
                </a:hlinkClick>
              </a:rPr>
              <a:t>international@syr.edu</a:t>
            </a:r>
            <a:r>
              <a:rPr lang="en-US">
                <a:solidFill>
                  <a:srgbClr val="3E3D3C"/>
                </a:solidFill>
                <a:latin typeface="Sherman Sans Book"/>
                <a:ea typeface="Sherman Sans Book" pitchFamily="50" charset="0"/>
              </a:rPr>
              <a:t> </a:t>
            </a:r>
            <a:endParaRPr lang="en-US">
              <a:solidFill>
                <a:srgbClr val="3E3D3C"/>
              </a:solidFill>
              <a:latin typeface="Sherman Sans Book"/>
            </a:endParaRPr>
          </a:p>
          <a:p>
            <a:pPr lvl="1">
              <a:buFont typeface="Arial"/>
              <a:buChar char="•"/>
            </a:pPr>
            <a:r>
              <a:rPr lang="en-US">
                <a:solidFill>
                  <a:srgbClr val="3E3D3C"/>
                </a:solidFill>
                <a:latin typeface="Sherman Sans Book"/>
                <a:ea typeface="Sherman Sans Book" pitchFamily="50" charset="0"/>
              </a:rPr>
              <a:t>Phone: 315-443-2457</a:t>
            </a:r>
            <a:endParaRPr lang="en-US">
              <a:solidFill>
                <a:srgbClr val="3E3D3C"/>
              </a:solidFill>
              <a:latin typeface="Sherman Sans Book"/>
            </a:endParaRPr>
          </a:p>
          <a:p>
            <a:pPr lvl="1"/>
            <a:endParaRPr lang="en-US">
              <a:solidFill>
                <a:srgbClr val="3E3D3C"/>
              </a:solidFill>
              <a:latin typeface="Sherman Sans Book"/>
              <a:ea typeface="Sherman Sans Book" pitchFamily="50" charset="0"/>
            </a:endParaRPr>
          </a:p>
          <a:p>
            <a:pPr>
              <a:buFont typeface="Arial"/>
              <a:buChar char="•"/>
            </a:pPr>
            <a:r>
              <a:rPr lang="en-US" sz="2400" b="1">
                <a:latin typeface="Sherman Sans Book"/>
                <a:ea typeface="Sherman Sans Book" pitchFamily="50" charset="0"/>
              </a:rPr>
              <a:t>STOP Bias Initiative</a:t>
            </a:r>
            <a:endParaRPr lang="en-US" sz="2400" b="1"/>
          </a:p>
          <a:p>
            <a:endParaRPr lang="en-US" sz="2400"/>
          </a:p>
          <a:p>
            <a:pPr marL="285750" indent="-285750">
              <a:buFont typeface="Arial"/>
              <a:buChar char="•"/>
            </a:pPr>
            <a:endParaRPr lang="en-US" sz="2400" b="1">
              <a:solidFill>
                <a:srgbClr val="3E3D3C"/>
              </a:solidFill>
              <a:latin typeface="Sherman Sans Book"/>
              <a:cs typeface="Calibri"/>
            </a:endParaRPr>
          </a:p>
          <a:p>
            <a:pPr>
              <a:spcBef>
                <a:spcPts val="0"/>
              </a:spcBef>
            </a:pPr>
            <a:endParaRPr lang="en-US" sz="2400" b="1">
              <a:latin typeface="Sherman Sans Book"/>
              <a:ea typeface="Sherman Sans Book" pitchFamily="50" charset="0"/>
            </a:endParaRPr>
          </a:p>
          <a:p>
            <a:endParaRPr lang="en-US" sz="2400">
              <a:latin typeface="Sherman Sans Book" pitchFamily="50" charset="0"/>
              <a:ea typeface="Sherman Sans Book" pitchFamily="50" charset="0"/>
            </a:endParaRPr>
          </a:p>
          <a:p>
            <a:pPr lvl="1">
              <a:buFont typeface="Arial" panose="020B0604020202020204" pitchFamily="34" charset="0"/>
              <a:buChar char="•"/>
            </a:pPr>
            <a:endParaRPr lang="en-US">
              <a:solidFill>
                <a:srgbClr val="3E3D3C"/>
              </a:solidFill>
              <a:latin typeface="Sherman Sans Book"/>
              <a:cs typeface="Calibri" panose="020F0502020204030204"/>
            </a:endParaRPr>
          </a:p>
          <a:p>
            <a:pPr marL="182880">
              <a:lnSpc>
                <a:spcPct val="100000"/>
              </a:lnSpc>
              <a:spcBef>
                <a:spcPts val="0"/>
              </a:spcBef>
            </a:pPr>
            <a:endParaRPr lang="en-US" sz="2400">
              <a:latin typeface="Sherman Sans Book" pitchFamily="50" charset="0"/>
              <a:ea typeface="Sherman Sans Book" pitchFamily="50" charset="0"/>
            </a:endParaRPr>
          </a:p>
          <a:p>
            <a:pPr>
              <a:spcBef>
                <a:spcPts val="0"/>
              </a:spcBef>
            </a:pPr>
            <a:endParaRPr lang="en-US" sz="2400" b="1">
              <a:latin typeface="Sherman Sans Book" pitchFamily="50" charset="0"/>
            </a:endParaRPr>
          </a:p>
          <a:p>
            <a:pPr marL="342900" indent="-342900">
              <a:spcBef>
                <a:spcPts val="0"/>
              </a:spcBef>
              <a:buFont typeface="Arial" panose="020B0604020202020204" pitchFamily="34" charset="0"/>
              <a:buChar char="•"/>
            </a:pPr>
            <a:endParaRPr lang="en-US" sz="2400">
              <a:latin typeface="Sherman Sans Book" pitchFamily="50" charset="0"/>
              <a:ea typeface="Sherman Sans Book" pitchFamily="50" charset="0"/>
            </a:endParaRPr>
          </a:p>
          <a:p>
            <a:pPr marL="182880">
              <a:lnSpc>
                <a:spcPct val="100000"/>
              </a:lnSpc>
              <a:spcBef>
                <a:spcPts val="0"/>
              </a:spcBef>
            </a:pPr>
            <a:endParaRPr lang="en-US" sz="2400">
              <a:latin typeface="Sherman Sans Book" pitchFamily="50" charset="0"/>
              <a:ea typeface="Sherman Sans Book" pitchFamily="50" charset="0"/>
            </a:endParaRPr>
          </a:p>
        </p:txBody>
      </p:sp>
    </p:spTree>
    <p:extLst>
      <p:ext uri="{BB962C8B-B14F-4D97-AF65-F5344CB8AC3E}">
        <p14:creationId xmlns:p14="http://schemas.microsoft.com/office/powerpoint/2010/main" val="245681701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43</a:t>
            </a:fld>
            <a:endParaRPr lang="en-US"/>
          </a:p>
        </p:txBody>
      </p:sp>
      <p:sp>
        <p:nvSpPr>
          <p:cNvPr id="3" name="Title 2"/>
          <p:cNvSpPr>
            <a:spLocks noGrp="1"/>
          </p:cNvSpPr>
          <p:nvPr>
            <p:ph type="title"/>
          </p:nvPr>
        </p:nvSpPr>
        <p:spPr/>
        <p:txBody>
          <a:bodyPr/>
          <a:lstStyle/>
          <a:p>
            <a:r>
              <a:rPr lang="en-US"/>
              <a:t>Hours of Operation</a:t>
            </a:r>
          </a:p>
        </p:txBody>
      </p:sp>
      <p:sp>
        <p:nvSpPr>
          <p:cNvPr id="5" name="Text Placeholder 4"/>
          <p:cNvSpPr>
            <a:spLocks noGrp="1"/>
          </p:cNvSpPr>
          <p:nvPr>
            <p:ph type="body" sz="quarter" idx="17"/>
          </p:nvPr>
        </p:nvSpPr>
        <p:spPr>
          <a:xfrm>
            <a:off x="457200" y="1331930"/>
            <a:ext cx="6683829" cy="4456037"/>
          </a:xfrm>
        </p:spPr>
        <p:txBody>
          <a:bodyPr lIns="91440" tIns="45720" rIns="91440" bIns="45720" anchor="t"/>
          <a:lstStyle/>
          <a:p>
            <a:pPr>
              <a:spcBef>
                <a:spcPts val="0"/>
              </a:spcBef>
            </a:pPr>
            <a:r>
              <a:rPr lang="en-US" sz="2600" b="1">
                <a:latin typeface="Sherman Sans Book"/>
                <a:ea typeface="Sherman Sans Book" pitchFamily="50" charset="0"/>
              </a:rPr>
              <a:t>Crowley Family </a:t>
            </a:r>
            <a:r>
              <a:rPr lang="en-US" sz="2600" b="1" err="1">
                <a:latin typeface="Sherman Sans Book"/>
                <a:ea typeface="Sherman Sans Book" pitchFamily="50" charset="0"/>
              </a:rPr>
              <a:t>MindSpa</a:t>
            </a:r>
            <a:endParaRPr lang="en-US" sz="2600" b="1">
              <a:latin typeface="Sherman Sans Book"/>
              <a:ea typeface="Sherman Sans Book" pitchFamily="50" charset="0"/>
            </a:endParaRPr>
          </a:p>
          <a:p>
            <a:pPr marL="365760" indent="-182880">
              <a:lnSpc>
                <a:spcPct val="100000"/>
              </a:lnSpc>
              <a:spcBef>
                <a:spcPts val="0"/>
              </a:spcBef>
              <a:buFont typeface="Arial" panose="020B0604020202020204" pitchFamily="34" charset="0"/>
              <a:buChar char="•"/>
            </a:pPr>
            <a:r>
              <a:rPr lang="en-US" sz="2500">
                <a:latin typeface="Sherman Sans Book"/>
                <a:ea typeface="Sherman Sans Book" pitchFamily="50" charset="0"/>
              </a:rPr>
              <a:t>Monday - Thursday: 10am-7pm; </a:t>
            </a:r>
          </a:p>
          <a:p>
            <a:pPr marL="365760" indent="-182880">
              <a:lnSpc>
                <a:spcPct val="100000"/>
              </a:lnSpc>
              <a:spcBef>
                <a:spcPts val="0"/>
              </a:spcBef>
              <a:buFont typeface="Arial" panose="020B0604020202020204" pitchFamily="34" charset="0"/>
              <a:buChar char="•"/>
            </a:pPr>
            <a:r>
              <a:rPr lang="en-US" sz="2500">
                <a:latin typeface="Sherman Sans Book"/>
                <a:ea typeface="Sherman Sans Book" pitchFamily="50" charset="0"/>
              </a:rPr>
              <a:t>Friday: 10am-5pm</a:t>
            </a:r>
          </a:p>
          <a:p>
            <a:pPr marL="182880">
              <a:lnSpc>
                <a:spcPct val="100000"/>
              </a:lnSpc>
              <a:spcBef>
                <a:spcPts val="0"/>
              </a:spcBef>
            </a:pPr>
            <a:endParaRPr lang="en-US" sz="2000">
              <a:latin typeface="Sherman Sans Book" pitchFamily="50" charset="0"/>
              <a:ea typeface="Sherman Sans Book" pitchFamily="50" charset="0"/>
            </a:endParaRPr>
          </a:p>
          <a:p>
            <a:pPr>
              <a:spcBef>
                <a:spcPts val="0"/>
              </a:spcBef>
            </a:pPr>
            <a:r>
              <a:rPr lang="en-US" sz="2600" b="1">
                <a:latin typeface="Sherman Sans Book"/>
                <a:ea typeface="Sherman Sans Book" pitchFamily="50" charset="0"/>
              </a:rPr>
              <a:t>Meditation Room- </a:t>
            </a:r>
            <a:r>
              <a:rPr lang="en-US" sz="2500" b="1">
                <a:latin typeface="Sherman Sans Book"/>
                <a:ea typeface="Sherman Sans Book" pitchFamily="50" charset="0"/>
              </a:rPr>
              <a:t>See website for programming info.</a:t>
            </a:r>
          </a:p>
          <a:p>
            <a:pPr>
              <a:spcBef>
                <a:spcPts val="0"/>
              </a:spcBef>
            </a:pPr>
            <a:endParaRPr lang="en-US" sz="2000" b="1">
              <a:latin typeface="Sherman Sans Book" pitchFamily="50" charset="0"/>
              <a:ea typeface="Sherman Sans Book" pitchFamily="50" charset="0"/>
            </a:endParaRPr>
          </a:p>
          <a:p>
            <a:pPr>
              <a:spcBef>
                <a:spcPts val="0"/>
              </a:spcBef>
            </a:pPr>
            <a:r>
              <a:rPr lang="en-US" sz="2600" b="1">
                <a:latin typeface="Sherman Sans Book"/>
                <a:ea typeface="Sherman Sans Book" pitchFamily="50" charset="0"/>
              </a:rPr>
              <a:t>Recreation</a:t>
            </a:r>
            <a:endParaRPr lang="en-US" sz="2600">
              <a:latin typeface="Sherman Sans Book"/>
              <a:ea typeface="Sherman Sans Book" pitchFamily="50" charset="0"/>
            </a:endParaRPr>
          </a:p>
          <a:p>
            <a:pPr>
              <a:spcBef>
                <a:spcPts val="0"/>
              </a:spcBef>
            </a:pPr>
            <a:r>
              <a:rPr lang="en-US" sz="2500">
                <a:latin typeface="Sherman Sans Book"/>
                <a:ea typeface="Sherman Sans Book" pitchFamily="50" charset="0"/>
              </a:rPr>
              <a:t>Wellness portal- </a:t>
            </a:r>
            <a:r>
              <a:rPr lang="en-US" sz="2500" b="1" u="sng">
                <a:latin typeface="Sherman Sans Book"/>
                <a:ea typeface="Sherman Sans Book" pitchFamily="50" charset="0"/>
              </a:rPr>
              <a:t>mywellness.syr.edu</a:t>
            </a:r>
          </a:p>
          <a:p>
            <a:pPr marL="365760" indent="-182880">
              <a:lnSpc>
                <a:spcPct val="100000"/>
              </a:lnSpc>
              <a:spcBef>
                <a:spcPts val="0"/>
              </a:spcBef>
              <a:buFont typeface="Arial" panose="020B0604020202020204" pitchFamily="34" charset="0"/>
              <a:buChar char="•"/>
            </a:pPr>
            <a:r>
              <a:rPr lang="en-US" sz="2500">
                <a:latin typeface="Sherman Sans Book"/>
                <a:ea typeface="Sherman Sans Book" pitchFamily="50" charset="0"/>
              </a:rPr>
              <a:t>Available early-morning and late night hours</a:t>
            </a:r>
          </a:p>
          <a:p>
            <a:pPr marL="365760" indent="-182880">
              <a:lnSpc>
                <a:spcPct val="100000"/>
              </a:lnSpc>
              <a:spcBef>
                <a:spcPts val="0"/>
              </a:spcBef>
              <a:buFont typeface="Arial" panose="020B0604020202020204" pitchFamily="34" charset="0"/>
              <a:buChar char="•"/>
            </a:pPr>
            <a:r>
              <a:rPr lang="en-US" sz="2500">
                <a:latin typeface="Sherman Sans Book"/>
                <a:ea typeface="Sherman Sans Book" pitchFamily="50" charset="0"/>
              </a:rPr>
              <a:t>Drop-in fitness classes and special programing as scheduled</a:t>
            </a:r>
          </a:p>
          <a:p>
            <a:pPr marL="365760" indent="-182880">
              <a:lnSpc>
                <a:spcPct val="100000"/>
              </a:lnSpc>
              <a:spcBef>
                <a:spcPts val="0"/>
              </a:spcBef>
              <a:buFont typeface="Arial" panose="020B0604020202020204" pitchFamily="34" charset="0"/>
              <a:buChar char="•"/>
            </a:pPr>
            <a:r>
              <a:rPr lang="en-US" sz="2500">
                <a:latin typeface="Sherman Sans Book"/>
              </a:rPr>
              <a:t>Use Wellness portal to make appointments</a:t>
            </a:r>
            <a:endParaRPr lang="en-US" sz="2500"/>
          </a:p>
          <a:p>
            <a:endParaRPr lang="en-US"/>
          </a:p>
        </p:txBody>
      </p:sp>
      <p:sp>
        <p:nvSpPr>
          <p:cNvPr id="6" name="Text Placeholder 5"/>
          <p:cNvSpPr>
            <a:spLocks noGrp="1"/>
          </p:cNvSpPr>
          <p:nvPr>
            <p:ph type="body" sz="quarter" idx="18"/>
          </p:nvPr>
        </p:nvSpPr>
        <p:spPr>
          <a:xfrm>
            <a:off x="1988966" y="6652123"/>
            <a:ext cx="8907052" cy="45719"/>
          </a:xfrm>
        </p:spPr>
        <p:txBody>
          <a:bodyPr/>
          <a:lstStyle/>
          <a:p>
            <a:r>
              <a:rPr lang="en-US"/>
              <a:t>Enrollment and the Student Experience</a:t>
            </a:r>
          </a:p>
          <a:p>
            <a:endParaRPr lang="en-US"/>
          </a:p>
        </p:txBody>
      </p:sp>
    </p:spTree>
    <p:extLst>
      <p:ext uri="{BB962C8B-B14F-4D97-AF65-F5344CB8AC3E}">
        <p14:creationId xmlns:p14="http://schemas.microsoft.com/office/powerpoint/2010/main" val="59796000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z="1100" smtClean="0"/>
              <a:pPr/>
              <a:t>44</a:t>
            </a:fld>
            <a:endParaRPr lang="en-US" sz="1100"/>
          </a:p>
        </p:txBody>
      </p:sp>
      <p:sp>
        <p:nvSpPr>
          <p:cNvPr id="3" name="Title 2"/>
          <p:cNvSpPr>
            <a:spLocks noGrp="1"/>
          </p:cNvSpPr>
          <p:nvPr>
            <p:ph type="title"/>
          </p:nvPr>
        </p:nvSpPr>
        <p:spPr/>
        <p:txBody>
          <a:bodyPr/>
          <a:lstStyle/>
          <a:p>
            <a:r>
              <a:rPr lang="en-US"/>
              <a:t>Contact Us</a:t>
            </a:r>
          </a:p>
        </p:txBody>
      </p:sp>
      <p:sp>
        <p:nvSpPr>
          <p:cNvPr id="5" name="Text Placeholder 4"/>
          <p:cNvSpPr>
            <a:spLocks noGrp="1"/>
          </p:cNvSpPr>
          <p:nvPr>
            <p:ph type="body" sz="quarter" idx="17"/>
          </p:nvPr>
        </p:nvSpPr>
        <p:spPr>
          <a:xfrm>
            <a:off x="320040" y="1341597"/>
            <a:ext cx="10438818" cy="3781324"/>
          </a:xfrm>
        </p:spPr>
        <p:txBody>
          <a:bodyPr/>
          <a:lstStyle/>
          <a:p>
            <a:pPr>
              <a:lnSpc>
                <a:spcPct val="100000"/>
              </a:lnSpc>
              <a:spcBef>
                <a:spcPts val="0"/>
              </a:spcBef>
            </a:pPr>
            <a:r>
              <a:rPr lang="en-US" sz="4000" b="1">
                <a:latin typeface="Sherman Sans Book" pitchFamily="50" charset="0"/>
                <a:ea typeface="Sherman Sans Book" pitchFamily="50" charset="0"/>
              </a:rPr>
              <a:t>Barnes Center at The Arch</a:t>
            </a:r>
            <a:br>
              <a:rPr lang="en-US" sz="4000" b="1">
                <a:latin typeface="Sherman Sans Book" pitchFamily="50" charset="0"/>
                <a:ea typeface="Sherman Sans Book" pitchFamily="50" charset="0"/>
              </a:rPr>
            </a:br>
            <a:r>
              <a:rPr lang="en-US" sz="2400">
                <a:latin typeface="Sherman Sans Book" pitchFamily="50" charset="0"/>
                <a:ea typeface="Sherman Sans Book" pitchFamily="50" charset="0"/>
              </a:rPr>
              <a:t>Between the Dome and Carnegie Library.</a:t>
            </a:r>
            <a:br>
              <a:rPr lang="en-US" sz="4000" b="1">
                <a:latin typeface="Sherman Sans Book" pitchFamily="50" charset="0"/>
                <a:ea typeface="Sherman Sans Book" pitchFamily="50" charset="0"/>
              </a:rPr>
            </a:br>
            <a:br>
              <a:rPr lang="en-US" sz="4000" b="1">
                <a:latin typeface="Sherman Sans Book" pitchFamily="50" charset="0"/>
                <a:ea typeface="Sherman Sans Book" pitchFamily="50" charset="0"/>
              </a:rPr>
            </a:br>
            <a:r>
              <a:rPr lang="en-US" sz="3600" b="1">
                <a:latin typeface="Sherman Sans Book" pitchFamily="50" charset="0"/>
                <a:ea typeface="Sherman Sans Book" pitchFamily="50" charset="0"/>
              </a:rPr>
              <a:t>Email: </a:t>
            </a:r>
            <a:r>
              <a:rPr lang="en-US" sz="3600">
                <a:latin typeface="Sherman Sans Book" pitchFamily="50" charset="0"/>
                <a:ea typeface="Sherman Sans Book" pitchFamily="50" charset="0"/>
              </a:rPr>
              <a:t>BarnesCenter@syr.edu</a:t>
            </a:r>
          </a:p>
          <a:p>
            <a:pPr>
              <a:lnSpc>
                <a:spcPct val="150000"/>
              </a:lnSpc>
            </a:pPr>
            <a:r>
              <a:rPr lang="en-US" sz="3600" b="1">
                <a:latin typeface="Sherman Sans Book" pitchFamily="50" charset="0"/>
                <a:ea typeface="Sherman Sans Book" pitchFamily="50" charset="0"/>
              </a:rPr>
              <a:t>Phone number: </a:t>
            </a:r>
            <a:r>
              <a:rPr lang="en-US" sz="3600">
                <a:latin typeface="Sherman Sans Book" pitchFamily="50" charset="0"/>
                <a:ea typeface="Sherman Sans Book" pitchFamily="50" charset="0"/>
              </a:rPr>
              <a:t>315.443.8000</a:t>
            </a:r>
          </a:p>
          <a:p>
            <a:pPr>
              <a:lnSpc>
                <a:spcPct val="150000"/>
              </a:lnSpc>
            </a:pPr>
            <a:r>
              <a:rPr lang="en-US" sz="3600" b="1">
                <a:latin typeface="Sherman Sans Book" pitchFamily="50" charset="0"/>
                <a:ea typeface="Sherman Sans Book" pitchFamily="50" charset="0"/>
              </a:rPr>
              <a:t>Website: </a:t>
            </a:r>
            <a:r>
              <a:rPr lang="en-US" sz="3600">
                <a:latin typeface="Sherman Sans Book" pitchFamily="50" charset="0"/>
                <a:ea typeface="Sherman Sans Book" pitchFamily="50" charset="0"/>
              </a:rPr>
              <a:t>Syracuse.edu/BeWell</a:t>
            </a:r>
          </a:p>
          <a:p>
            <a:endParaRPr lang="en-US"/>
          </a:p>
        </p:txBody>
      </p:sp>
      <p:sp>
        <p:nvSpPr>
          <p:cNvPr id="6" name="Text Placeholder 5"/>
          <p:cNvSpPr>
            <a:spLocks noGrp="1"/>
          </p:cNvSpPr>
          <p:nvPr>
            <p:ph type="body" sz="quarter" idx="18"/>
          </p:nvPr>
        </p:nvSpPr>
        <p:spPr/>
        <p:txBody>
          <a:bodyPr/>
          <a:lstStyle/>
          <a:p>
            <a:r>
              <a:rPr lang="en-US"/>
              <a:t>Enrollment and the Student Experience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379" y="1976467"/>
            <a:ext cx="3265121" cy="3265121"/>
          </a:xfrm>
          <a:prstGeom prst="rect">
            <a:avLst/>
          </a:prstGeom>
        </p:spPr>
      </p:pic>
    </p:spTree>
    <p:extLst>
      <p:ext uri="{BB962C8B-B14F-4D97-AF65-F5344CB8AC3E}">
        <p14:creationId xmlns:p14="http://schemas.microsoft.com/office/powerpoint/2010/main" val="255124851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3B76E-3253-8547-9C10-04BEA31A5E94}"/>
              </a:ext>
            </a:extLst>
          </p:cNvPr>
          <p:cNvSpPr>
            <a:spLocks noGrp="1"/>
          </p:cNvSpPr>
          <p:nvPr>
            <p:ph type="sldNum" sz="quarter" idx="10"/>
          </p:nvPr>
        </p:nvSpPr>
        <p:spPr/>
        <p:txBody>
          <a:bodyPr/>
          <a:lstStyle/>
          <a:p>
            <a:fld id="{F343A32A-436A-8143-8894-653E98457856}" type="slidenum">
              <a:rPr lang="en-US" smtClean="0"/>
              <a:pPr/>
              <a:t>5</a:t>
            </a:fld>
            <a:endParaRPr lang="en-US"/>
          </a:p>
        </p:txBody>
      </p:sp>
      <p:sp>
        <p:nvSpPr>
          <p:cNvPr id="3" name="Title 2">
            <a:extLst>
              <a:ext uri="{FF2B5EF4-FFF2-40B4-BE49-F238E27FC236}">
                <a16:creationId xmlns:a16="http://schemas.microsoft.com/office/drawing/2014/main" id="{F360EFAB-84D1-0F41-B6CA-2D336B2DB33A}"/>
              </a:ext>
            </a:extLst>
          </p:cNvPr>
          <p:cNvSpPr>
            <a:spLocks noGrp="1"/>
          </p:cNvSpPr>
          <p:nvPr>
            <p:ph type="title"/>
          </p:nvPr>
        </p:nvSpPr>
        <p:spPr/>
        <p:txBody>
          <a:bodyPr/>
          <a:lstStyle/>
          <a:p>
            <a:r>
              <a:rPr lang="en-US"/>
              <a:t>Staying Healthy: Keeping the Orange Community Safe</a:t>
            </a:r>
          </a:p>
        </p:txBody>
      </p:sp>
      <p:sp>
        <p:nvSpPr>
          <p:cNvPr id="5" name="Text Placeholder 4">
            <a:extLst>
              <a:ext uri="{FF2B5EF4-FFF2-40B4-BE49-F238E27FC236}">
                <a16:creationId xmlns:a16="http://schemas.microsoft.com/office/drawing/2014/main" id="{9980F1A5-F90A-D34E-ABB9-A56C59635FA2}"/>
              </a:ext>
            </a:extLst>
          </p:cNvPr>
          <p:cNvSpPr>
            <a:spLocks noGrp="1"/>
          </p:cNvSpPr>
          <p:nvPr>
            <p:ph type="body" sz="quarter" idx="18"/>
          </p:nvPr>
        </p:nvSpPr>
        <p:spPr>
          <a:xfrm>
            <a:off x="429854" y="1151792"/>
            <a:ext cx="11265868" cy="4389423"/>
          </a:xfrm>
        </p:spPr>
        <p:txBody>
          <a:bodyPr lIns="91440" tIns="45720" rIns="91440" bIns="45720" anchor="t"/>
          <a:lstStyle/>
          <a:p>
            <a:pPr marL="457200" indent="-457200">
              <a:buChar char="•"/>
            </a:pPr>
            <a:r>
              <a:rPr lang="en-US" sz="2600" dirty="0">
                <a:latin typeface="Sherman Sans Book"/>
              </a:rPr>
              <a:t>Immediately notify Syracuse University's COVID-19 Office of a positive COVID-19 test result if receiving a test not provided by the University. Upload the results of that test to the patient portal.</a:t>
            </a:r>
            <a:endParaRPr lang="en-US" sz="2600" dirty="0"/>
          </a:p>
          <a:p>
            <a:pPr marL="457200" indent="-457200">
              <a:buChar char="•"/>
            </a:pPr>
            <a:r>
              <a:rPr lang="en-US" sz="2600" dirty="0">
                <a:latin typeface="Sherman Sans Book"/>
              </a:rPr>
              <a:t>Immediately and honestly participate in contact tracing.</a:t>
            </a:r>
            <a:endParaRPr lang="en-US" sz="2600" dirty="0"/>
          </a:p>
          <a:p>
            <a:pPr marL="457200" indent="-457200">
              <a:buChar char="•"/>
            </a:pPr>
            <a:r>
              <a:rPr lang="en-US" sz="2600" dirty="0">
                <a:latin typeface="Sherman Sans Book"/>
              </a:rPr>
              <a:t>Encourage others to follow these terms and support anyone who chooses to wear a mask for any reason.</a:t>
            </a:r>
            <a:endParaRPr lang="en-US" sz="2600" dirty="0"/>
          </a:p>
          <a:p>
            <a:pPr marL="457200" indent="-457200">
              <a:buChar char="•"/>
            </a:pPr>
            <a:r>
              <a:rPr lang="en-US" sz="2600" dirty="0">
                <a:latin typeface="Sherman Sans Book"/>
              </a:rPr>
              <a:t>Follow all health and safety directives from University officials.</a:t>
            </a:r>
            <a:endParaRPr lang="en-US" sz="2600" dirty="0"/>
          </a:p>
          <a:p>
            <a:pPr marL="457200" indent="-457200">
              <a:buChar char="•"/>
            </a:pPr>
            <a:r>
              <a:rPr lang="en-US" sz="2600" dirty="0">
                <a:latin typeface="Sherman Sans Book"/>
              </a:rPr>
              <a:t>Follow directives from the Centers for Disease Control and Prevention, New York State, and/or local authorities that become public during the summer.</a:t>
            </a:r>
            <a:endParaRPr lang="en-US" sz="2600" dirty="0"/>
          </a:p>
          <a:p>
            <a:endParaRPr lang="en-US" sz="2600"/>
          </a:p>
          <a:p>
            <a:endParaRPr lang="en-US" sz="2600"/>
          </a:p>
        </p:txBody>
      </p:sp>
      <p:sp>
        <p:nvSpPr>
          <p:cNvPr id="6" name="Text Placeholder 5">
            <a:extLst>
              <a:ext uri="{FF2B5EF4-FFF2-40B4-BE49-F238E27FC236}">
                <a16:creationId xmlns:a16="http://schemas.microsoft.com/office/drawing/2014/main" id="{02C1B0B5-FC1F-8E46-8F7C-D0406741ECC5}"/>
              </a:ext>
            </a:extLst>
          </p:cNvPr>
          <p:cNvSpPr>
            <a:spLocks noGrp="1"/>
          </p:cNvSpPr>
          <p:nvPr>
            <p:ph type="body" sz="quarter" idx="19"/>
          </p:nvPr>
        </p:nvSpPr>
        <p:spPr/>
        <p:txBody>
          <a:bodyPr lIns="91440" tIns="45720" rIns="91440" bIns="45720" anchor="ctr"/>
          <a:lstStyle/>
          <a:p>
            <a:r>
              <a:rPr lang="en-US"/>
              <a:t>Enrollment and the Student Experience</a:t>
            </a:r>
          </a:p>
        </p:txBody>
      </p:sp>
    </p:spTree>
    <p:extLst>
      <p:ext uri="{BB962C8B-B14F-4D97-AF65-F5344CB8AC3E}">
        <p14:creationId xmlns:p14="http://schemas.microsoft.com/office/powerpoint/2010/main" val="27267394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896018" y="6332717"/>
            <a:ext cx="838782" cy="365125"/>
          </a:xfrm>
        </p:spPr>
        <p:txBody>
          <a:bodyPr anchor="ctr">
            <a:normAutofit/>
          </a:bodyPr>
          <a:lstStyle/>
          <a:p>
            <a:pPr>
              <a:spcAft>
                <a:spcPts val="600"/>
              </a:spcAft>
            </a:pPr>
            <a:fld id="{F343A32A-436A-8143-8894-653E98457856}" type="slidenum">
              <a:rPr lang="en-US" dirty="0" smtClean="0"/>
              <a:pPr>
                <a:spcAft>
                  <a:spcPts val="600"/>
                </a:spcAft>
              </a:pPr>
              <a:t>6</a:t>
            </a:fld>
            <a:endParaRPr lang="en-US"/>
          </a:p>
        </p:txBody>
      </p:sp>
      <p:sp>
        <p:nvSpPr>
          <p:cNvPr id="8" name="Title 1"/>
          <p:cNvSpPr>
            <a:spLocks noGrp="1"/>
          </p:cNvSpPr>
          <p:nvPr>
            <p:ph type="title"/>
          </p:nvPr>
        </p:nvSpPr>
        <p:spPr>
          <a:xfrm>
            <a:off x="457200" y="253938"/>
            <a:ext cx="11277600" cy="632988"/>
          </a:xfrm>
        </p:spPr>
        <p:txBody>
          <a:bodyPr>
            <a:normAutofit/>
          </a:bodyPr>
          <a:lstStyle/>
          <a:p>
            <a:r>
              <a:rPr lang="en-US"/>
              <a:t>Staying Healthy</a:t>
            </a:r>
          </a:p>
        </p:txBody>
      </p:sp>
      <p:sp>
        <p:nvSpPr>
          <p:cNvPr id="6" name="Text Placeholder 5"/>
          <p:cNvSpPr>
            <a:spLocks noGrp="1"/>
          </p:cNvSpPr>
          <p:nvPr>
            <p:ph type="body" sz="quarter" idx="20"/>
          </p:nvPr>
        </p:nvSpPr>
        <p:spPr>
          <a:xfrm>
            <a:off x="1988966" y="6334305"/>
            <a:ext cx="8907052" cy="363537"/>
          </a:xfrm>
        </p:spPr>
        <p:txBody>
          <a:bodyPr anchor="ctr">
            <a:normAutofit/>
          </a:bodyPr>
          <a:lstStyle/>
          <a:p>
            <a:r>
              <a:rPr lang="en-US"/>
              <a:t>Enrollment and the Student Experience</a:t>
            </a:r>
          </a:p>
        </p:txBody>
      </p:sp>
      <p:graphicFrame>
        <p:nvGraphicFramePr>
          <p:cNvPr id="12" name="Text Placeholder 8">
            <a:extLst>
              <a:ext uri="{FF2B5EF4-FFF2-40B4-BE49-F238E27FC236}">
                <a16:creationId xmlns:a16="http://schemas.microsoft.com/office/drawing/2014/main" id="{7B4DC3C5-3796-4BD9-A62B-120ACA7E2155}"/>
              </a:ext>
            </a:extLst>
          </p:cNvPr>
          <p:cNvGraphicFramePr/>
          <p:nvPr>
            <p:extLst>
              <p:ext uri="{D42A27DB-BD31-4B8C-83A1-F6EECF244321}">
                <p14:modId xmlns:p14="http://schemas.microsoft.com/office/powerpoint/2010/main" val="18201512"/>
              </p:ext>
            </p:extLst>
          </p:nvPr>
        </p:nvGraphicFramePr>
        <p:xfrm>
          <a:off x="457201" y="1806575"/>
          <a:ext cx="11277600" cy="3858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8203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C6755A-82C2-3C45-B5A6-A073A4957EA4}"/>
              </a:ext>
            </a:extLst>
          </p:cNvPr>
          <p:cNvSpPr>
            <a:spLocks noGrp="1"/>
          </p:cNvSpPr>
          <p:nvPr>
            <p:ph type="sldNum" sz="quarter" idx="10"/>
          </p:nvPr>
        </p:nvSpPr>
        <p:spPr/>
        <p:txBody>
          <a:bodyPr/>
          <a:lstStyle/>
          <a:p>
            <a:fld id="{F343A32A-436A-8143-8894-653E98457856}" type="slidenum">
              <a:rPr lang="en-US" smtClean="0"/>
              <a:pPr/>
              <a:t>7</a:t>
            </a:fld>
            <a:endParaRPr lang="en-US"/>
          </a:p>
        </p:txBody>
      </p:sp>
      <p:sp>
        <p:nvSpPr>
          <p:cNvPr id="3" name="Title 2">
            <a:extLst>
              <a:ext uri="{FF2B5EF4-FFF2-40B4-BE49-F238E27FC236}">
                <a16:creationId xmlns:a16="http://schemas.microsoft.com/office/drawing/2014/main" id="{F34C019C-CBB1-044B-A4E4-5A7B0F48853E}"/>
              </a:ext>
            </a:extLst>
          </p:cNvPr>
          <p:cNvSpPr>
            <a:spLocks noGrp="1"/>
          </p:cNvSpPr>
          <p:nvPr>
            <p:ph type="title"/>
          </p:nvPr>
        </p:nvSpPr>
        <p:spPr/>
        <p:txBody>
          <a:bodyPr/>
          <a:lstStyle/>
          <a:p>
            <a:r>
              <a:rPr lang="en-US"/>
              <a:t>COVID-19 Symptoms</a:t>
            </a:r>
          </a:p>
        </p:txBody>
      </p:sp>
      <p:sp>
        <p:nvSpPr>
          <p:cNvPr id="4" name="Content Placeholder 3">
            <a:extLst>
              <a:ext uri="{FF2B5EF4-FFF2-40B4-BE49-F238E27FC236}">
                <a16:creationId xmlns:a16="http://schemas.microsoft.com/office/drawing/2014/main" id="{4CC3D245-6626-484B-913A-C0AA5B8AC1BA}"/>
              </a:ext>
            </a:extLst>
          </p:cNvPr>
          <p:cNvSpPr>
            <a:spLocks noGrp="1"/>
          </p:cNvSpPr>
          <p:nvPr>
            <p:ph sz="quarter" idx="16"/>
          </p:nvPr>
        </p:nvSpPr>
        <p:spPr>
          <a:xfrm>
            <a:off x="457200" y="1093152"/>
            <a:ext cx="11277600" cy="82120"/>
          </a:xfrm>
        </p:spPr>
        <p:txBody>
          <a:bodyPr/>
          <a:lstStyle/>
          <a:p>
            <a:r>
              <a:rPr lang="en-US" i="0"/>
              <a:t>If you have any of the below symptoms or have been in contact with someone COVID-19 positive, call to schedule an appointment</a:t>
            </a:r>
            <a:endParaRPr lang="en-US"/>
          </a:p>
          <a:p>
            <a:endParaRPr lang="en-US"/>
          </a:p>
        </p:txBody>
      </p:sp>
      <p:sp>
        <p:nvSpPr>
          <p:cNvPr id="5" name="Text Placeholder 4">
            <a:extLst>
              <a:ext uri="{FF2B5EF4-FFF2-40B4-BE49-F238E27FC236}">
                <a16:creationId xmlns:a16="http://schemas.microsoft.com/office/drawing/2014/main" id="{92A83DF6-C946-9349-83C1-9473B8EEEB71}"/>
              </a:ext>
            </a:extLst>
          </p:cNvPr>
          <p:cNvSpPr>
            <a:spLocks noGrp="1"/>
          </p:cNvSpPr>
          <p:nvPr>
            <p:ph type="body" sz="quarter" idx="17"/>
          </p:nvPr>
        </p:nvSpPr>
        <p:spPr>
          <a:xfrm>
            <a:off x="457200" y="1906622"/>
            <a:ext cx="10438818" cy="4426096"/>
          </a:xfrm>
        </p:spPr>
        <p:txBody>
          <a:bodyPr>
            <a:normAutofit fontScale="55000" lnSpcReduction="20000"/>
          </a:bodyPr>
          <a:lstStyle/>
          <a:p>
            <a:pPr marL="571500" indent="-571500">
              <a:buFont typeface="Arial" panose="020B0604020202020204" pitchFamily="34" charset="0"/>
              <a:buChar char="•"/>
            </a:pPr>
            <a:r>
              <a:rPr lang="en-US"/>
              <a:t>Cough</a:t>
            </a:r>
          </a:p>
          <a:p>
            <a:pPr marL="571500" indent="-571500">
              <a:buFont typeface="Arial" panose="020B0604020202020204" pitchFamily="34" charset="0"/>
              <a:buChar char="•"/>
            </a:pPr>
            <a:r>
              <a:rPr lang="en-US"/>
              <a:t>Temperature Above 100.4 ˚F, 38 ˚C</a:t>
            </a:r>
          </a:p>
          <a:p>
            <a:pPr marL="571500" indent="-571500">
              <a:buFont typeface="Arial" panose="020B0604020202020204" pitchFamily="34" charset="0"/>
              <a:buChar char="•"/>
            </a:pPr>
            <a:r>
              <a:rPr lang="en-US"/>
              <a:t>Chills</a:t>
            </a:r>
          </a:p>
          <a:p>
            <a:pPr marL="571500" indent="-571500">
              <a:buFont typeface="Arial" panose="020B0604020202020204" pitchFamily="34" charset="0"/>
              <a:buChar char="•"/>
            </a:pPr>
            <a:r>
              <a:rPr lang="en-US"/>
              <a:t>Congested/Runny Nose (Unrelated to seasonal allergies.)</a:t>
            </a:r>
          </a:p>
          <a:p>
            <a:pPr marL="571500" indent="-571500">
              <a:buFont typeface="Arial" panose="020B0604020202020204" pitchFamily="34" charset="0"/>
              <a:buChar char="•"/>
            </a:pPr>
            <a:r>
              <a:rPr lang="en-US"/>
              <a:t>Difficulty Breathing, Shortness of Breath</a:t>
            </a:r>
          </a:p>
          <a:p>
            <a:pPr marL="571500" indent="-571500">
              <a:buFont typeface="Arial" panose="020B0604020202020204" pitchFamily="34" charset="0"/>
              <a:buChar char="•"/>
            </a:pPr>
            <a:r>
              <a:rPr lang="en-US"/>
              <a:t>Diarrhea</a:t>
            </a:r>
          </a:p>
          <a:p>
            <a:pPr marL="571500" indent="-571500">
              <a:buFont typeface="Arial" panose="020B0604020202020204" pitchFamily="34" charset="0"/>
              <a:buChar char="•"/>
            </a:pPr>
            <a:r>
              <a:rPr lang="en-US"/>
              <a:t>Nausea, Vomiting</a:t>
            </a:r>
          </a:p>
          <a:p>
            <a:pPr marL="571500" indent="-571500">
              <a:buFont typeface="Arial" panose="020B0604020202020204" pitchFamily="34" charset="0"/>
              <a:buChar char="•"/>
            </a:pPr>
            <a:r>
              <a:rPr lang="en-US"/>
              <a:t>New Loss of Taste or Smell</a:t>
            </a:r>
          </a:p>
          <a:p>
            <a:pPr marL="571500" indent="-571500">
              <a:buFont typeface="Arial" panose="020B0604020202020204" pitchFamily="34" charset="0"/>
              <a:buChar char="•"/>
            </a:pPr>
            <a:r>
              <a:rPr lang="en-US"/>
              <a:t>Sore Throat</a:t>
            </a:r>
          </a:p>
          <a:p>
            <a:pPr marL="571500" indent="-571500">
              <a:buFont typeface="Arial" panose="020B0604020202020204" pitchFamily="34" charset="0"/>
              <a:buChar char="•"/>
            </a:pPr>
            <a:r>
              <a:rPr lang="en-US"/>
              <a:t>Headaches, Body/Muscle Aches (Unrelated to strenuous activity, exercise or chronic medical/physical conditions.)</a:t>
            </a:r>
          </a:p>
        </p:txBody>
      </p:sp>
      <p:sp>
        <p:nvSpPr>
          <p:cNvPr id="6" name="Text Placeholder 5">
            <a:extLst>
              <a:ext uri="{FF2B5EF4-FFF2-40B4-BE49-F238E27FC236}">
                <a16:creationId xmlns:a16="http://schemas.microsoft.com/office/drawing/2014/main" id="{352B7336-A68D-124E-820D-53F3C91D3344}"/>
              </a:ext>
            </a:extLst>
          </p:cNvPr>
          <p:cNvSpPr>
            <a:spLocks noGrp="1"/>
          </p:cNvSpPr>
          <p:nvPr>
            <p:ph type="body" sz="quarter" idx="18"/>
          </p:nvPr>
        </p:nvSpPr>
        <p:spPr/>
        <p:txBody>
          <a:bodyPr/>
          <a:lstStyle/>
          <a:p>
            <a:r>
              <a:rPr lang="en-US"/>
              <a:t>Enrollment and the Student Experience</a:t>
            </a:r>
          </a:p>
        </p:txBody>
      </p:sp>
    </p:spTree>
    <p:extLst>
      <p:ext uri="{BB962C8B-B14F-4D97-AF65-F5344CB8AC3E}">
        <p14:creationId xmlns:p14="http://schemas.microsoft.com/office/powerpoint/2010/main" val="19271691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C7D003-4871-4542-BDD7-C7BBCA688CFE}"/>
              </a:ext>
            </a:extLst>
          </p:cNvPr>
          <p:cNvSpPr>
            <a:spLocks noGrp="1"/>
          </p:cNvSpPr>
          <p:nvPr>
            <p:ph type="sldNum" sz="quarter" idx="10"/>
          </p:nvPr>
        </p:nvSpPr>
        <p:spPr>
          <a:xfrm>
            <a:off x="10896018" y="6332717"/>
            <a:ext cx="838782" cy="365125"/>
          </a:xfrm>
        </p:spPr>
        <p:txBody>
          <a:bodyPr anchor="ctr">
            <a:normAutofit/>
          </a:bodyPr>
          <a:lstStyle/>
          <a:p>
            <a:pPr>
              <a:spcAft>
                <a:spcPts val="600"/>
              </a:spcAft>
            </a:pPr>
            <a:fld id="{F343A32A-436A-8143-8894-653E98457856}" type="slidenum">
              <a:rPr lang="en-US" smtClean="0"/>
              <a:pPr>
                <a:spcAft>
                  <a:spcPts val="600"/>
                </a:spcAft>
              </a:pPr>
              <a:t>8</a:t>
            </a:fld>
            <a:endParaRPr lang="en-US"/>
          </a:p>
        </p:txBody>
      </p:sp>
      <p:sp>
        <p:nvSpPr>
          <p:cNvPr id="3" name="Title 2">
            <a:extLst>
              <a:ext uri="{FF2B5EF4-FFF2-40B4-BE49-F238E27FC236}">
                <a16:creationId xmlns:a16="http://schemas.microsoft.com/office/drawing/2014/main" id="{EC3928C5-B98F-D647-9D35-4931C1483E5E}"/>
              </a:ext>
            </a:extLst>
          </p:cNvPr>
          <p:cNvSpPr>
            <a:spLocks noGrp="1"/>
          </p:cNvSpPr>
          <p:nvPr>
            <p:ph type="title"/>
          </p:nvPr>
        </p:nvSpPr>
        <p:spPr>
          <a:xfrm>
            <a:off x="457200" y="253938"/>
            <a:ext cx="11277600" cy="632988"/>
          </a:xfrm>
        </p:spPr>
        <p:txBody>
          <a:bodyPr>
            <a:normAutofit/>
          </a:bodyPr>
          <a:lstStyle/>
          <a:p>
            <a:r>
              <a:rPr lang="en-US"/>
              <a:t>Testing Positive for COVID-19</a:t>
            </a:r>
          </a:p>
        </p:txBody>
      </p:sp>
      <p:sp>
        <p:nvSpPr>
          <p:cNvPr id="12" name="Text Placeholder 4">
            <a:extLst>
              <a:ext uri="{FF2B5EF4-FFF2-40B4-BE49-F238E27FC236}">
                <a16:creationId xmlns:a16="http://schemas.microsoft.com/office/drawing/2014/main" id="{077639AE-DB0A-4A32-9233-C36059C7377F}"/>
              </a:ext>
            </a:extLst>
          </p:cNvPr>
          <p:cNvSpPr>
            <a:spLocks noGrp="1"/>
          </p:cNvSpPr>
          <p:nvPr>
            <p:ph type="body" sz="quarter" idx="20"/>
          </p:nvPr>
        </p:nvSpPr>
        <p:spPr>
          <a:xfrm>
            <a:off x="1988966" y="6334305"/>
            <a:ext cx="8907052" cy="363537"/>
          </a:xfrm>
        </p:spPr>
        <p:txBody>
          <a:bodyPr lIns="91440" tIns="45720" rIns="91440" bIns="45720" anchor="ctr"/>
          <a:lstStyle/>
          <a:p>
            <a:r>
              <a:rPr lang="en-US"/>
              <a:t>Enrollment and the Student Experience</a:t>
            </a:r>
          </a:p>
        </p:txBody>
      </p:sp>
      <p:graphicFrame>
        <p:nvGraphicFramePr>
          <p:cNvPr id="8" name="Text Placeholder 4">
            <a:extLst>
              <a:ext uri="{FF2B5EF4-FFF2-40B4-BE49-F238E27FC236}">
                <a16:creationId xmlns:a16="http://schemas.microsoft.com/office/drawing/2014/main" id="{D38059AF-3674-4A39-AB31-C515F8E243F3}"/>
              </a:ext>
            </a:extLst>
          </p:cNvPr>
          <p:cNvGraphicFramePr/>
          <p:nvPr>
            <p:extLst>
              <p:ext uri="{D42A27DB-BD31-4B8C-83A1-F6EECF244321}">
                <p14:modId xmlns:p14="http://schemas.microsoft.com/office/powerpoint/2010/main" val="1041796559"/>
              </p:ext>
            </p:extLst>
          </p:nvPr>
        </p:nvGraphicFramePr>
        <p:xfrm>
          <a:off x="457201" y="1806575"/>
          <a:ext cx="11277600" cy="3858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219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z="1100" smtClean="0"/>
              <a:pPr/>
              <a:t>9</a:t>
            </a:fld>
            <a:endParaRPr lang="en-US" sz="1100"/>
          </a:p>
        </p:txBody>
      </p:sp>
      <p:sp>
        <p:nvSpPr>
          <p:cNvPr id="5" name="Text Placeholder 4"/>
          <p:cNvSpPr>
            <a:spLocks noGrp="1"/>
          </p:cNvSpPr>
          <p:nvPr>
            <p:ph type="body" sz="quarter" idx="17"/>
          </p:nvPr>
        </p:nvSpPr>
        <p:spPr>
          <a:xfrm>
            <a:off x="0" y="1243725"/>
            <a:ext cx="11510682" cy="5102263"/>
          </a:xfrm>
        </p:spPr>
        <p:txBody>
          <a:bodyPr>
            <a:normAutofit/>
          </a:bodyPr>
          <a:lstStyle/>
          <a:p>
            <a:pPr marL="282575"/>
            <a:endParaRPr lang="en-US" sz="3600"/>
          </a:p>
          <a:p>
            <a:pPr marL="571500" indent="-288925">
              <a:buFont typeface="Arial" panose="020B0604020202020204" pitchFamily="34" charset="0"/>
              <a:buChar char="•"/>
            </a:pPr>
            <a:endParaRPr lang="en-US"/>
          </a:p>
        </p:txBody>
      </p:sp>
      <p:sp>
        <p:nvSpPr>
          <p:cNvPr id="6" name="Text Placeholder 5"/>
          <p:cNvSpPr>
            <a:spLocks noGrp="1"/>
          </p:cNvSpPr>
          <p:nvPr>
            <p:ph type="body" sz="quarter" idx="18"/>
          </p:nvPr>
        </p:nvSpPr>
        <p:spPr>
          <a:xfrm>
            <a:off x="1988966" y="6347005"/>
            <a:ext cx="2887834" cy="363537"/>
          </a:xfrm>
        </p:spPr>
        <p:txBody>
          <a:bodyPr lIns="91440" tIns="45720" rIns="91440" bIns="45720" anchor="ctr"/>
          <a:lstStyle/>
          <a:p>
            <a:r>
              <a:rPr lang="en-US"/>
              <a:t>Enrollment and the Student Experience</a:t>
            </a:r>
          </a:p>
        </p:txBody>
      </p:sp>
      <p:sp>
        <p:nvSpPr>
          <p:cNvPr id="14" name="Title 1"/>
          <p:cNvSpPr>
            <a:spLocks noGrp="1"/>
          </p:cNvSpPr>
          <p:nvPr>
            <p:ph type="title"/>
          </p:nvPr>
        </p:nvSpPr>
        <p:spPr/>
        <p:txBody>
          <a:bodyPr/>
          <a:lstStyle/>
          <a:p>
            <a:r>
              <a:rPr lang="en-US"/>
              <a:t>Things to consider:</a:t>
            </a:r>
          </a:p>
        </p:txBody>
      </p:sp>
      <p:sp>
        <p:nvSpPr>
          <p:cNvPr id="15" name="Text Placeholder 2"/>
          <p:cNvSpPr txBox="1">
            <a:spLocks/>
          </p:cNvSpPr>
          <p:nvPr/>
        </p:nvSpPr>
        <p:spPr>
          <a:xfrm>
            <a:off x="501649" y="1268653"/>
            <a:ext cx="11233151" cy="3420080"/>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rgbClr val="D44500"/>
                </a:solidFill>
                <a:latin typeface="Sherman Sans Book" charset="0"/>
                <a:ea typeface="Sherman Sans Book" charset="0"/>
                <a:cs typeface="Sherman Sans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600">
                <a:solidFill>
                  <a:srgbClr val="3E3D3C"/>
                </a:solidFill>
                <a:latin typeface="Sherman Sans Book" pitchFamily="50" charset="0"/>
                <a:ea typeface="Sherman Sans Book" pitchFamily="50" charset="0"/>
              </a:rPr>
              <a:t>If not life-threatening, visit Health Care before an Emergency Room.</a:t>
            </a:r>
          </a:p>
          <a:p>
            <a:pPr algn="l"/>
            <a:endParaRPr lang="en-US" sz="2600">
              <a:solidFill>
                <a:srgbClr val="3E3D3C"/>
              </a:solidFill>
              <a:latin typeface="Sherman Sans Book" pitchFamily="50" charset="0"/>
              <a:ea typeface="Sherman Sans Book" pitchFamily="50" charset="0"/>
            </a:endParaRPr>
          </a:p>
          <a:p>
            <a:pPr marL="285750" indent="-285750" algn="l">
              <a:buFont typeface="Arial" panose="020B0604020202020204" pitchFamily="34" charset="0"/>
              <a:buChar char="•"/>
            </a:pPr>
            <a:r>
              <a:rPr lang="en-US" sz="2600">
                <a:solidFill>
                  <a:srgbClr val="3E3D3C"/>
                </a:solidFill>
                <a:latin typeface="Sherman Sans Book" pitchFamily="50" charset="0"/>
                <a:ea typeface="Sherman Sans Book" pitchFamily="50" charset="0"/>
              </a:rPr>
              <a:t>24-Hour Mental Health and Medical Consultation Support 315.443.8000.</a:t>
            </a:r>
          </a:p>
          <a:p>
            <a:pPr algn="l"/>
            <a:endParaRPr lang="en-US" sz="2600">
              <a:solidFill>
                <a:srgbClr val="3E3D3C"/>
              </a:solidFill>
              <a:latin typeface="Sherman Sans Book" pitchFamily="50" charset="0"/>
              <a:ea typeface="Sherman Sans Book" pitchFamily="50" charset="0"/>
            </a:endParaRPr>
          </a:p>
          <a:p>
            <a:pPr marL="285750" indent="-285750" algn="l">
              <a:buFont typeface="Arial" panose="020B0604020202020204" pitchFamily="34" charset="0"/>
              <a:buChar char="•"/>
            </a:pPr>
            <a:r>
              <a:rPr lang="en-US" sz="2600">
                <a:solidFill>
                  <a:srgbClr val="3E3D3C"/>
                </a:solidFill>
                <a:latin typeface="Sherman Sans Book" pitchFamily="50" charset="0"/>
                <a:ea typeface="Sherman Sans Book" pitchFamily="50" charset="0"/>
              </a:rPr>
              <a:t>If Health Care is closed, an Urgent Care may be a more affordable option. </a:t>
            </a:r>
          </a:p>
          <a:p>
            <a:pPr algn="l"/>
            <a:endParaRPr lang="en-US" sz="2600">
              <a:solidFill>
                <a:srgbClr val="3E3D3C"/>
              </a:solidFill>
              <a:latin typeface="Sherman Sans Book" pitchFamily="50" charset="0"/>
              <a:ea typeface="Sherman Sans Book" pitchFamily="50" charset="0"/>
            </a:endParaRPr>
          </a:p>
          <a:p>
            <a:pPr marL="285750" indent="-285750" algn="l">
              <a:buFont typeface="Arial" panose="020B0604020202020204" pitchFamily="34" charset="0"/>
              <a:buChar char="•"/>
            </a:pPr>
            <a:r>
              <a:rPr lang="en-US" sz="2600">
                <a:solidFill>
                  <a:srgbClr val="3E3D3C"/>
                </a:solidFill>
                <a:latin typeface="Sherman Sans Book" pitchFamily="50" charset="0"/>
                <a:ea typeface="Sherman Sans Book" pitchFamily="50" charset="0"/>
              </a:rPr>
              <a:t>Health Care functions as a doctor’s office (e.g. appointments, referrals).</a:t>
            </a:r>
          </a:p>
        </p:txBody>
      </p:sp>
    </p:spTree>
    <p:extLst>
      <p:ext uri="{BB962C8B-B14F-4D97-AF65-F5344CB8AC3E}">
        <p14:creationId xmlns:p14="http://schemas.microsoft.com/office/powerpoint/2010/main" val="62816656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racuse_contemporary_widescreen_sherman_template" id="{D0AEB385-A3DB-6B4E-AE24-B928EB54E0A4}" vid="{5EA8934D-A3DA-174A-BCA8-702608EE01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3182966-727e-45ce-9c91-2c19134657b7">
      <UserInfo>
        <DisplayName>Patrick Charles Lee</DisplayName>
        <AccountId>17</AccountId>
        <AccountType/>
      </UserInfo>
      <UserInfo>
        <DisplayName>Melissa Davies</DisplayName>
        <AccountId>183</AccountId>
        <AccountType/>
      </UserInfo>
      <UserInfo>
        <DisplayName>Katie Brody</DisplayName>
        <AccountId>184</AccountId>
        <AccountType/>
      </UserInfo>
      <UserInfo>
        <DisplayName>Alena Anthony</DisplayName>
        <AccountId>185</AccountId>
        <AccountType/>
      </UserInfo>
      <UserInfo>
        <DisplayName>LeeAnne Lane</DisplayName>
        <AccountId>186</AccountId>
        <AccountType/>
      </UserInfo>
      <UserInfo>
        <DisplayName>Rachel Evans</DisplayName>
        <AccountId>65</AccountId>
        <AccountType/>
      </UserInfo>
      <UserInfo>
        <DisplayName>Bianca A Newton</DisplayName>
        <AccountId>12</AccountId>
        <AccountType/>
      </UserInfo>
      <UserInfo>
        <DisplayName>Jasmine I Holmes</DisplayName>
        <AccountId>187</AccountId>
        <AccountType/>
      </UserInfo>
      <UserInfo>
        <DisplayName>Danqing Huo</DisplayName>
        <AccountId>188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54A0F8A186D04D8C27DE71802C937D" ma:contentTypeVersion="12" ma:contentTypeDescription="Create a new document." ma:contentTypeScope="" ma:versionID="7dcf400551f3d988ff02b5e00ca3f46c">
  <xsd:schema xmlns:xsd="http://www.w3.org/2001/XMLSchema" xmlns:xs="http://www.w3.org/2001/XMLSchema" xmlns:p="http://schemas.microsoft.com/office/2006/metadata/properties" xmlns:ns2="72d78c41-8e91-40de-8102-2057a6e81a48" xmlns:ns3="73182966-727e-45ce-9c91-2c19134657b7" targetNamespace="http://schemas.microsoft.com/office/2006/metadata/properties" ma:root="true" ma:fieldsID="2a7aa36a92a4893608acb41ad0090db2" ns2:_="" ns3:_="">
    <xsd:import namespace="72d78c41-8e91-40de-8102-2057a6e81a48"/>
    <xsd:import namespace="73182966-727e-45ce-9c91-2c19134657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d78c41-8e91-40de-8102-2057a6e81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182966-727e-45ce-9c91-2c19134657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10DAEC-23C6-438F-93DC-3C34E0B4362F}">
  <ds:schemaRefs>
    <ds:schemaRef ds:uri="72d78c41-8e91-40de-8102-2057a6e81a48"/>
    <ds:schemaRef ds:uri="73182966-727e-45ce-9c91-2c19134657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9F8E3B-2E44-4FE9-B07D-E9BB4AC5E1F3}">
  <ds:schemaRefs>
    <ds:schemaRef ds:uri="http://schemas.microsoft.com/sharepoint/v3/contenttype/forms"/>
  </ds:schemaRefs>
</ds:datastoreItem>
</file>

<file path=customXml/itemProps3.xml><?xml version="1.0" encoding="utf-8"?>
<ds:datastoreItem xmlns:ds="http://schemas.openxmlformats.org/officeDocument/2006/customXml" ds:itemID="{CAF9703C-F131-4F12-A6B6-23E3DDEE5DFF}">
  <ds:schemaRefs>
    <ds:schemaRef ds:uri="72d78c41-8e91-40de-8102-2057a6e81a48"/>
    <ds:schemaRef ds:uri="73182966-727e-45ce-9c91-2c19134657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syracuse_contemporary_widescreen_sherman_template</Template>
  <TotalTime>1</TotalTime>
  <Words>9686</Words>
  <Application>Microsoft Office PowerPoint</Application>
  <PresentationFormat>Widescreen</PresentationFormat>
  <Paragraphs>938</Paragraphs>
  <Slides>44</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Sherman Sans</vt:lpstr>
      <vt:lpstr>Sherman Sans </vt:lpstr>
      <vt:lpstr>Sherman Sans Book</vt:lpstr>
      <vt:lpstr>Sherman Serif Book</vt:lpstr>
      <vt:lpstr>Trebuchet MS</vt:lpstr>
      <vt:lpstr>Office Theme</vt:lpstr>
      <vt:lpstr>Staying Healthy at SU    </vt:lpstr>
      <vt:lpstr>Stay Safe Pledge</vt:lpstr>
      <vt:lpstr>Staying Healthy: Keeping Myself Safe</vt:lpstr>
      <vt:lpstr>Staying Healthy: Keeping the Orange Community Safe</vt:lpstr>
      <vt:lpstr>Staying Healthy: Keeping the Orange Community Safe</vt:lpstr>
      <vt:lpstr>Staying Healthy</vt:lpstr>
      <vt:lpstr>COVID-19 Symptoms</vt:lpstr>
      <vt:lpstr>Testing Positive for COVID-19</vt:lpstr>
      <vt:lpstr>Things to consider:</vt:lpstr>
      <vt:lpstr>Health Care Resources</vt:lpstr>
      <vt:lpstr>What to Do When You Are Sick</vt:lpstr>
      <vt:lpstr>Health Insurance, Rates and FAQ</vt:lpstr>
      <vt:lpstr>What does SHIP cover &amp; where can I get more information?</vt:lpstr>
      <vt:lpstr>Out of Pocket Expenses</vt:lpstr>
      <vt:lpstr>Positives of Using Barnes Center </vt:lpstr>
      <vt:lpstr>Vision Coverage for Graduates</vt:lpstr>
      <vt:lpstr>Dental Coverage for Graduates</vt:lpstr>
      <vt:lpstr>How do I enroll?</vt:lpstr>
      <vt:lpstr>How do I enroll dependents?</vt:lpstr>
      <vt:lpstr>I need coverage in July – HELP!</vt:lpstr>
      <vt:lpstr>Where can I get more information?</vt:lpstr>
      <vt:lpstr>Transition and Homesickness</vt:lpstr>
      <vt:lpstr>When and How to Ask for Help</vt:lpstr>
      <vt:lpstr>Mental Self-Care:  Counseling </vt:lpstr>
      <vt:lpstr>Physical Self-Care: Recreation</vt:lpstr>
      <vt:lpstr>General Wellness </vt:lpstr>
      <vt:lpstr>Aquatics </vt:lpstr>
      <vt:lpstr>Drop-In Fitness Classes </vt:lpstr>
      <vt:lpstr>Personal Training</vt:lpstr>
      <vt:lpstr>Outdoor Adventure, Climbing Wall &amp; Esports</vt:lpstr>
      <vt:lpstr>Intramural Sports </vt:lpstr>
      <vt:lpstr>Sport Clubs</vt:lpstr>
      <vt:lpstr>Sport Clubs</vt:lpstr>
      <vt:lpstr>Tennity Ice Skating Pavilion </vt:lpstr>
      <vt:lpstr>Recreation at Drumlins Country Club </vt:lpstr>
      <vt:lpstr>Health and Wellness Resources</vt:lpstr>
      <vt:lpstr>Health and Wellness Resources</vt:lpstr>
      <vt:lpstr>Sanvello App</vt:lpstr>
      <vt:lpstr>Alcohol and Other Substances </vt:lpstr>
      <vt:lpstr>Be Involved</vt:lpstr>
      <vt:lpstr>Campus Resources </vt:lpstr>
      <vt:lpstr>Campus Resources </vt:lpstr>
      <vt:lpstr>Hours of Operation</vt:lpstr>
      <vt:lpstr>Contact Us</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the Presentation Title Slide</dc:title>
  <dc:creator>Cory Wallack</dc:creator>
  <cp:lastModifiedBy>Kevin Speer</cp:lastModifiedBy>
  <cp:revision>493</cp:revision>
  <cp:lastPrinted>2019-05-13T18:20:55Z</cp:lastPrinted>
  <dcterms:created xsi:type="dcterms:W3CDTF">2018-09-24T15:19:51Z</dcterms:created>
  <dcterms:modified xsi:type="dcterms:W3CDTF">2021-07-14T13:08:36Z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0x0101008E54A0F8A186D04D8C27DE71802C937D</vt:lpwstr>
  </property>
</Properties>
</file>